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3A7-DA8B-4C92-9F45-C7208AB606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2520-C518-4DBC-95B3-7DBE7CC37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3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3A7-DA8B-4C92-9F45-C7208AB606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2520-C518-4DBC-95B3-7DBE7CC37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27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3A7-DA8B-4C92-9F45-C7208AB606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2520-C518-4DBC-95B3-7DBE7CC37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2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3A7-DA8B-4C92-9F45-C7208AB606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2520-C518-4DBC-95B3-7DBE7CC37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2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3A7-DA8B-4C92-9F45-C7208AB606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2520-C518-4DBC-95B3-7DBE7CC37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6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3A7-DA8B-4C92-9F45-C7208AB606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2520-C518-4DBC-95B3-7DBE7CC37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3A7-DA8B-4C92-9F45-C7208AB606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2520-C518-4DBC-95B3-7DBE7CC37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9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3A7-DA8B-4C92-9F45-C7208AB606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2520-C518-4DBC-95B3-7DBE7CC37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46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3A7-DA8B-4C92-9F45-C7208AB606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2520-C518-4DBC-95B3-7DBE7CC37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5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3A7-DA8B-4C92-9F45-C7208AB606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2520-C518-4DBC-95B3-7DBE7CC37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94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3A7-DA8B-4C92-9F45-C7208AB606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62520-C518-4DBC-95B3-7DBE7CC37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263A7-DA8B-4C92-9F45-C7208AB606A8}" type="datetimeFigureOut">
              <a:rPr lang="ru-RU" smtClean="0"/>
              <a:t>10.12.2013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62520-C518-4DBC-95B3-7DBE7CC377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09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Емілій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Христианович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1430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Ленц</a:t>
            </a:r>
            <a:r>
              <a:rPr lang="ru-RU" b="1" dirty="0" smtClean="0">
                <a:ln w="11430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37321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(24 лютого 1804 року - 10 лютого 1865 року)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80728"/>
            <a:ext cx="382362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Правило Ленца </a:t>
            </a:r>
            <a:endParaRPr lang="ru-RU" sz="6600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7434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 err="1" smtClean="0"/>
              <a:t>Згідно</a:t>
            </a:r>
            <a:r>
              <a:rPr lang="ru-RU" sz="2400" dirty="0" smtClean="0"/>
              <a:t> з правилом Ленца </a:t>
            </a:r>
            <a:r>
              <a:rPr lang="ru-RU" sz="2400" dirty="0" err="1" smtClean="0"/>
              <a:t>індукційний</a:t>
            </a:r>
            <a:r>
              <a:rPr lang="ru-RU" sz="2400" dirty="0" smtClean="0"/>
              <a:t> струм,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виникає</a:t>
            </a:r>
            <a:r>
              <a:rPr lang="ru-RU" sz="2400" dirty="0" smtClean="0"/>
              <a:t> в замкнутому </a:t>
            </a:r>
            <a:r>
              <a:rPr lang="ru-RU" sz="2400" dirty="0" err="1" smtClean="0"/>
              <a:t>контурі</a:t>
            </a:r>
            <a:r>
              <a:rPr lang="ru-RU" sz="2400" dirty="0" smtClean="0"/>
              <a:t>, </a:t>
            </a:r>
            <a:r>
              <a:rPr lang="ru-RU" sz="2400" dirty="0" err="1" smtClean="0"/>
              <a:t>своїм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магнітним</a:t>
            </a:r>
            <a:r>
              <a:rPr lang="ru-RU" sz="2400" dirty="0" smtClean="0"/>
              <a:t> полем </a:t>
            </a:r>
            <a:r>
              <a:rPr lang="ru-RU" sz="2400" dirty="0" err="1" smtClean="0"/>
              <a:t>протидіє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магнітного</a:t>
            </a:r>
            <a:r>
              <a:rPr lang="ru-RU" sz="2400" dirty="0" smtClean="0"/>
              <a:t> потоку,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збуджує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даний</a:t>
            </a:r>
            <a:r>
              <a:rPr lang="ru-RU" sz="2400" dirty="0" smtClean="0"/>
              <a:t> струм.</a:t>
            </a:r>
          </a:p>
          <a:p>
            <a:pPr marL="342900" indent="-342900">
              <a:buFont typeface="Wingdings" pitchFamily="2" charset="2"/>
              <a:buChar char="q"/>
            </a:pPr>
            <a:endParaRPr lang="ru-RU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 err="1" smtClean="0"/>
              <a:t>Формулювання</a:t>
            </a:r>
            <a:r>
              <a:rPr lang="ru-RU" sz="2400" dirty="0" smtClean="0"/>
              <a:t>: </a:t>
            </a:r>
            <a:r>
              <a:rPr lang="ru-RU" sz="2400" dirty="0" err="1" smtClean="0"/>
              <a:t>Індукційний</a:t>
            </a:r>
            <a:r>
              <a:rPr lang="ru-RU" sz="2400" dirty="0" smtClean="0"/>
              <a:t> струм у </a:t>
            </a:r>
            <a:r>
              <a:rPr lang="ru-RU" sz="2400" dirty="0" err="1" smtClean="0"/>
              <a:t>замкненому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провіднику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завжди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цим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струмом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потік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протидіє</a:t>
            </a:r>
            <a:r>
              <a:rPr lang="ru-RU" sz="2400" dirty="0" smtClean="0"/>
              <a:t> </a:t>
            </a:r>
            <a:r>
              <a:rPr lang="ru-RU" sz="2400" dirty="0" err="1" smtClean="0"/>
              <a:t>тим</a:t>
            </a:r>
            <a:r>
              <a:rPr lang="ru-RU" sz="2400" dirty="0" smtClean="0"/>
              <a:t> </a:t>
            </a:r>
            <a:r>
              <a:rPr lang="ru-RU" sz="2400" dirty="0" err="1" smtClean="0"/>
              <a:t>змінам</a:t>
            </a:r>
            <a:r>
              <a:rPr lang="ru-RU" sz="2400" dirty="0" smtClean="0"/>
              <a:t> </a:t>
            </a:r>
            <a:r>
              <a:rPr lang="ru-RU" sz="2400" dirty="0" err="1" smtClean="0"/>
              <a:t>зовнішнього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магнітного</a:t>
            </a:r>
            <a:r>
              <a:rPr lang="ru-RU" sz="2400" dirty="0" smtClean="0"/>
              <a:t> потоку,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збуджують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індукційний</a:t>
            </a:r>
            <a:r>
              <a:rPr lang="ru-RU" sz="2400" dirty="0" smtClean="0"/>
              <a:t> струм.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710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dirty="0" smtClean="0"/>
              <a:t>— </a:t>
            </a:r>
            <a:r>
              <a:rPr lang="ru-RU" sz="3100" dirty="0" err="1" smtClean="0"/>
              <a:t>кількість</a:t>
            </a:r>
            <a:r>
              <a:rPr lang="ru-RU" sz="3100" dirty="0" smtClean="0"/>
              <a:t> </a:t>
            </a:r>
            <a:r>
              <a:rPr lang="ru-RU" sz="3100" dirty="0" err="1" smtClean="0"/>
              <a:t>теплоти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виділяється</a:t>
            </a:r>
            <a:r>
              <a:rPr lang="ru-RU" sz="3100" dirty="0" smtClean="0"/>
              <a:t> </a:t>
            </a:r>
            <a:r>
              <a:rPr lang="ru-RU" sz="3100" dirty="0" err="1" smtClean="0"/>
              <a:t>струмом</a:t>
            </a:r>
            <a:r>
              <a:rPr lang="ru-RU" sz="3100" dirty="0" smtClean="0"/>
              <a:t> в </a:t>
            </a:r>
            <a:r>
              <a:rPr lang="ru-RU" sz="3100" dirty="0" err="1" smtClean="0"/>
              <a:t>провіднику</a:t>
            </a:r>
            <a:r>
              <a:rPr lang="ru-RU" sz="3100" dirty="0" smtClean="0"/>
              <a:t>, </a:t>
            </a:r>
            <a:r>
              <a:rPr lang="ru-RU" sz="3100" dirty="0" err="1" smtClean="0"/>
              <a:t>пропорційна</a:t>
            </a:r>
            <a:r>
              <a:rPr lang="ru-RU" sz="3100" dirty="0" smtClean="0"/>
              <a:t> </a:t>
            </a:r>
            <a:r>
              <a:rPr lang="ru-RU" sz="3100" dirty="0" err="1" smtClean="0"/>
              <a:t>силі</a:t>
            </a:r>
            <a:r>
              <a:rPr lang="ru-RU" sz="3100" dirty="0" smtClean="0"/>
              <a:t> струму, часу </a:t>
            </a:r>
            <a:r>
              <a:rPr lang="ru-RU" sz="3100" dirty="0" err="1" smtClean="0"/>
              <a:t>його</a:t>
            </a:r>
            <a:r>
              <a:rPr lang="ru-RU" sz="3100" dirty="0" smtClean="0"/>
              <a:t> </a:t>
            </a:r>
            <a:r>
              <a:rPr lang="ru-RU" sz="3100" dirty="0" err="1" smtClean="0"/>
              <a:t>проходження</a:t>
            </a:r>
            <a:r>
              <a:rPr lang="ru-RU" sz="3100" dirty="0" smtClean="0"/>
              <a:t> і </a:t>
            </a:r>
            <a:r>
              <a:rPr lang="ru-RU" sz="3100" dirty="0" err="1" smtClean="0"/>
              <a:t>падінню</a:t>
            </a:r>
            <a:r>
              <a:rPr lang="ru-RU" sz="3100" dirty="0" smtClean="0"/>
              <a:t> </a:t>
            </a:r>
            <a:r>
              <a:rPr lang="ru-RU" sz="3100" dirty="0" err="1" smtClean="0"/>
              <a:t>напруги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3100" dirty="0" smtClean="0"/>
              <a:t>де </a:t>
            </a:r>
            <a:r>
              <a:rPr lang="en-US" sz="3100" dirty="0" smtClean="0"/>
              <a:t>I — </a:t>
            </a:r>
            <a:r>
              <a:rPr lang="ru-RU" sz="3100" dirty="0" smtClean="0"/>
              <a:t>сила струму, </a:t>
            </a:r>
            <a:r>
              <a:rPr lang="en-US" sz="3100" dirty="0" smtClean="0"/>
              <a:t>R — </a:t>
            </a:r>
            <a:r>
              <a:rPr lang="ru-RU" sz="3100" dirty="0" err="1" smtClean="0"/>
              <a:t>опір</a:t>
            </a:r>
            <a:r>
              <a:rPr lang="ru-RU" sz="3100" dirty="0" smtClean="0"/>
              <a:t>, </a:t>
            </a:r>
            <a:r>
              <a:rPr lang="en-US" sz="3100" dirty="0" smtClean="0"/>
              <a:t>t — </a:t>
            </a:r>
            <a:r>
              <a:rPr lang="ru-RU" sz="3100" dirty="0" smtClean="0"/>
              <a:t>час.</a:t>
            </a:r>
            <a:endParaRPr lang="ru-RU" sz="3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4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Закон Джоуля — Ленца </a:t>
            </a:r>
            <a:endParaRPr lang="ru-RU" sz="44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55244"/>
            <a:ext cx="4870354" cy="6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1" r="23989"/>
          <a:stretch/>
        </p:blipFill>
        <p:spPr>
          <a:xfrm>
            <a:off x="0" y="-1"/>
            <a:ext cx="9144000" cy="67187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563888" y="1124744"/>
            <a:ext cx="136815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r>
              <a:rPr lang="uk-UA" sz="6600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</a:rPr>
              <a:t>Дякую за увагу!</a:t>
            </a:r>
            <a:endParaRPr lang="ru-RU" sz="6600" dirty="0">
              <a:ln>
                <a:solidFill>
                  <a:schemeClr val="tx1"/>
                </a:solidFill>
              </a:ln>
              <a:blipFill>
                <a:blip r:embed="rId3"/>
                <a:stretch>
                  <a:fillRect/>
                </a:stretch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6917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1412875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Емілій</a:t>
            </a:r>
            <a:r>
              <a:rPr lang="ru-RU" dirty="0" smtClean="0"/>
              <a:t> </a:t>
            </a:r>
            <a:r>
              <a:rPr lang="ru-RU" dirty="0" err="1" smtClean="0"/>
              <a:t>Христианович</a:t>
            </a:r>
            <a:r>
              <a:rPr lang="ru-RU" dirty="0" smtClean="0"/>
              <a:t> </a:t>
            </a:r>
            <a:r>
              <a:rPr lang="ru-RU" dirty="0" err="1" smtClean="0"/>
              <a:t>Ленц</a:t>
            </a:r>
            <a:r>
              <a:rPr lang="ru-RU" dirty="0" smtClean="0"/>
              <a:t> </a:t>
            </a:r>
            <a:r>
              <a:rPr lang="ru-RU" dirty="0" err="1" smtClean="0"/>
              <a:t>народився</a:t>
            </a:r>
            <a:r>
              <a:rPr lang="ru-RU" dirty="0" smtClean="0"/>
              <a:t> 24 лютого 1804 року в </a:t>
            </a:r>
            <a:r>
              <a:rPr lang="ru-RU" dirty="0" err="1" smtClean="0"/>
              <a:t>Дерпті</a:t>
            </a:r>
            <a:r>
              <a:rPr lang="ru-RU" dirty="0" smtClean="0"/>
              <a:t> .У 1820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гімназію</a:t>
            </a:r>
            <a:r>
              <a:rPr lang="ru-RU" dirty="0" smtClean="0"/>
              <a:t> і вступив до </a:t>
            </a:r>
            <a:r>
              <a:rPr lang="ru-RU" dirty="0" err="1" smtClean="0"/>
              <a:t>Дерптського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 </a:t>
            </a:r>
            <a:r>
              <a:rPr lang="ru-RU" dirty="0" err="1" smtClean="0"/>
              <a:t>Самостійну</a:t>
            </a:r>
            <a:r>
              <a:rPr lang="ru-RU" dirty="0" smtClean="0"/>
              <a:t> </a:t>
            </a:r>
            <a:r>
              <a:rPr lang="ru-RU" dirty="0" err="1" smtClean="0"/>
              <a:t>наукову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 smtClean="0"/>
              <a:t>Ленц</a:t>
            </a:r>
            <a:r>
              <a:rPr lang="ru-RU" dirty="0" smtClean="0"/>
              <a:t> почав як </a:t>
            </a:r>
            <a:r>
              <a:rPr lang="ru-RU" dirty="0" err="1" smtClean="0"/>
              <a:t>фізик</a:t>
            </a:r>
            <a:r>
              <a:rPr lang="ru-RU" dirty="0" smtClean="0"/>
              <a:t> в </a:t>
            </a:r>
            <a:r>
              <a:rPr lang="ru-RU" dirty="0" err="1" smtClean="0"/>
              <a:t>кругосвітній</a:t>
            </a:r>
            <a:r>
              <a:rPr lang="ru-RU" dirty="0" smtClean="0"/>
              <a:t> </a:t>
            </a:r>
            <a:r>
              <a:rPr lang="ru-RU" dirty="0" err="1" smtClean="0"/>
              <a:t>експедиції</a:t>
            </a:r>
            <a:r>
              <a:rPr lang="ru-RU" dirty="0" smtClean="0"/>
              <a:t> на </a:t>
            </a:r>
            <a:r>
              <a:rPr lang="ru-RU" dirty="0" err="1" smtClean="0"/>
              <a:t>шлюпі</a:t>
            </a:r>
            <a:r>
              <a:rPr lang="ru-RU" dirty="0" smtClean="0"/>
              <a:t> "</a:t>
            </a:r>
            <a:r>
              <a:rPr lang="ru-RU" dirty="0" err="1" smtClean="0"/>
              <a:t>Підприємство</a:t>
            </a:r>
            <a:r>
              <a:rPr lang="ru-RU" dirty="0" smtClean="0"/>
              <a:t>" (1823-1826). У </a:t>
            </a:r>
            <a:r>
              <a:rPr lang="ru-RU" dirty="0" err="1" smtClean="0"/>
              <a:t>дуже</a:t>
            </a:r>
            <a:r>
              <a:rPr lang="ru-RU" dirty="0" smtClean="0"/>
              <a:t> короткий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разом з ректором Е.И. </a:t>
            </a:r>
            <a:r>
              <a:rPr lang="ru-RU" dirty="0" err="1" smtClean="0"/>
              <a:t>Парротом</a:t>
            </a:r>
            <a:r>
              <a:rPr lang="ru-RU" dirty="0" smtClean="0"/>
              <a:t> створив </a:t>
            </a:r>
            <a:r>
              <a:rPr lang="ru-RU" dirty="0" err="1" smtClean="0"/>
              <a:t>унікальні</a:t>
            </a:r>
            <a:r>
              <a:rPr lang="ru-RU" dirty="0" smtClean="0"/>
              <a:t> </a:t>
            </a:r>
            <a:r>
              <a:rPr lang="ru-RU" dirty="0" err="1" smtClean="0"/>
              <a:t>прилади</a:t>
            </a:r>
            <a:r>
              <a:rPr lang="ru-RU" dirty="0" smtClean="0"/>
              <a:t> для </a:t>
            </a:r>
            <a:r>
              <a:rPr lang="ru-RU" dirty="0" err="1" smtClean="0"/>
              <a:t>глибоководних</a:t>
            </a:r>
            <a:r>
              <a:rPr lang="ru-RU" dirty="0" smtClean="0"/>
              <a:t> </a:t>
            </a:r>
            <a:r>
              <a:rPr lang="ru-RU" dirty="0" err="1" smtClean="0"/>
              <a:t>океанографічних</a:t>
            </a:r>
            <a:r>
              <a:rPr lang="ru-RU" dirty="0" smtClean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 - </a:t>
            </a:r>
            <a:r>
              <a:rPr lang="ru-RU" dirty="0" err="1" smtClean="0"/>
              <a:t>лебідка-глибиномір</a:t>
            </a:r>
            <a:r>
              <a:rPr lang="ru-RU" dirty="0" smtClean="0"/>
              <a:t> і батометр. У лютому 1828 року </a:t>
            </a:r>
            <a:r>
              <a:rPr lang="ru-RU" dirty="0" err="1" smtClean="0"/>
              <a:t>Ленц</a:t>
            </a:r>
            <a:r>
              <a:rPr lang="ru-RU" dirty="0" smtClean="0"/>
              <a:t> представив в </a:t>
            </a:r>
            <a:r>
              <a:rPr lang="ru-RU" dirty="0" err="1" smtClean="0"/>
              <a:t>Академію</a:t>
            </a:r>
            <a:r>
              <a:rPr lang="ru-RU" dirty="0" smtClean="0"/>
              <a:t> наук </a:t>
            </a:r>
            <a:r>
              <a:rPr lang="ru-RU" dirty="0" err="1" smtClean="0"/>
              <a:t>доповідь</a:t>
            </a:r>
            <a:r>
              <a:rPr lang="ru-RU" dirty="0" smtClean="0"/>
              <a:t> "</a:t>
            </a:r>
            <a:r>
              <a:rPr lang="ru-RU" dirty="0" err="1" smtClean="0"/>
              <a:t>Фізичні</a:t>
            </a:r>
            <a:r>
              <a:rPr lang="ru-RU" dirty="0" smtClean="0"/>
              <a:t> </a:t>
            </a:r>
            <a:r>
              <a:rPr lang="ru-RU" dirty="0" err="1" smtClean="0"/>
              <a:t>спостереження</a:t>
            </a:r>
            <a:r>
              <a:rPr lang="ru-RU" dirty="0" smtClean="0"/>
              <a:t>, </a:t>
            </a:r>
            <a:r>
              <a:rPr lang="ru-RU" dirty="0" err="1" smtClean="0"/>
              <a:t>зроблені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кругосвітньої</a:t>
            </a:r>
            <a:r>
              <a:rPr lang="ru-RU" dirty="0" smtClean="0"/>
              <a:t> </a:t>
            </a:r>
            <a:r>
              <a:rPr lang="ru-RU" dirty="0" err="1" smtClean="0"/>
              <a:t>подорожі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командуванням</a:t>
            </a:r>
            <a:r>
              <a:rPr lang="ru-RU" dirty="0" smtClean="0"/>
              <a:t> </a:t>
            </a:r>
            <a:r>
              <a:rPr lang="ru-RU" dirty="0" err="1" smtClean="0"/>
              <a:t>капітана</a:t>
            </a:r>
            <a:r>
              <a:rPr lang="ru-RU" dirty="0" smtClean="0"/>
              <a:t> Отто фон </a:t>
            </a:r>
            <a:r>
              <a:rPr lang="ru-RU" dirty="0" err="1" smtClean="0"/>
              <a:t>Коцебу</a:t>
            </a:r>
            <a:r>
              <a:rPr lang="ru-RU" dirty="0" smtClean="0"/>
              <a:t> в 1823, 1824, 1825 і 1826 р.". За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працю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одержала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оцінку</a:t>
            </a:r>
            <a:r>
              <a:rPr lang="ru-RU" dirty="0" smtClean="0"/>
              <a:t>, у </a:t>
            </a:r>
            <a:r>
              <a:rPr lang="ru-RU" dirty="0" err="1" smtClean="0"/>
              <a:t>травні</a:t>
            </a:r>
            <a:r>
              <a:rPr lang="ru-RU" dirty="0" smtClean="0"/>
              <a:t> 1828 року </a:t>
            </a:r>
            <a:r>
              <a:rPr lang="ru-RU" dirty="0" err="1" smtClean="0"/>
              <a:t>Ленц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обраний</a:t>
            </a:r>
            <a:r>
              <a:rPr lang="ru-RU" dirty="0" smtClean="0"/>
              <a:t> </a:t>
            </a:r>
            <a:r>
              <a:rPr lang="ru-RU" dirty="0" err="1" smtClean="0"/>
              <a:t>ад'юнктом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по </a:t>
            </a:r>
            <a:r>
              <a:rPr lang="ru-RU" dirty="0" err="1" smtClean="0"/>
              <a:t>фізиці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67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Барометр </a:t>
            </a:r>
            <a:endParaRPr lang="ru-RU" sz="5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99064"/>
            <a:ext cx="4615160" cy="46151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2060848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— </a:t>
            </a:r>
            <a:r>
              <a:rPr lang="ru-RU" dirty="0" err="1" smtClean="0"/>
              <a:t>прилад</a:t>
            </a:r>
            <a:r>
              <a:rPr lang="ru-RU" dirty="0" smtClean="0"/>
              <a:t> для </a:t>
            </a:r>
            <a:r>
              <a:rPr lang="ru-RU" dirty="0" err="1" smtClean="0"/>
              <a:t>вимірювання</a:t>
            </a:r>
            <a:r>
              <a:rPr lang="ru-RU" dirty="0" smtClean="0"/>
              <a:t> атмосферного </a:t>
            </a:r>
            <a:r>
              <a:rPr lang="ru-RU" dirty="0" err="1" smtClean="0"/>
              <a:t>тиску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застосовуватися</a:t>
            </a:r>
            <a:r>
              <a:rPr lang="ru-RU" dirty="0" smtClean="0"/>
              <a:t> як альтиметр, для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висоти</a:t>
            </a:r>
            <a:r>
              <a:rPr lang="ru-RU" dirty="0" smtClean="0"/>
              <a:t> над </a:t>
            </a:r>
            <a:r>
              <a:rPr lang="ru-RU" dirty="0" err="1" smtClean="0"/>
              <a:t>рівнем</a:t>
            </a:r>
            <a:r>
              <a:rPr lang="ru-RU" dirty="0" smtClean="0"/>
              <a:t> моря.</a:t>
            </a:r>
          </a:p>
          <a:p>
            <a:r>
              <a:rPr lang="ru-RU" dirty="0" err="1" smtClean="0"/>
              <a:t>Найчастіше</a:t>
            </a:r>
            <a:r>
              <a:rPr lang="ru-RU" dirty="0" smtClean="0"/>
              <a:t>, </a:t>
            </a:r>
            <a:r>
              <a:rPr lang="ru-RU" dirty="0" err="1" smtClean="0"/>
              <a:t>барометри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для </a:t>
            </a:r>
            <a:r>
              <a:rPr lang="ru-RU" dirty="0" err="1" smtClean="0"/>
              <a:t>передбачення</a:t>
            </a:r>
            <a:r>
              <a:rPr lang="ru-RU" dirty="0" smtClean="0"/>
              <a:t> погоди.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барометри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для </a:t>
            </a:r>
            <a:r>
              <a:rPr lang="ru-RU" dirty="0" err="1" smtClean="0"/>
              <a:t>барометричного</a:t>
            </a:r>
            <a:r>
              <a:rPr lang="ru-RU" dirty="0" smtClean="0"/>
              <a:t> </a:t>
            </a:r>
            <a:r>
              <a:rPr lang="ru-RU" dirty="0" err="1" smtClean="0"/>
              <a:t>нівелювання</a:t>
            </a:r>
            <a:r>
              <a:rPr lang="ru-RU" dirty="0" smtClean="0"/>
              <a:t> в </a:t>
            </a:r>
            <a:r>
              <a:rPr lang="ru-RU" dirty="0" err="1" smtClean="0"/>
              <a:t>геодезії</a:t>
            </a:r>
            <a:r>
              <a:rPr lang="ru-RU" dirty="0" smtClean="0"/>
              <a:t> та </a:t>
            </a:r>
            <a:r>
              <a:rPr lang="ru-RU" dirty="0" err="1" smtClean="0"/>
              <a:t>маркшейдерській</a:t>
            </a:r>
            <a:r>
              <a:rPr lang="ru-RU" dirty="0" smtClean="0"/>
              <a:t> </a:t>
            </a:r>
            <a:r>
              <a:rPr lang="ru-RU" dirty="0" err="1" smtClean="0"/>
              <a:t>справі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7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2760" y="1484784"/>
            <a:ext cx="3012622" cy="19442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>
                  <a:solidFill>
                    <a:schemeClr val="tx1"/>
                  </a:solidFill>
                </a:ln>
                <a:blipFill>
                  <a:blip r:embed="rId5"/>
                  <a:stretch>
                    <a:fillRect/>
                  </a:stretch>
                </a:blipFill>
              </a:rPr>
              <a:t>   </a:t>
            </a:r>
            <a:r>
              <a:rPr lang="ru-RU" sz="60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Лебідка</a:t>
            </a:r>
            <a:endParaRPr lang="ru-RU" sz="60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1912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Машина для </a:t>
            </a:r>
            <a:r>
              <a:rPr lang="ru-RU" dirty="0" err="1" smtClean="0"/>
              <a:t>піднімання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вантажів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тягового каната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ланцюга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60" y="3645024"/>
            <a:ext cx="3041246" cy="31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Глибиномір</a:t>
            </a:r>
            <a:endParaRPr lang="ru-RU" sz="5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16832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–  </a:t>
            </a:r>
            <a:r>
              <a:rPr lang="ru-RU" dirty="0" err="1" smtClean="0"/>
              <a:t>Різновид</a:t>
            </a:r>
            <a:r>
              <a:rPr lang="ru-RU" dirty="0" smtClean="0"/>
              <a:t> манометра, 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занурення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Використовується</a:t>
            </a:r>
            <a:r>
              <a:rPr lang="ru-RU" dirty="0" smtClean="0"/>
              <a:t> для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, на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прилад</a:t>
            </a:r>
            <a:r>
              <a:rPr lang="ru-RU" dirty="0" smtClean="0"/>
              <a:t> в </a:t>
            </a:r>
            <a:r>
              <a:rPr lang="ru-RU" dirty="0" err="1" smtClean="0"/>
              <a:t>даний</a:t>
            </a:r>
            <a:r>
              <a:rPr lang="ru-RU" dirty="0" smtClean="0"/>
              <a:t> час, і </a:t>
            </a:r>
            <a:r>
              <a:rPr lang="ru-RU" dirty="0" err="1" smtClean="0"/>
              <a:t>максимальної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занурення</a:t>
            </a:r>
            <a:r>
              <a:rPr lang="ru-RU" dirty="0" smtClean="0"/>
              <a:t>.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глибиномір</a:t>
            </a:r>
            <a:r>
              <a:rPr lang="ru-RU" dirty="0" smtClean="0"/>
              <a:t> </a:t>
            </a:r>
            <a:r>
              <a:rPr lang="ru-RU" dirty="0" err="1" smtClean="0"/>
              <a:t>виконується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приладу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одягається</a:t>
            </a:r>
            <a:r>
              <a:rPr lang="ru-RU" dirty="0" smtClean="0"/>
              <a:t> на руку, </a:t>
            </a:r>
            <a:r>
              <a:rPr lang="ru-RU" dirty="0" err="1" smtClean="0"/>
              <a:t>або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з </a:t>
            </a:r>
            <a:r>
              <a:rPr lang="ru-RU" dirty="0" err="1" smtClean="0"/>
              <a:t>складових</a:t>
            </a:r>
            <a:r>
              <a:rPr lang="ru-RU" dirty="0" smtClean="0"/>
              <a:t> </a:t>
            </a:r>
            <a:r>
              <a:rPr lang="ru-RU" dirty="0" err="1" smtClean="0"/>
              <a:t>консолі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930544"/>
            <a:ext cx="4121801" cy="373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З </a:t>
            </a:r>
            <a:r>
              <a:rPr lang="ru-RU" dirty="0" err="1" smtClean="0"/>
              <a:t>ім'ям</a:t>
            </a:r>
            <a:r>
              <a:rPr lang="ru-RU" dirty="0" smtClean="0"/>
              <a:t> Ленца </a:t>
            </a:r>
            <a:r>
              <a:rPr lang="ru-RU" dirty="0" err="1" smtClean="0"/>
              <a:t>зв'язані</a:t>
            </a:r>
            <a:r>
              <a:rPr lang="ru-RU" dirty="0" smtClean="0"/>
              <a:t> </a:t>
            </a:r>
            <a:r>
              <a:rPr lang="ru-RU" dirty="0" err="1" smtClean="0"/>
              <a:t>фундаментальні</a:t>
            </a:r>
            <a:r>
              <a:rPr lang="ru-RU" dirty="0" smtClean="0"/>
              <a:t> </a:t>
            </a:r>
            <a:r>
              <a:rPr lang="ru-RU" dirty="0" err="1" smtClean="0"/>
              <a:t>відкриття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електродинаміки</a:t>
            </a:r>
            <a:r>
              <a:rPr lang="ru-RU" dirty="0" smtClean="0"/>
              <a:t>. </a:t>
            </a:r>
            <a:r>
              <a:rPr lang="ru-RU" dirty="0" err="1" smtClean="0"/>
              <a:t>Поряд</a:t>
            </a:r>
            <a:r>
              <a:rPr lang="ru-RU" dirty="0" smtClean="0"/>
              <a:t> з </a:t>
            </a:r>
            <a:r>
              <a:rPr lang="ru-RU" dirty="0" err="1" smtClean="0"/>
              <a:t>цим</a:t>
            </a:r>
            <a:r>
              <a:rPr lang="ru-RU" dirty="0" smtClean="0"/>
              <a:t> учений по праву </a:t>
            </a:r>
            <a:r>
              <a:rPr lang="ru-RU" dirty="0" err="1" smtClean="0"/>
              <a:t>вважається</a:t>
            </a:r>
            <a:r>
              <a:rPr lang="ru-RU" dirty="0" smtClean="0"/>
              <a:t> одним з </a:t>
            </a:r>
            <a:r>
              <a:rPr lang="ru-RU" dirty="0" err="1" smtClean="0"/>
              <a:t>основоположників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географії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68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     </a:t>
            </a:r>
            <a:r>
              <a:rPr lang="ru-RU" sz="2000" dirty="0" smtClean="0"/>
              <a:t>У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1829-1830 </a:t>
            </a:r>
            <a:r>
              <a:rPr lang="ru-RU" sz="2000" dirty="0" smtClean="0"/>
              <a:t>роках </a:t>
            </a:r>
            <a:r>
              <a:rPr lang="ru-RU" sz="2000" dirty="0" err="1" smtClean="0"/>
              <a:t>Ленц</a:t>
            </a:r>
            <a:r>
              <a:rPr lang="ru-RU" sz="2000" dirty="0" smtClean="0"/>
              <a:t> </a:t>
            </a:r>
            <a:r>
              <a:rPr lang="ru-RU" sz="2000" dirty="0" err="1" smtClean="0"/>
              <a:t>займався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геофізичними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дослідженнями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південних</a:t>
            </a:r>
            <a:r>
              <a:rPr lang="ru-RU" sz="2000" dirty="0" smtClean="0"/>
              <a:t> районах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липні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1829 </a:t>
            </a:r>
            <a:r>
              <a:rPr lang="ru-RU" sz="2000" dirty="0" smtClean="0"/>
              <a:t>року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брав участь у </a:t>
            </a:r>
            <a:r>
              <a:rPr lang="ru-RU" sz="2000" dirty="0" err="1" smtClean="0"/>
              <a:t>першому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сходженні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Ельбрус</a:t>
            </a:r>
            <a:r>
              <a:rPr lang="ru-RU" sz="2000" dirty="0" smtClean="0"/>
              <a:t> і </a:t>
            </a:r>
            <a:r>
              <a:rPr lang="ru-RU" sz="2000" dirty="0" err="1" smtClean="0"/>
              <a:t>барометричним</a:t>
            </a:r>
            <a:r>
              <a:rPr lang="ru-RU" sz="2000" dirty="0" smtClean="0"/>
              <a:t> способом </a:t>
            </a:r>
            <a:r>
              <a:rPr lang="ru-RU" sz="2000" dirty="0" err="1" smtClean="0"/>
              <a:t>визначив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висоту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гори. Тим же способом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установив,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Каспійського</a:t>
            </a:r>
            <a:r>
              <a:rPr lang="ru-RU" sz="2000" dirty="0" smtClean="0"/>
              <a:t> моря на 30,5 м </a:t>
            </a:r>
            <a:r>
              <a:rPr lang="ru-RU" sz="2000" dirty="0" err="1" smtClean="0"/>
              <a:t>нижче</a:t>
            </a:r>
            <a:r>
              <a:rPr lang="ru-RU" sz="2000" dirty="0" smtClean="0"/>
              <a:t> </a:t>
            </a:r>
            <a:r>
              <a:rPr lang="ru-RU" sz="2000" dirty="0" err="1" smtClean="0"/>
              <a:t>Чорного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>     У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1836</a:t>
            </a:r>
            <a:r>
              <a:rPr lang="ru-RU" sz="2000" dirty="0" smtClean="0"/>
              <a:t>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Ленц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запрошений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Петербурзький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</a:t>
            </a:r>
            <a:r>
              <a:rPr lang="ru-RU" sz="2000" dirty="0" smtClean="0"/>
              <a:t> і </a:t>
            </a:r>
            <a:r>
              <a:rPr lang="ru-RU" sz="2000" dirty="0" err="1" smtClean="0"/>
              <a:t>очолив</a:t>
            </a:r>
            <a:r>
              <a:rPr lang="ru-RU" sz="2000" dirty="0" smtClean="0"/>
              <a:t> кафедру </a:t>
            </a:r>
            <a:r>
              <a:rPr lang="ru-RU" sz="2000" dirty="0" err="1" smtClean="0"/>
              <a:t>фізики</a:t>
            </a:r>
            <a:r>
              <a:rPr lang="ru-RU" sz="2000" dirty="0" smtClean="0"/>
              <a:t> і </a:t>
            </a:r>
            <a:r>
              <a:rPr lang="ru-RU" sz="2000" dirty="0" err="1" smtClean="0"/>
              <a:t>фізичної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географії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>У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1840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обраний</a:t>
            </a:r>
            <a:r>
              <a:rPr lang="ru-RU" sz="2000" dirty="0" smtClean="0"/>
              <a:t> деканом </a:t>
            </a:r>
            <a:r>
              <a:rPr lang="ru-RU" sz="2000" dirty="0" err="1" smtClean="0"/>
              <a:t>фізико-математичного</a:t>
            </a:r>
            <a:r>
              <a:rPr lang="ru-RU" sz="2000" dirty="0" smtClean="0"/>
              <a:t> факультету, </a:t>
            </a:r>
            <a:br>
              <a:rPr lang="ru-RU" sz="2000" dirty="0" smtClean="0"/>
            </a:br>
            <a:r>
              <a:rPr lang="ru-RU" sz="2000" dirty="0" smtClean="0"/>
              <a:t>а в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1863</a:t>
            </a:r>
            <a:r>
              <a:rPr lang="ru-RU" sz="2000" dirty="0" smtClean="0"/>
              <a:t>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- ректором </a:t>
            </a:r>
            <a:r>
              <a:rPr lang="ru-RU" sz="2000" dirty="0" err="1" smtClean="0"/>
              <a:t>університету</a:t>
            </a:r>
            <a:r>
              <a:rPr lang="ru-RU" sz="2000" dirty="0" smtClean="0"/>
              <a:t>.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тридцятих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поряд</a:t>
            </a:r>
            <a:r>
              <a:rPr lang="ru-RU" sz="2000" dirty="0" smtClean="0"/>
              <a:t> з </a:t>
            </a:r>
            <a:r>
              <a:rPr lang="ru-RU" sz="2000" dirty="0" err="1" smtClean="0"/>
              <a:t>дослідженнями</a:t>
            </a:r>
            <a:r>
              <a:rPr lang="ru-RU" sz="2000" dirty="0" smtClean="0"/>
              <a:t> в </a:t>
            </a:r>
            <a:r>
              <a:rPr lang="ru-RU" sz="2000" dirty="0" err="1" smtClean="0"/>
              <a:t>області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фізики</a:t>
            </a:r>
            <a:r>
              <a:rPr lang="ru-RU" sz="2000" dirty="0" smtClean="0"/>
              <a:t> і </a:t>
            </a:r>
            <a:r>
              <a:rPr lang="ru-RU" sz="2000" dirty="0" err="1" smtClean="0"/>
              <a:t>фізичної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географії</a:t>
            </a:r>
            <a:r>
              <a:rPr lang="ru-RU" sz="2000" dirty="0" smtClean="0"/>
              <a:t> </a:t>
            </a:r>
            <a:r>
              <a:rPr lang="ru-RU" sz="2000" dirty="0" err="1" smtClean="0"/>
              <a:t>Ленц</a:t>
            </a:r>
            <a:r>
              <a:rPr lang="ru-RU" sz="2000" dirty="0" smtClean="0"/>
              <a:t> </a:t>
            </a:r>
            <a:r>
              <a:rPr lang="ru-RU" sz="2000" dirty="0" err="1" smtClean="0"/>
              <a:t>вів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велику</a:t>
            </a:r>
            <a:r>
              <a:rPr lang="ru-RU" sz="2000" dirty="0" smtClean="0"/>
              <a:t> </a:t>
            </a:r>
            <a:r>
              <a:rPr lang="ru-RU" sz="2000" dirty="0" err="1" smtClean="0"/>
              <a:t>педагогічну</a:t>
            </a:r>
            <a:r>
              <a:rPr lang="ru-RU" sz="2000" dirty="0" smtClean="0"/>
              <a:t> роботу: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завідував</a:t>
            </a:r>
            <a:r>
              <a:rPr lang="ru-RU" sz="2000" dirty="0" smtClean="0"/>
              <a:t> кафедрою </a:t>
            </a:r>
            <a:r>
              <a:rPr lang="ru-RU" sz="2000" dirty="0" err="1" smtClean="0"/>
              <a:t>фізики</a:t>
            </a:r>
            <a:r>
              <a:rPr lang="ru-RU" sz="2000" dirty="0" smtClean="0"/>
              <a:t> Головного </a:t>
            </a:r>
            <a:r>
              <a:rPr lang="ru-RU" sz="2000" dirty="0" err="1" smtClean="0"/>
              <a:t>педагогічного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, </a:t>
            </a:r>
            <a:r>
              <a:rPr lang="ru-RU" sz="2000" dirty="0" err="1" smtClean="0"/>
              <a:t>викладав</a:t>
            </a:r>
            <a:r>
              <a:rPr lang="ru-RU" sz="2000" dirty="0" smtClean="0"/>
              <a:t> у </a:t>
            </a:r>
            <a:r>
              <a:rPr lang="ru-RU" sz="2000" dirty="0" err="1" smtClean="0"/>
              <a:t>Морському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корпусі</a:t>
            </a:r>
            <a:r>
              <a:rPr lang="ru-RU" sz="2000" dirty="0" smtClean="0"/>
              <a:t>, у </a:t>
            </a:r>
            <a:r>
              <a:rPr lang="ru-RU" sz="2000" dirty="0" err="1" smtClean="0"/>
              <a:t>Михайлівському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артилерійському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училищі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 smtClean="0"/>
              <a:t>У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1839</a:t>
            </a:r>
            <a:r>
              <a:rPr lang="ru-RU" sz="2000" dirty="0" smtClean="0"/>
              <a:t>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склав</a:t>
            </a:r>
            <a:r>
              <a:rPr lang="ru-RU" sz="2000" dirty="0" smtClean="0"/>
              <a:t> "</a:t>
            </a:r>
            <a:r>
              <a:rPr lang="ru-RU" sz="2000" dirty="0" err="1" smtClean="0"/>
              <a:t>Керівництво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фізики</a:t>
            </a:r>
            <a:r>
              <a:rPr lang="ru-RU" sz="2000" dirty="0" smtClean="0"/>
              <a:t>" для </a:t>
            </a:r>
            <a:r>
              <a:rPr lang="ru-RU" sz="2000" dirty="0" err="1" smtClean="0"/>
              <a:t>російських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гімназій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витримало</a:t>
            </a:r>
            <a:r>
              <a:rPr lang="ru-RU" sz="2000" dirty="0" smtClean="0"/>
              <a:t> </a:t>
            </a:r>
            <a:r>
              <a:rPr lang="ru-RU" sz="2000" dirty="0" err="1" smtClean="0"/>
              <a:t>одинадцять</a:t>
            </a:r>
            <a:r>
              <a:rPr lang="ru-RU" sz="2000" dirty="0" smtClean="0"/>
              <a:t> </a:t>
            </a:r>
            <a:r>
              <a:rPr lang="ru-RU" sz="2000" dirty="0" err="1" smtClean="0"/>
              <a:t>видань.Ленц</a:t>
            </a:r>
            <a:r>
              <a:rPr lang="ru-RU" sz="2000" dirty="0" smtClean="0"/>
              <a:t> </a:t>
            </a:r>
            <a:r>
              <a:rPr lang="ru-RU" sz="2000" dirty="0" err="1" smtClean="0"/>
              <a:t>істотно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поліпшив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викладання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дисциплін</a:t>
            </a:r>
            <a:r>
              <a:rPr lang="ru-RU" sz="2000" dirty="0" smtClean="0"/>
              <a:t> в </a:t>
            </a:r>
            <a:r>
              <a:rPr lang="ru-RU" sz="2000" dirty="0" err="1" smtClean="0"/>
              <a:t>університеті</a:t>
            </a:r>
            <a:r>
              <a:rPr lang="ru-RU" sz="2000" dirty="0" smtClean="0"/>
              <a:t> й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навчальних</a:t>
            </a:r>
            <a:r>
              <a:rPr lang="ru-RU" sz="2000" dirty="0" smtClean="0"/>
              <a:t> закладах. У </a:t>
            </a:r>
            <a:r>
              <a:rPr lang="ru-RU" sz="2000" dirty="0" err="1" smtClean="0"/>
              <a:t>числі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учнів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були</a:t>
            </a:r>
            <a:r>
              <a:rPr lang="ru-RU" sz="2000" dirty="0" smtClean="0"/>
              <a:t> Д.И. </a:t>
            </a:r>
            <a:r>
              <a:rPr lang="ru-RU" sz="2000" dirty="0" err="1" smtClean="0"/>
              <a:t>Менделєєв</a:t>
            </a:r>
            <a:r>
              <a:rPr lang="ru-RU" sz="2000" dirty="0" smtClean="0"/>
              <a:t>, К.А. </a:t>
            </a:r>
            <a:r>
              <a:rPr lang="ru-RU" sz="2000" dirty="0" err="1" smtClean="0"/>
              <a:t>Тімірязєв</a:t>
            </a:r>
            <a:r>
              <a:rPr lang="ru-RU" sz="2000" dirty="0" smtClean="0"/>
              <a:t>, П.П. Семенов-</a:t>
            </a:r>
            <a:r>
              <a:rPr lang="ru-RU" sz="2000" dirty="0" err="1" smtClean="0"/>
              <a:t>Тян</a:t>
            </a:r>
            <a:r>
              <a:rPr lang="ru-RU" sz="2000" dirty="0" smtClean="0"/>
              <a:t>-</a:t>
            </a:r>
            <a:r>
              <a:rPr lang="ru-RU" sz="2000" dirty="0" err="1" smtClean="0"/>
              <a:t>Шанський</a:t>
            </a:r>
            <a:r>
              <a:rPr lang="ru-RU" sz="2000" dirty="0" smtClean="0"/>
              <a:t>. Ф.Ф. </a:t>
            </a:r>
            <a:r>
              <a:rPr lang="ru-RU" sz="2000" dirty="0" err="1" smtClean="0"/>
              <a:t>Петрушевський</a:t>
            </a:r>
            <a:r>
              <a:rPr lang="ru-RU" sz="2000" dirty="0" smtClean="0"/>
              <a:t>, А.С. </a:t>
            </a:r>
            <a:r>
              <a:rPr lang="ru-RU" sz="2000" dirty="0" err="1" smtClean="0"/>
              <a:t>Савельєв</a:t>
            </a:r>
            <a:r>
              <a:rPr lang="ru-RU" sz="2000" dirty="0" smtClean="0"/>
              <a:t>, М.И. </a:t>
            </a:r>
            <a:r>
              <a:rPr lang="ru-RU" sz="2000" dirty="0" err="1" smtClean="0"/>
              <a:t>Мализін</a:t>
            </a:r>
            <a:r>
              <a:rPr lang="ru-RU" sz="2000" dirty="0" smtClean="0"/>
              <a:t>, Д.А. </a:t>
            </a:r>
            <a:r>
              <a:rPr lang="ru-RU" sz="2000" dirty="0" err="1" smtClean="0"/>
              <a:t>Дачинов</a:t>
            </a:r>
            <a:r>
              <a:rPr lang="ru-RU" sz="2000" dirty="0" smtClean="0"/>
              <a:t>, М.П. </a:t>
            </a:r>
            <a:r>
              <a:rPr lang="ru-RU" sz="2000" dirty="0" err="1" smtClean="0"/>
              <a:t>Авенариус</a:t>
            </a:r>
            <a:r>
              <a:rPr lang="ru-RU" sz="2000" dirty="0" smtClean="0"/>
              <a:t>, Ф.Н. Шведов, Н.П. </a:t>
            </a:r>
            <a:r>
              <a:rPr lang="ru-RU" sz="2000" dirty="0" err="1" smtClean="0"/>
              <a:t>Слугинов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85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908720"/>
            <a:ext cx="90364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У 1842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Ленц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Джеймса Прескотта Джоуля закон,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тепла,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при </a:t>
            </a:r>
            <a:r>
              <a:rPr lang="ru-RU" dirty="0" err="1" smtClean="0"/>
              <a:t>проходженні</a:t>
            </a:r>
            <a:r>
              <a:rPr lang="ru-RU" dirty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струму, прямо </a:t>
            </a:r>
            <a:r>
              <a:rPr lang="ru-RU" dirty="0" err="1" smtClean="0"/>
              <a:t>пропорційно</a:t>
            </a:r>
            <a:r>
              <a:rPr lang="ru-RU" dirty="0" smtClean="0"/>
              <a:t> квадрату </a:t>
            </a:r>
            <a:r>
              <a:rPr lang="ru-RU" dirty="0" err="1" smtClean="0"/>
              <a:t>сили</a:t>
            </a:r>
            <a:r>
              <a:rPr lang="ru-RU" dirty="0" smtClean="0"/>
              <a:t> струму опору </a:t>
            </a:r>
            <a:r>
              <a:rPr lang="ru-RU" dirty="0" err="1" smtClean="0"/>
              <a:t>провідника</a:t>
            </a:r>
            <a:r>
              <a:rPr lang="ru-RU" dirty="0" smtClean="0"/>
              <a:t> і часу. </a:t>
            </a:r>
            <a:r>
              <a:rPr lang="ru-RU" dirty="0" err="1" smtClean="0"/>
              <a:t>Він</a:t>
            </a:r>
            <a:r>
              <a:rPr lang="ru-RU" dirty="0"/>
              <a:t> </a:t>
            </a:r>
            <a:r>
              <a:rPr lang="ru-RU" dirty="0" err="1" smtClean="0"/>
              <a:t>з'явився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з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передумов</a:t>
            </a:r>
            <a:r>
              <a:rPr lang="ru-RU" dirty="0" smtClean="0"/>
              <a:t> </a:t>
            </a:r>
            <a:r>
              <a:rPr lang="ru-RU" dirty="0" err="1" smtClean="0"/>
              <a:t>установлення</a:t>
            </a:r>
            <a:r>
              <a:rPr lang="ru-RU" dirty="0" smtClean="0"/>
              <a:t> закону </a:t>
            </a:r>
            <a:r>
              <a:rPr lang="ru-RU" dirty="0" err="1" smtClean="0"/>
              <a:t>збереження</a:t>
            </a:r>
            <a:r>
              <a:rPr lang="ru-RU" dirty="0" smtClean="0"/>
              <a:t> і </a:t>
            </a:r>
            <a:r>
              <a:rPr lang="ru-RU" dirty="0" err="1" smtClean="0"/>
              <a:t>перетворення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 Разом з Борисом Семеновичем </a:t>
            </a:r>
            <a:r>
              <a:rPr lang="ru-RU" dirty="0" err="1" smtClean="0"/>
              <a:t>Якобі</a:t>
            </a:r>
            <a:r>
              <a:rPr lang="ru-RU" dirty="0" smtClean="0"/>
              <a:t>, </a:t>
            </a:r>
            <a:r>
              <a:rPr lang="ru-RU" dirty="0" err="1" smtClean="0"/>
              <a:t>Ленц</a:t>
            </a:r>
            <a:r>
              <a:rPr lang="ru-RU" dirty="0" smtClean="0"/>
              <a:t>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розробив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розрахунку</a:t>
            </a:r>
            <a:r>
              <a:rPr lang="ru-RU" dirty="0" smtClean="0"/>
              <a:t> </a:t>
            </a:r>
            <a:r>
              <a:rPr lang="ru-RU" dirty="0" err="1" smtClean="0"/>
              <a:t>електромагнітів</a:t>
            </a:r>
            <a:r>
              <a:rPr lang="ru-RU" dirty="0" smtClean="0"/>
              <a:t> в </a:t>
            </a:r>
            <a:r>
              <a:rPr lang="ru-RU" dirty="0" err="1" smtClean="0"/>
              <a:t>електричних</a:t>
            </a:r>
            <a:r>
              <a:rPr lang="ru-RU" dirty="0" smtClean="0"/>
              <a:t> машинах, установив </a:t>
            </a:r>
            <a:r>
              <a:rPr lang="ru-RU" dirty="0" err="1" smtClean="0"/>
              <a:t>існування</a:t>
            </a:r>
            <a:r>
              <a:rPr lang="ru-RU" dirty="0" smtClean="0"/>
              <a:t> в </a:t>
            </a:r>
            <a:r>
              <a:rPr lang="ru-RU" dirty="0" err="1" smtClean="0"/>
              <a:t>останніх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якоря". </a:t>
            </a:r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 smtClean="0"/>
              <a:t>оборотність</a:t>
            </a:r>
            <a:r>
              <a:rPr lang="ru-RU" dirty="0" smtClean="0"/>
              <a:t> </a:t>
            </a:r>
            <a:r>
              <a:rPr lang="ru-RU" dirty="0" err="1" smtClean="0"/>
              <a:t>електричних</a:t>
            </a:r>
            <a:r>
              <a:rPr lang="ru-RU" dirty="0" smtClean="0"/>
              <a:t> машин.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вивчав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опору </a:t>
            </a:r>
            <a:r>
              <a:rPr lang="ru-RU" dirty="0" err="1" smtClean="0"/>
              <a:t>металів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температури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Великих </a:t>
            </a:r>
            <a:r>
              <a:rPr lang="ru-RU" dirty="0" err="1" smtClean="0"/>
              <a:t>успіхів</a:t>
            </a:r>
            <a:r>
              <a:rPr lang="ru-RU" dirty="0" smtClean="0"/>
              <a:t>  </a:t>
            </a:r>
            <a:r>
              <a:rPr lang="ru-RU" dirty="0" err="1" smtClean="0"/>
              <a:t>Ленц</a:t>
            </a:r>
            <a:r>
              <a:rPr lang="ru-RU" dirty="0" smtClean="0"/>
              <a:t> </a:t>
            </a:r>
            <a:r>
              <a:rPr lang="ru-RU" dirty="0" err="1" smtClean="0"/>
              <a:t>домігся</a:t>
            </a:r>
            <a:r>
              <a:rPr lang="ru-RU" dirty="0" smtClean="0"/>
              <a:t> і в </a:t>
            </a:r>
            <a:r>
              <a:rPr lang="ru-RU" dirty="0" err="1" smtClean="0"/>
              <a:t>дослідженнях</a:t>
            </a:r>
            <a:r>
              <a:rPr lang="ru-RU" dirty="0" smtClean="0"/>
              <a:t> в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 </a:t>
            </a:r>
            <a:r>
              <a:rPr lang="ru-RU" dirty="0" err="1" smtClean="0"/>
              <a:t>географії</a:t>
            </a:r>
            <a:r>
              <a:rPr lang="ru-RU" dirty="0" smtClean="0"/>
              <a:t>, </a:t>
            </a:r>
            <a:r>
              <a:rPr lang="ru-RU" dirty="0" err="1" smtClean="0"/>
              <a:t>головна</a:t>
            </a:r>
            <a:r>
              <a:rPr lang="ru-RU" dirty="0" smtClean="0"/>
              <a:t> задача </a:t>
            </a:r>
            <a:r>
              <a:rPr lang="ru-RU" dirty="0" err="1" smtClean="0"/>
              <a:t>якої</a:t>
            </a:r>
            <a:r>
              <a:rPr lang="ru-RU" dirty="0" smtClean="0"/>
              <a:t>, на </a:t>
            </a:r>
            <a:r>
              <a:rPr lang="ru-RU" dirty="0" err="1" smtClean="0"/>
              <a:t>його</a:t>
            </a:r>
            <a:r>
              <a:rPr lang="ru-RU" dirty="0" smtClean="0"/>
              <a:t> думку, "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визначенні</a:t>
            </a:r>
            <a:r>
              <a:rPr lang="ru-RU" dirty="0" smtClean="0"/>
              <a:t>: по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фізичних</a:t>
            </a:r>
            <a:r>
              <a:rPr lang="ru-RU" dirty="0" smtClean="0"/>
              <a:t> законах </a:t>
            </a:r>
            <a:r>
              <a:rPr lang="ru-RU" dirty="0" err="1" smtClean="0"/>
              <a:t>відбуваються</a:t>
            </a:r>
            <a:r>
              <a:rPr lang="ru-RU" dirty="0" smtClean="0"/>
              <a:t> і </a:t>
            </a:r>
            <a:r>
              <a:rPr lang="ru-RU" dirty="0" err="1" smtClean="0"/>
              <a:t>відбувалися</a:t>
            </a:r>
            <a:r>
              <a:rPr lang="ru-RU" dirty="0" smtClean="0"/>
              <a:t> </a:t>
            </a:r>
            <a:r>
              <a:rPr lang="ru-RU" dirty="0" err="1" smtClean="0"/>
              <a:t>явища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спостерігаються</a:t>
            </a:r>
            <a:r>
              <a:rPr lang="ru-RU" dirty="0" smtClean="0"/>
              <a:t> нами,".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79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556792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dirty="0" err="1" smtClean="0"/>
              <a:t>Величезне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науки про Землю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Ленца, </a:t>
            </a:r>
            <a:r>
              <a:rPr lang="ru-RU" dirty="0" err="1" smtClean="0"/>
              <a:t>відповідно</a:t>
            </a:r>
            <a:r>
              <a:rPr lang="ru-RU" dirty="0" smtClean="0"/>
              <a:t> до </a:t>
            </a:r>
            <a:r>
              <a:rPr lang="ru-RU" dirty="0" err="1" smtClean="0"/>
              <a:t>якого</a:t>
            </a:r>
            <a:r>
              <a:rPr lang="ru-RU" dirty="0" smtClean="0"/>
              <a:t> головною причиною </a:t>
            </a:r>
            <a:r>
              <a:rPr lang="ru-RU" dirty="0" err="1" smtClean="0"/>
              <a:t>процесів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відбуваються</a:t>
            </a:r>
            <a:r>
              <a:rPr lang="ru-RU" dirty="0" smtClean="0"/>
              <a:t> в </a:t>
            </a:r>
            <a:r>
              <a:rPr lang="ru-RU" dirty="0" err="1" smtClean="0"/>
              <a:t>атмосфері</a:t>
            </a:r>
            <a:r>
              <a:rPr lang="ru-RU" dirty="0" smtClean="0"/>
              <a:t>,</a:t>
            </a:r>
          </a:p>
          <a:p>
            <a:r>
              <a:rPr lang="ru-RU" dirty="0" smtClean="0"/>
              <a:t> є </a:t>
            </a:r>
            <a:r>
              <a:rPr lang="ru-RU" dirty="0" err="1" smtClean="0"/>
              <a:t>сонячна</a:t>
            </a:r>
            <a:r>
              <a:rPr lang="ru-RU" dirty="0" smtClean="0"/>
              <a:t> </a:t>
            </a:r>
            <a:r>
              <a:rPr lang="ru-RU" dirty="0" err="1" smtClean="0"/>
              <a:t>радіація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  "</a:t>
            </a:r>
            <a:r>
              <a:rPr lang="ru-RU" dirty="0" err="1" smtClean="0"/>
              <a:t>Спостереження</a:t>
            </a:r>
            <a:r>
              <a:rPr lang="ru-RU" dirty="0" smtClean="0"/>
              <a:t> Ленца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перші</a:t>
            </a:r>
            <a:r>
              <a:rPr lang="ru-RU" dirty="0" smtClean="0"/>
              <a:t> в </a:t>
            </a:r>
            <a:r>
              <a:rPr lang="ru-RU" dirty="0" err="1" smtClean="0"/>
              <a:t>хронологічному</a:t>
            </a:r>
            <a:r>
              <a:rPr lang="ru-RU" dirty="0" smtClean="0"/>
              <a:t> </a:t>
            </a:r>
            <a:r>
              <a:rPr lang="ru-RU" dirty="0" err="1" smtClean="0"/>
              <a:t>відношенні</a:t>
            </a:r>
            <a:r>
              <a:rPr lang="ru-RU" dirty="0" smtClean="0"/>
              <a:t>, але </a:t>
            </a:r>
            <a:r>
              <a:rPr lang="ru-RU" dirty="0" err="1" smtClean="0"/>
              <a:t>перші</a:t>
            </a:r>
            <a:r>
              <a:rPr lang="ru-RU" dirty="0" smtClean="0"/>
              <a:t> й у </a:t>
            </a:r>
            <a:r>
              <a:rPr lang="ru-RU" dirty="0" err="1" smtClean="0"/>
              <a:t>якісному</a:t>
            </a:r>
            <a:r>
              <a:rPr lang="ru-RU" dirty="0" smtClean="0"/>
              <a:t>, і я ставлю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 і </a:t>
            </a:r>
            <a:r>
              <a:rPr lang="ru-RU" dirty="0" err="1" smtClean="0"/>
              <a:t>вище</a:t>
            </a:r>
            <a:r>
              <a:rPr lang="ru-RU" dirty="0" smtClean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 "Челленджера", - писав </a:t>
            </a:r>
            <a:r>
              <a:rPr lang="ru-RU" dirty="0" err="1" smtClean="0"/>
              <a:t>адмірал</a:t>
            </a:r>
            <a:r>
              <a:rPr lang="ru-RU" dirty="0" smtClean="0"/>
              <a:t> Макаров. Таким чином, </a:t>
            </a:r>
            <a:r>
              <a:rPr lang="ru-RU" dirty="0" err="1" smtClean="0"/>
              <a:t>праці</a:t>
            </a:r>
            <a:r>
              <a:rPr lang="ru-RU" dirty="0" smtClean="0"/>
              <a:t> </a:t>
            </a:r>
            <a:r>
              <a:rPr lang="ru-RU" dirty="0" err="1" smtClean="0"/>
              <a:t>Коцебу</a:t>
            </a:r>
            <a:r>
              <a:rPr lang="ru-RU" dirty="0" smtClean="0"/>
              <a:t> і Ленца, - </a:t>
            </a:r>
            <a:r>
              <a:rPr lang="ru-RU" dirty="0" err="1" smtClean="0"/>
              <a:t>відзначав</a:t>
            </a:r>
            <a:r>
              <a:rPr lang="ru-RU" dirty="0" smtClean="0"/>
              <a:t> Ю.М. </a:t>
            </a:r>
            <a:r>
              <a:rPr lang="ru-RU" dirty="0" err="1" smtClean="0"/>
              <a:t>Шокальський</a:t>
            </a:r>
            <a:r>
              <a:rPr lang="ru-RU" dirty="0" smtClean="0"/>
              <a:t>, - </a:t>
            </a:r>
            <a:r>
              <a:rPr lang="ru-RU" dirty="0" err="1" smtClean="0"/>
              <a:t>представляють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відносинах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/>
              <a:t> </a:t>
            </a:r>
            <a:r>
              <a:rPr lang="ru-RU" dirty="0" err="1" smtClean="0"/>
              <a:t>важливий</a:t>
            </a:r>
            <a:r>
              <a:rPr lang="ru-RU" dirty="0" smtClean="0"/>
              <a:t> </a:t>
            </a:r>
            <a:r>
              <a:rPr lang="ru-RU" dirty="0" err="1" smtClean="0"/>
              <a:t>внесок</a:t>
            </a:r>
            <a:r>
              <a:rPr lang="ru-RU" dirty="0" smtClean="0"/>
              <a:t> у науку, але і </a:t>
            </a:r>
            <a:r>
              <a:rPr lang="ru-RU" dirty="0" err="1" smtClean="0"/>
              <a:t>дійсний</a:t>
            </a:r>
            <a:r>
              <a:rPr lang="ru-RU" dirty="0" smtClean="0"/>
              <a:t> початок </a:t>
            </a:r>
            <a:r>
              <a:rPr lang="ru-RU" dirty="0" err="1" smtClean="0"/>
              <a:t>точних</a:t>
            </a:r>
            <a:r>
              <a:rPr lang="ru-RU" dirty="0" smtClean="0"/>
              <a:t> </a:t>
            </a:r>
            <a:r>
              <a:rPr lang="ru-RU" dirty="0" err="1" smtClean="0"/>
              <a:t>спостережень</a:t>
            </a:r>
            <a:r>
              <a:rPr lang="ru-RU" dirty="0" smtClean="0"/>
              <a:t> в </a:t>
            </a:r>
            <a:r>
              <a:rPr lang="ru-RU" dirty="0" err="1" smtClean="0"/>
              <a:t>океанографії</a:t>
            </a:r>
            <a:r>
              <a:rPr lang="ru-RU" dirty="0" smtClean="0"/>
              <a:t>,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російський</a:t>
            </a:r>
            <a:r>
              <a:rPr lang="ru-RU" dirty="0" smtClean="0"/>
              <a:t> флот і </a:t>
            </a:r>
            <a:r>
              <a:rPr lang="ru-RU" dirty="0" err="1" smtClean="0"/>
              <a:t>російська</a:t>
            </a:r>
            <a:r>
              <a:rPr lang="ru-RU" dirty="0" smtClean="0"/>
              <a:t> наука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пишатися</a:t>
            </a:r>
            <a:r>
              <a:rPr lang="ru-RU" dirty="0" smtClean="0"/>
              <a:t>".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1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574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Емілій Христианович Ленц </vt:lpstr>
      <vt:lpstr>Презентация PowerPoint</vt:lpstr>
      <vt:lpstr>Барометр </vt:lpstr>
      <vt:lpstr>   Лебідка</vt:lpstr>
      <vt:lpstr>Глибиномір</vt:lpstr>
      <vt:lpstr> З ім'ям Ленца зв'язані фундаментальні відкриття в області електродинаміки. Поряд з цим учений по праву вважається одним з основоположників російської географії.</vt:lpstr>
      <vt:lpstr>      У 1829-1830 роках Ленц займався геофізичними дослідженнями в південних районах Росії.  У липні 1829 року він брав участь у першому сходженні на Ельбрус і барометричним способом визначив висоту цієї гори. Тим же способом він установив, що рівень Каспійського моря на 30,5 м нижче Чорного.       У 1836 році Ленц був запрошений у Петербурзький університет і очолив кафедру фізики і фізичної географії.  У 1840 році він був обраний деканом фізико-математичного факультету,  а в 1863 році - ректором університету. Із середини тридцятих років, поряд з дослідженнями в області фізики і фізичної географії Ленц вів велику педагогічну роботу: багато років він завідував кафедрою фізики Головного педагогічного інституту, викладав у Морському корпусі, у Михайлівському артилерійському училищі.  У 1839 році він склав "Керівництво до фізики" для російських гімназій, що витримало одинадцять видань.Ленц істотно поліпшив викладання фізичних дисциплін в університеті й інших навчальних закладах. У числі його учнів були Д.И. Менделєєв, К.А. Тімірязєв, П.П. Семенов-Тян-Шанський. Ф.Ф. Петрушевський, А.С. Савельєв, М.И. Мализін, Д.А. Дачинов, М.П. Авенариус, Ф.Н. Шведов, Н.П. Слугинов.</vt:lpstr>
      <vt:lpstr>Презентация PowerPoint</vt:lpstr>
      <vt:lpstr>Презентация PowerPoint</vt:lpstr>
      <vt:lpstr>Правило Ленца </vt:lpstr>
      <vt:lpstr> — кількість теплоти, що виділяється струмом в провіднику, пропорційна силі струму, часу його проходження і падінню напруги.   де I — сила струму, R — опір, t — час.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Емілій Христианович Ленц </dc:title>
  <dc:creator>Admin</dc:creator>
  <cp:lastModifiedBy>Admin</cp:lastModifiedBy>
  <cp:revision>12</cp:revision>
  <dcterms:created xsi:type="dcterms:W3CDTF">2013-12-10T14:13:34Z</dcterms:created>
  <dcterms:modified xsi:type="dcterms:W3CDTF">2013-12-10T16:13:14Z</dcterms:modified>
</cp:coreProperties>
</file>