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5543342" cy="2868168"/>
          </a:xfrm>
        </p:spPr>
        <p:txBody>
          <a:bodyPr/>
          <a:lstStyle/>
          <a:p>
            <a:r>
              <a:rPr lang="uk-UA" dirty="0" smtClean="0"/>
              <a:t>Громадянська війна 1936–1939 рр.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98"/>
            <a:ext cx="7239000" cy="152653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вересні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1936 р.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було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сформовано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новий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республіканський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уряд 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чолі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Ларго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Кабальєро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який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провів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низку реформ.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rubase_3_943015333_135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42852"/>
            <a:ext cx="4377682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714356"/>
            <a:ext cx="4071966" cy="5741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 1936-1937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основні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бойові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дії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точилися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навколо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Мадрида,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але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всі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наступи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франкістів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було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відбито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 Не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допомогла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їм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"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п’ята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колона" (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таємні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прихильники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заколотників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) в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самій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столиці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5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6936"/>
            <a:ext cx="3857628" cy="5715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857628"/>
            <a:ext cx="7239000" cy="281242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Після цієї поразки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франкісти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зосередили основні зусилля в Каталонії, намагаючись скористатися конфліктом між троцькістами і комуністами. 3-6 травня 1937 р.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троцькісти‚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підтримані Ларго Кабальєро, здійснили в Барселоні збройний виступ, протестуючи проти політики комуністів. У квітні 1938 р. армія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франкістів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відрізала Каталонію від решти території республіки.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На 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початку 1939 р. Каталонію було захоплено. 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37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0"/>
            <a:ext cx="4493421" cy="3643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86322"/>
            <a:ext cx="7239000" cy="166941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27 лютого 1939 р. Англія і Франція розірвали дипломатичні відносини з республіканським урядом і визнали уряд 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Франко.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Іспанії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було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встановлено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диктатуру генерала Франко (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березень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1939 р. — листопад 1975 р.).</a:t>
            </a:r>
            <a:endParaRPr lang="uk-U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220px-Franc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5151" y="0"/>
            <a:ext cx="3576808" cy="4714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6"/>
            <a:ext cx="7239000" cy="21694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Війна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дорого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обійшлась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іспанцям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загинули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1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млн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осіб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, 500 тис.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залишили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країну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 Вона лежала в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руїнах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Народний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фронт в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Іспанії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був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формою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боротьби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проти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фашизму,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але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не став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його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альтернативою.</a:t>
            </a:r>
            <a:endParaRPr lang="uk-U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37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14290"/>
            <a:ext cx="6555220" cy="4000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/>
              <a:t>Революція 1931 р.</a:t>
            </a:r>
            <a:br>
              <a:rPr lang="uk-UA" sz="4000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143380"/>
            <a:ext cx="7715304" cy="252667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uk-UA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12 квітня 1931 р. в Іспанії відбулися муніципальні вибори, на яких перемогли прихильники республіки. 14 квітня король Альфонс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ІІІ утік із країни, і того ж дня Іспанію було проголошено республікою. Це була мирна демократична революція. Владу перейняв тимчасовий уряд на чолі з А.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</a:rPr>
              <a:t>Саморо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uk-U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36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857232"/>
            <a:ext cx="2500330" cy="3445222"/>
          </a:xfrm>
          <a:prstGeom prst="rect">
            <a:avLst/>
          </a:prstGeom>
        </p:spPr>
      </p:pic>
      <p:pic>
        <p:nvPicPr>
          <p:cNvPr id="5" name="Рисунок 4" descr="image36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857232"/>
            <a:ext cx="4867275" cy="3429024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928670"/>
            <a:ext cx="5143536" cy="5741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Наприкінці 1933 р. син колишнього диктатора 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</a:rPr>
              <a:t>Хосе-Антоніо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 Прімо де 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</a:rPr>
              <a:t>Рівера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 утворив партію Іспанська фаланга (іспанські фашисти). Вона виступила за ліквідацію республіки, встановлення унітарної держави з сильною владою, за розширення прав католицької церкви.</a:t>
            </a:r>
            <a:endParaRPr lang="uk-U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3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1480"/>
            <a:ext cx="2667000" cy="58674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256"/>
            <a:ext cx="7239000" cy="2169480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Спираючись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армію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праві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сили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почали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готувати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заколот. На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чолі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змовників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стояли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Хосе-Антоніо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Прімо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де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Рівера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генерал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Санхурно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який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безпосередньо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готував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заколот, 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генерал Франко.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sw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123" y="1"/>
            <a:ext cx="4953350" cy="435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786742" cy="857232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 smtClean="0"/>
              <a:t>Громадянська війна 1936–1939 рр.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000504"/>
            <a:ext cx="7929618" cy="285749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Заколот почався 17 липня 1936 р. в Іспанському Марокко. Наступного дня він поширився на інші райони Іспанії. На бік заколотників перейшло 80% складу іспанської армії (з 20 тис. офіцерів на боці республіки залишилось лише 500), але авіація і флот залишилися вірними республіці. У країні почалася громадянська війна.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460px-Франкісти_на_бойових_позиціях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714356"/>
            <a:ext cx="4786346" cy="3329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143380"/>
            <a:ext cx="7239000" cy="25266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У заколотників відразу виникли проблеми: 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</a:rPr>
              <a:t>Х-А.Прімо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 де 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</a:rPr>
              <a:t>Ріверу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 було заарештовано і страчено, 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</a:rPr>
              <a:t>Санхурно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 загинув в авіаційній катастрофі, Франко з марокканськими військами був блокований республіканським флотом у Марокко. </a:t>
            </a:r>
            <a:endParaRPr lang="uk-U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0_be4a8_6f98fef5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372" y="0"/>
            <a:ext cx="6111733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429132"/>
            <a:ext cx="7358114" cy="21431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Заколотові загрожувала поразка, але на допомогу 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</a:rPr>
              <a:t>франкістам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 прийшли Італія та Німеччина, які на літаках перекинули марокканську армію в Іспанію та надали заколотникам зброю. Згодом 200 тис. італійських і німецьких військ узяли участь у війні на боці 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</a:rPr>
              <a:t>франкістів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uk-UA" dirty="0"/>
          </a:p>
        </p:txBody>
      </p:sp>
      <p:pic>
        <p:nvPicPr>
          <p:cNvPr id="4" name="Рисунок 3" descr="0_7170d_f289b7f2_or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14290"/>
            <a:ext cx="5212712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86322"/>
            <a:ext cx="7239000" cy="166941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Франко,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який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у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вересні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1936 р.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очолив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заколотників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, проголосив мету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заколоту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створити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«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тоталітарну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державу,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соціальний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мир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загальне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</a:rPr>
              <a:t>процвітання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».</a:t>
            </a:r>
            <a:endParaRPr lang="uk-U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image368.jpg"/>
          <p:cNvPicPr>
            <a:picLocks noChangeAspect="1"/>
          </p:cNvPicPr>
          <p:nvPr/>
        </p:nvPicPr>
        <p:blipFill>
          <a:blip r:embed="rId2"/>
          <a:srcRect b="5208"/>
          <a:stretch>
            <a:fillRect/>
          </a:stretch>
        </p:blipFill>
        <p:spPr>
          <a:xfrm>
            <a:off x="1428728" y="-6719"/>
            <a:ext cx="4929222" cy="4859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4"/>
            <a:ext cx="7239000" cy="228601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Початок заколоту відразу поставив перед республіканським урядом завдання організувати опір </a:t>
            </a:r>
            <a:r>
              <a:rPr lang="uk-UA" sz="2400" b="1" dirty="0" err="1" smtClean="0">
                <a:solidFill>
                  <a:schemeClr val="accent6">
                    <a:lumMod val="50000"/>
                  </a:schemeClr>
                </a:solidFill>
              </a:rPr>
              <a:t>франкістам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. Складність полягала в тому, що іспанська промисловість не виробляла багатьох видів військової техніки і спорядження. Не вистачало підготовлених військових 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</a:rPr>
              <a:t>кадрів.</a:t>
            </a:r>
            <a:endParaRPr lang="uk-U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 descr="Бой_в_Мадриде._30_июля_19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70" y="214290"/>
            <a:ext cx="6059473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516</Words>
  <PresentationFormat>Экран (4:3)</PresentationFormat>
  <Paragraphs>17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Громадянська війна 1936–1939 рр.</vt:lpstr>
      <vt:lpstr>Революція 1931 р. </vt:lpstr>
      <vt:lpstr>Слайд 3</vt:lpstr>
      <vt:lpstr>Слайд 4</vt:lpstr>
      <vt:lpstr>Громадянська війна 1936–1939 рр.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Громадянська війна 1936–1939 рр.</dc:title>
  <dc:creator>Администратор</dc:creator>
  <cp:lastModifiedBy>DNA7 X86</cp:lastModifiedBy>
  <cp:revision>4</cp:revision>
  <dcterms:created xsi:type="dcterms:W3CDTF">2014-05-06T16:27:21Z</dcterms:created>
  <dcterms:modified xsi:type="dcterms:W3CDTF">2014-05-06T17:03:37Z</dcterms:modified>
</cp:coreProperties>
</file>