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6" r:id="rId3"/>
    <p:sldId id="267" r:id="rId4"/>
    <p:sldId id="265" r:id="rId5"/>
    <p:sldId id="259" r:id="rId6"/>
    <p:sldId id="258" r:id="rId7"/>
    <p:sldId id="261" r:id="rId8"/>
    <p:sldId id="260" r:id="rId9"/>
    <p:sldId id="262" r:id="rId10"/>
    <p:sldId id="263" r:id="rId11"/>
    <p:sldId id="264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1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7129684003364723E-2"/>
          <c:y val="0.12946770534268123"/>
          <c:w val="0.95287029040267779"/>
          <c:h val="0.7999234234945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9"/>
          <c:dPt>
            <c:idx val="0"/>
            <c:explosion val="5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56</c:v>
                </c:pt>
                <c:pt idx="1">
                  <c:v>21</c:v>
                </c:pt>
                <c:pt idx="2">
                  <c:v>13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A6E4-C515-4CED-BCFA-4D210B46D34D}" type="datetimeFigureOut">
              <a:rPr lang="uk-UA" smtClean="0"/>
              <a:pPr/>
              <a:t>27.11.2013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001A-2ADF-4589-8F37-F7391DBB08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A6E4-C515-4CED-BCFA-4D210B46D34D}" type="datetimeFigureOut">
              <a:rPr lang="uk-UA" smtClean="0"/>
              <a:pPr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001A-2ADF-4589-8F37-F7391DBB08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A6E4-C515-4CED-BCFA-4D210B46D34D}" type="datetimeFigureOut">
              <a:rPr lang="uk-UA" smtClean="0"/>
              <a:pPr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001A-2ADF-4589-8F37-F7391DBB08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70CCD-A22D-4EA5-AC0C-AB81D242F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A6E4-C515-4CED-BCFA-4D210B46D34D}" type="datetimeFigureOut">
              <a:rPr lang="uk-UA" smtClean="0"/>
              <a:pPr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001A-2ADF-4589-8F37-F7391DBB08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A6E4-C515-4CED-BCFA-4D210B46D34D}" type="datetimeFigureOut">
              <a:rPr lang="uk-UA" smtClean="0"/>
              <a:pPr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001A-2ADF-4589-8F37-F7391DBB08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A6E4-C515-4CED-BCFA-4D210B46D34D}" type="datetimeFigureOut">
              <a:rPr lang="uk-UA" smtClean="0"/>
              <a:pPr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001A-2ADF-4589-8F37-F7391DBB08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A6E4-C515-4CED-BCFA-4D210B46D34D}" type="datetimeFigureOut">
              <a:rPr lang="uk-UA" smtClean="0"/>
              <a:pPr/>
              <a:t>27.11.2013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001A-2ADF-4589-8F37-F7391DBB08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A6E4-C515-4CED-BCFA-4D210B46D34D}" type="datetimeFigureOut">
              <a:rPr lang="uk-UA" smtClean="0"/>
              <a:pPr/>
              <a:t>27.11.2013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0F001A-2ADF-4589-8F37-F7391DBB088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A6E4-C515-4CED-BCFA-4D210B46D34D}" type="datetimeFigureOut">
              <a:rPr lang="uk-UA" smtClean="0"/>
              <a:pPr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001A-2ADF-4589-8F37-F7391DBB08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A6E4-C515-4CED-BCFA-4D210B46D34D}" type="datetimeFigureOut">
              <a:rPr lang="uk-UA" smtClean="0"/>
              <a:pPr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0F001A-2ADF-4589-8F37-F7391DBB08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546A6E4-C515-4CED-BCFA-4D210B46D34D}" type="datetimeFigureOut">
              <a:rPr lang="uk-UA" smtClean="0"/>
              <a:pPr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001A-2ADF-4589-8F37-F7391DBB088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546A6E4-C515-4CED-BCFA-4D210B46D34D}" type="datetimeFigureOut">
              <a:rPr lang="uk-UA" smtClean="0"/>
              <a:pPr/>
              <a:t>27.11.2013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0F001A-2ADF-4589-8F37-F7391DBB088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1%83%D1%80%D0%B8%D1%81%D1%8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2808311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Туризм </a:t>
            </a:r>
            <a:br>
              <a:rPr lang="uk-UA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br>
              <a:rPr lang="uk-UA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Європі</a:t>
            </a:r>
            <a:endParaRPr lang="uk-UA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941168"/>
            <a:ext cx="6400800" cy="1752600"/>
          </a:xfrm>
        </p:spPr>
        <p:txBody>
          <a:bodyPr/>
          <a:lstStyle/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Панчук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етяна Віталіївна</a:t>
            </a:r>
          </a:p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Учениця 10 класу</a:t>
            </a:r>
          </a:p>
          <a:p>
            <a:pPr algn="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Крупецького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НВК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2952328" cy="321297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Головні райони гірського туризму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lik Gurzuf 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vdk_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88640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Горный Алта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8188" y="4692650"/>
            <a:ext cx="3325812" cy="216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lik Gurzuf 0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9651" y="2420888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Країни - де найбільша кількість об'єктів                культурної спадщини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Испания Саграда Фамилия (храм Святого Семейства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293096"/>
            <a:ext cx="1961199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1832" y="1196752"/>
            <a:ext cx="1512168" cy="3133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IMG_12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2267744" cy="1537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?id=52832702&amp;tov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72408"/>
            <a:ext cx="1907704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9" descr="i?id=27713592&amp;tov=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5301208"/>
            <a:ext cx="1562100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 algn="ctr"/>
            <a:r>
              <a:rPr lang="uk-UA" i="1" smtClean="0">
                <a:latin typeface="Times New Roman" pitchFamily="18" charset="0"/>
                <a:cs typeface="Times New Roman" pitchFamily="18" charset="0"/>
              </a:rPr>
              <a:t>Негативний вплив туризму!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0" y="908720"/>
            <a:ext cx="4572000" cy="594928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uk-UA" sz="3400" dirty="0" smtClean="0"/>
              <a:t>За кордоном про негативний вплив туризму багато пишуть і говорять, і там навіть створюються «опозиційні» туризму організації. Зокрема, англійська організація </a:t>
            </a:r>
            <a:r>
              <a:rPr lang="en-US" sz="3400" dirty="0" smtClean="0"/>
              <a:t>Tourism Concern(«</a:t>
            </a:r>
            <a:r>
              <a:rPr lang="uk-UA" sz="3400" dirty="0" smtClean="0"/>
              <a:t>Стурбованість туризмом»), заснована в 1989, співпрацює з урядами і проводить широку роз'яснювальну роботу серед місцевого населення про зворотний бік «хлібосольного» бізнесу.</a:t>
            </a:r>
          </a:p>
          <a:p>
            <a:pPr algn="ctr"/>
            <a:r>
              <a:rPr lang="uk-UA" sz="3400" dirty="0" smtClean="0"/>
              <a:t>Недарма </a:t>
            </a:r>
            <a:r>
              <a:rPr lang="uk-UA" sz="3400" dirty="0" smtClean="0"/>
              <a:t>туризм зараховують до індустрії, адже він робить негативний вплив на навколишнє середовище в тій же мірі, що і інші види промисловості. Шум, </a:t>
            </a:r>
            <a:r>
              <a:rPr lang="uk-UA" sz="3400" dirty="0" smtClean="0"/>
              <a:t>тверді відходи</a:t>
            </a:r>
            <a:r>
              <a:rPr lang="uk-UA" sz="3400" dirty="0" smtClean="0"/>
              <a:t>, сміття, стічні води, забруднення повітря створюють санітарні проблеми і впливають на здоров'я місцевого населення. Журнал «Наша планета</a:t>
            </a:r>
            <a:r>
              <a:rPr lang="uk-UA" sz="3400" dirty="0" smtClean="0"/>
              <a:t>»</a:t>
            </a:r>
            <a:r>
              <a:rPr lang="en-US" sz="3400" dirty="0" smtClean="0"/>
              <a:t>, </a:t>
            </a:r>
            <a:r>
              <a:rPr lang="uk-UA" sz="3400" dirty="0" smtClean="0"/>
              <a:t>орган </a:t>
            </a:r>
            <a:r>
              <a:rPr lang="uk-UA" sz="3400" dirty="0" smtClean="0"/>
              <a:t>ООН за </a:t>
            </a:r>
            <a:r>
              <a:rPr lang="uk-UA" sz="3400" dirty="0" smtClean="0"/>
              <a:t>програмою охорони навколишнього середовища, наводить такі дані: у середньому кожен пасажир круїзного судна в Карибському регіоні «виробляє» щодня 3,5 кг сміття, у той час як кожен житель того ж регіону на березі «виробляє» його майже в чотири рази менше — 0,8 кг.</a:t>
            </a:r>
          </a:p>
          <a:p>
            <a:endParaRPr lang="uk-UA" dirty="0"/>
          </a:p>
        </p:txBody>
      </p:sp>
      <p:pic>
        <p:nvPicPr>
          <p:cNvPr id="7" name="Рисунок 6" descr="Blik Gurzuf 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Blik Gurzuf 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85293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lik Gurzuf 2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30574"/>
            <a:ext cx="2436568" cy="182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i="1" dirty="0" smtClean="0">
                <a:latin typeface="Times New Roman" pitchFamily="18" charset="0"/>
                <a:cs typeface="Times New Roman" pitchFamily="18" charset="0"/>
              </a:rPr>
              <a:t>Небезпека туризму:</a:t>
            </a:r>
            <a:endParaRPr lang="uk-UA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20480" cy="5661248"/>
          </a:xfrm>
        </p:spPr>
        <p:txBody>
          <a:bodyPr>
            <a:normAutofit fontScale="92500"/>
          </a:bodyPr>
          <a:lstStyle/>
          <a:p>
            <a:pPr marL="608076" indent="-571500" algn="ctr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Непорядність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турфірм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що організують відпочинок</a:t>
            </a:r>
          </a:p>
          <a:p>
            <a:pPr marL="608076" indent="-571500" algn="ctr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Вулична злочинність, масові заворушення у місці перебування туриста</a:t>
            </a:r>
          </a:p>
          <a:p>
            <a:pPr marL="608076" indent="-571500" algn="ctr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ДТП на дорогах</a:t>
            </a:r>
          </a:p>
          <a:p>
            <a:pPr marL="608076" indent="-571500" algn="ctr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Небезпечні природні фактори у місці перебування туриста (неякісна питна вода, урагани, землетруси, небезпечні риби у морі тощо)</a:t>
            </a:r>
          </a:p>
          <a:p>
            <a:endParaRPr lang="uk-UA" dirty="0"/>
          </a:p>
        </p:txBody>
      </p:sp>
      <p:pic>
        <p:nvPicPr>
          <p:cNvPr id="5" name="Рисунок 4" descr="admin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4149080"/>
            <a:ext cx="4372405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554960" cy="864096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Джерела інформації:</a:t>
            </a:r>
            <a:endParaRPr lang="uk-UA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7220272" cy="4162400"/>
          </a:xfrm>
        </p:spPr>
        <p:txBody>
          <a:bodyPr>
            <a:normAutofit/>
          </a:bodyPr>
          <a:lstStyle/>
          <a:p>
            <a:pPr marL="608076" indent="-571500">
              <a:buFont typeface="+mj-lt"/>
              <a:buAutoNum type="romanU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Енциклопедія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українознавства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10-х томах. 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редактор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Кубійович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— Париж; Нью-Йорк: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1954—1989.</a:t>
            </a:r>
          </a:p>
          <a:p>
            <a:pPr marL="608076" indent="-571500">
              <a:buFont typeface="+mj-lt"/>
              <a:buAutoNum type="romanU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Спутник туриста. Москва: Физкультура и спорт. 1970, 336 с.</a:t>
            </a:r>
          </a:p>
          <a:p>
            <a:pPr marL="608076" indent="-571500">
              <a:buFont typeface="+mj-lt"/>
              <a:buAutoNum type="romanU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Устименко Л. М.,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Афанасьєв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І. Ю.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— К.: Альтерпрес,2005. — 320 с.: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7992888" cy="6309320"/>
          </a:xfrm>
        </p:spPr>
        <p:txBody>
          <a:bodyPr>
            <a:normAutofit/>
          </a:bodyPr>
          <a:lstStyle/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vi-VN" sz="2400" b="1" dirty="0" smtClean="0">
                <a:solidFill>
                  <a:schemeClr val="bg1"/>
                </a:solidFill>
              </a:rPr>
              <a:t>Тури́зм</a:t>
            </a:r>
            <a:r>
              <a:rPr lang="vi-VN" sz="2400" dirty="0" smtClean="0">
                <a:solidFill>
                  <a:schemeClr val="bg1"/>
                </a:solidFill>
              </a:rPr>
              <a:t> — тимчасовий виїзд особи з місця постійного проживання в оздоровчих, пізнавальних, професійно-ділових чи інших цілях без здійснення оплачуваної діяльності в місці перебування.</a:t>
            </a:r>
            <a:endParaRPr lang="uk-UA" sz="2400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hlinkClick r:id="rId3" tooltip="Турист"/>
              </a:rPr>
              <a:t>Турист</a:t>
            </a:r>
            <a:r>
              <a:rPr lang="uk-UA" sz="2400" dirty="0" smtClean="0"/>
              <a:t> — особа, яка здійснює подорож по Україні або до іншої країни з не забороненою законом країни метою перебування на термін від 24 годин до одного року без здійснення будь-якої оплачуваної діяльності та із зобов'язанням залишити країну або місце перебування в зазначений термін;</a:t>
            </a:r>
          </a:p>
          <a:p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Історія туризму: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Всю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історію розвитку туризму можна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розділити 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чотири основні етапи: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Перший — з найдавніших часів до 1841 року — це початко­вий етап розвитку туризму.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Другий — з 1841 року до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1914 року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— етап становлення ор­ганізованого туризму.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Третій — з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1914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року до 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1945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року — формування індустрії туризму.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Четвертий — з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1945 року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наших днів — етап масового туризму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глобалізації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туристичної індустрії.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Функції туризму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7811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Рекреаційна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Культурна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Екологічна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Просвітницька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Релігійна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5" name="Содержимое 4" descr="Blik Gurzuf 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4002022"/>
            <a:ext cx="4283968" cy="2855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lik Gurzuf 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886710"/>
            <a:ext cx="4355975" cy="326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Передумови розвитку туризму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1340768"/>
            <a:ext cx="4536504" cy="5256584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Сприятливі природно-рекреаційні умови.</a:t>
            </a:r>
          </a:p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Багатство історії, високий рівень культури, освіти, мозаїчність національного та релігійного складу.</a:t>
            </a:r>
          </a:p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Високий рівень соціально-економічного розвитку…</a:t>
            </a:r>
          </a:p>
          <a:p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Blik Gurzuf 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47710"/>
            <a:ext cx="3840427" cy="261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lassic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412776"/>
            <a:ext cx="409011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6" name="Text Box 34"/>
          <p:cNvSpPr txBox="1">
            <a:spLocks noChangeArrowheads="1"/>
          </p:cNvSpPr>
          <p:nvPr/>
        </p:nvSpPr>
        <p:spPr bwMode="auto">
          <a:xfrm>
            <a:off x="7020272" y="2348880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56%-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Європа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2195736" y="5949280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21%- </a:t>
            </a:r>
            <a:r>
              <a:rPr lang="ru-RU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Азія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911" name="Text Box 39"/>
          <p:cNvSpPr txBox="1">
            <a:spLocks noChangeArrowheads="1"/>
          </p:cNvSpPr>
          <p:nvPr/>
        </p:nvSpPr>
        <p:spPr bwMode="auto">
          <a:xfrm>
            <a:off x="0" y="3501008"/>
            <a:ext cx="31250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13%-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Північна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Америка</a:t>
            </a:r>
          </a:p>
        </p:txBody>
      </p:sp>
      <p:sp>
        <p:nvSpPr>
          <p:cNvPr id="79912" name="Text Box 40"/>
          <p:cNvSpPr txBox="1">
            <a:spLocks noChangeArrowheads="1"/>
          </p:cNvSpPr>
          <p:nvPr/>
        </p:nvSpPr>
        <p:spPr bwMode="auto">
          <a:xfrm>
            <a:off x="683568" y="2780928"/>
            <a:ext cx="2698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%-Південна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Америка</a:t>
            </a:r>
          </a:p>
        </p:txBody>
      </p:sp>
      <p:sp>
        <p:nvSpPr>
          <p:cNvPr id="79913" name="Text Box 41"/>
          <p:cNvSpPr txBox="1">
            <a:spLocks noChangeArrowheads="1"/>
          </p:cNvSpPr>
          <p:nvPr/>
        </p:nvSpPr>
        <p:spPr bwMode="auto">
          <a:xfrm>
            <a:off x="3923928" y="2060848"/>
            <a:ext cx="22851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1%-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Австралія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Text Box 42"/>
          <p:cNvSpPr txBox="1">
            <a:spLocks noChangeArrowheads="1"/>
          </p:cNvSpPr>
          <p:nvPr/>
        </p:nvSpPr>
        <p:spPr bwMode="auto">
          <a:xfrm>
            <a:off x="2546350" y="5273675"/>
            <a:ext cx="202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uk-UA" sz="2400"/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auto">
          <a:xfrm>
            <a:off x="1907704" y="2204864"/>
            <a:ext cx="183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3%-Африка</a:t>
            </a:r>
          </a:p>
        </p:txBody>
      </p:sp>
      <p:sp>
        <p:nvSpPr>
          <p:cNvPr id="1034" name="Text Box 45"/>
          <p:cNvSpPr txBox="1">
            <a:spLocks noChangeArrowheads="1"/>
          </p:cNvSpPr>
          <p:nvPr/>
        </p:nvSpPr>
        <p:spPr bwMode="auto">
          <a:xfrm>
            <a:off x="2762250" y="3360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2400"/>
          </a:p>
        </p:txBody>
      </p:sp>
      <p:sp>
        <p:nvSpPr>
          <p:cNvPr id="1035" name="Text Box 48"/>
          <p:cNvSpPr txBox="1">
            <a:spLocks noChangeArrowheads="1"/>
          </p:cNvSpPr>
          <p:nvPr/>
        </p:nvSpPr>
        <p:spPr bwMode="auto">
          <a:xfrm>
            <a:off x="5724525" y="2957513"/>
            <a:ext cx="1019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2400"/>
          </a:p>
        </p:txBody>
      </p:sp>
      <p:sp>
        <p:nvSpPr>
          <p:cNvPr id="1036" name="Text Box 50"/>
          <p:cNvSpPr txBox="1">
            <a:spLocks noChangeArrowheads="1"/>
          </p:cNvSpPr>
          <p:nvPr/>
        </p:nvSpPr>
        <p:spPr bwMode="auto">
          <a:xfrm>
            <a:off x="5524500" y="3751263"/>
            <a:ext cx="89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2400"/>
          </a:p>
        </p:txBody>
      </p:sp>
      <p:sp>
        <p:nvSpPr>
          <p:cNvPr id="1037" name="Text Box 51"/>
          <p:cNvSpPr txBox="1">
            <a:spLocks noChangeArrowheads="1"/>
          </p:cNvSpPr>
          <p:nvPr/>
        </p:nvSpPr>
        <p:spPr bwMode="auto">
          <a:xfrm>
            <a:off x="5695950" y="34290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2400"/>
          </a:p>
        </p:txBody>
      </p:sp>
      <p:sp>
        <p:nvSpPr>
          <p:cNvPr id="1038" name="Text Box 53"/>
          <p:cNvSpPr txBox="1">
            <a:spLocks noChangeArrowheads="1"/>
          </p:cNvSpPr>
          <p:nvPr/>
        </p:nvSpPr>
        <p:spPr bwMode="auto">
          <a:xfrm>
            <a:off x="4876800" y="3729038"/>
            <a:ext cx="371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2800"/>
          </a:p>
        </p:txBody>
      </p:sp>
      <p:sp>
        <p:nvSpPr>
          <p:cNvPr id="1039" name="Text Box 54"/>
          <p:cNvSpPr txBox="1">
            <a:spLocks noChangeArrowheads="1"/>
          </p:cNvSpPr>
          <p:nvPr/>
        </p:nvSpPr>
        <p:spPr bwMode="auto">
          <a:xfrm>
            <a:off x="4695825" y="3429000"/>
            <a:ext cx="600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2800"/>
          </a:p>
        </p:txBody>
      </p:sp>
      <p:sp>
        <p:nvSpPr>
          <p:cNvPr id="1040" name="Text Box 56"/>
          <p:cNvSpPr txBox="1">
            <a:spLocks noChangeArrowheads="1"/>
          </p:cNvSpPr>
          <p:nvPr/>
        </p:nvSpPr>
        <p:spPr bwMode="auto">
          <a:xfrm>
            <a:off x="4067175" y="3795713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2400"/>
          </a:p>
        </p:txBody>
      </p:sp>
      <p:sp>
        <p:nvSpPr>
          <p:cNvPr id="1046" name="Line 64"/>
          <p:cNvSpPr>
            <a:spLocks noChangeShapeType="1"/>
          </p:cNvSpPr>
          <p:nvPr/>
        </p:nvSpPr>
        <p:spPr bwMode="auto">
          <a:xfrm flipH="1">
            <a:off x="6372199" y="2852936"/>
            <a:ext cx="974973" cy="72008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uk-UA"/>
          </a:p>
        </p:txBody>
      </p:sp>
      <p:sp>
        <p:nvSpPr>
          <p:cNvPr id="1047" name="TextBox 24"/>
          <p:cNvSpPr txBox="1">
            <a:spLocks noChangeArrowheads="1"/>
          </p:cNvSpPr>
          <p:nvPr/>
        </p:nvSpPr>
        <p:spPr bwMode="auto">
          <a:xfrm>
            <a:off x="1800225" y="188640"/>
            <a:ext cx="734377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міжнародному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туризмі</a:t>
            </a:r>
            <a:endParaRPr lang="uk-UA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1907704" y="2924944"/>
          <a:ext cx="55446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5" name="Прямая со стрелкой 34"/>
          <p:cNvCxnSpPr>
            <a:stCxn id="79913" idx="2"/>
          </p:cNvCxnSpPr>
          <p:nvPr/>
        </p:nvCxnSpPr>
        <p:spPr>
          <a:xfrm flipH="1">
            <a:off x="4788024" y="2460958"/>
            <a:ext cx="278495" cy="7520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491880" y="2636912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915816" y="3140968"/>
            <a:ext cx="108012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915816" y="364502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2987824" y="5157192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9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9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9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9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9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9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9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9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9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9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9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9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9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Види туризму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80528" y="2708920"/>
            <a:ext cx="4040188" cy="838200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Приморський</a:t>
            </a:r>
          </a:p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876256" y="3212976"/>
            <a:ext cx="2267744" cy="1224136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Гірський</a:t>
            </a:r>
          </a:p>
          <a:p>
            <a:endParaRPr lang="uk-UA" dirty="0"/>
          </a:p>
        </p:txBody>
      </p:sp>
      <p:pic>
        <p:nvPicPr>
          <p:cNvPr id="7" name="Содержимое 6" descr="Blik Gurzuf 03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547930" cy="2660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Blik Gurzuf 06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3851920" y="1412776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99992" y="4941168"/>
            <a:ext cx="435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Старі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камені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3" descr="athen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4"/>
            <a:ext cx="3888432" cy="256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4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err="1" smtClean="0">
                <a:solidFill>
                  <a:schemeClr val="bg1"/>
                </a:solidFill>
              </a:rPr>
              <a:t>Країни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</a:rPr>
              <a:t>з</a:t>
            </a:r>
            <a:r>
              <a:rPr lang="ru-RU" sz="4800" b="1" dirty="0" smtClean="0">
                <a:solidFill>
                  <a:schemeClr val="bg1"/>
                </a:solidFill>
              </a:rPr>
              <a:t> </a:t>
            </a:r>
            <a:r>
              <a:rPr lang="ru-RU" sz="4800" b="1" dirty="0" err="1" smtClean="0">
                <a:solidFill>
                  <a:schemeClr val="bg1"/>
                </a:solidFill>
              </a:rPr>
              <a:t>найбільшим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</a:rPr>
              <a:t>розвитком</a:t>
            </a:r>
            <a:r>
              <a:rPr lang="ru-RU" sz="4800" b="1" dirty="0" smtClean="0">
                <a:solidFill>
                  <a:schemeClr val="bg1"/>
                </a:solidFill>
              </a:rPr>
              <a:t> </a:t>
            </a:r>
            <a:r>
              <a:rPr lang="ru-RU" sz="4800" b="1" dirty="0" err="1" smtClean="0">
                <a:solidFill>
                  <a:schemeClr val="bg1"/>
                </a:solidFill>
              </a:rPr>
              <a:t>міжнародного</a:t>
            </a:r>
            <a:r>
              <a:rPr lang="ru-RU" sz="4800" b="1" dirty="0" smtClean="0">
                <a:solidFill>
                  <a:schemeClr val="bg1"/>
                </a:solidFill>
              </a:rPr>
              <a:t> туризму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11960" cy="324036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Головні</a:t>
            </a:r>
            <a:b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райони приморського туризму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lassic-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0"/>
            <a:ext cx="3275857" cy="208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lik Gurzuf 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132856"/>
            <a:ext cx="2699792" cy="202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lik Gurzuf 2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4181" y="4293096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136</TotalTime>
  <Words>239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Туризм  у  Європі</vt:lpstr>
      <vt:lpstr>Слайд 2</vt:lpstr>
      <vt:lpstr>Історія туризму:</vt:lpstr>
      <vt:lpstr>Функції туризму</vt:lpstr>
      <vt:lpstr>Передумови розвитку туризму</vt:lpstr>
      <vt:lpstr>Слайд 6</vt:lpstr>
      <vt:lpstr> Види туризму</vt:lpstr>
      <vt:lpstr> Країни з найбільшим розвитком міжнародного туризму</vt:lpstr>
      <vt:lpstr>Головні райони приморського туризму</vt:lpstr>
      <vt:lpstr>Головні райони гірського туризму</vt:lpstr>
      <vt:lpstr>Країни - де найбільша кількість об'єктів                культурної спадщини.</vt:lpstr>
      <vt:lpstr>Негативний вплив туризму!</vt:lpstr>
      <vt:lpstr>Небезпека туризму:</vt:lpstr>
      <vt:lpstr>Джерела інформації: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Туризм у зарубіжній Європі</dc:title>
  <dc:creator>1</dc:creator>
  <cp:lastModifiedBy>1</cp:lastModifiedBy>
  <cp:revision>24</cp:revision>
  <dcterms:created xsi:type="dcterms:W3CDTF">2013-11-27T15:02:53Z</dcterms:created>
  <dcterms:modified xsi:type="dcterms:W3CDTF">2013-11-27T17:36:56Z</dcterms:modified>
</cp:coreProperties>
</file>