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57" r:id="rId3"/>
    <p:sldId id="258" r:id="rId4"/>
    <p:sldId id="259" r:id="rId5"/>
    <p:sldId id="260" r:id="rId6"/>
    <p:sldId id="261" r:id="rId7"/>
    <p:sldId id="263" r:id="rId8"/>
    <p:sldId id="264" r:id="rId9"/>
    <p:sldId id="265" r:id="rId10"/>
    <p:sldId id="270" r:id="rId11"/>
    <p:sldId id="266" r:id="rId12"/>
    <p:sldId id="267" r:id="rId13"/>
    <p:sldId id="268" r:id="rId14"/>
    <p:sldId id="269"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1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3AFD8EB-2F9A-4331-B219-412F50366D02}" type="datetimeFigureOut">
              <a:rPr lang="ru-RU" smtClean="0"/>
              <a:pPr/>
              <a:t>05.05.2014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89A304B-AC3B-4AE8-A78C-76F995B0915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AFD8EB-2F9A-4331-B219-412F50366D02}" type="datetimeFigureOut">
              <a:rPr lang="ru-RU" smtClean="0"/>
              <a:pPr/>
              <a:t>05.05.2014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A304B-AC3B-4AE8-A78C-76F995B0915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AFD8EB-2F9A-4331-B219-412F50366D02}" type="datetimeFigureOut">
              <a:rPr lang="ru-RU" smtClean="0"/>
              <a:pPr/>
              <a:t>05.05.2014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A304B-AC3B-4AE8-A78C-76F995B0915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AFD8EB-2F9A-4331-B219-412F50366D02}" type="datetimeFigureOut">
              <a:rPr lang="ru-RU" smtClean="0"/>
              <a:pPr/>
              <a:t>05.05.2014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A304B-AC3B-4AE8-A78C-76F995B0915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3AFD8EB-2F9A-4331-B219-412F50366D02}" type="datetimeFigureOut">
              <a:rPr lang="ru-RU" smtClean="0"/>
              <a:pPr/>
              <a:t>05.05.2014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A304B-AC3B-4AE8-A78C-76F995B0915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3AFD8EB-2F9A-4331-B219-412F50366D02}" type="datetimeFigureOut">
              <a:rPr lang="ru-RU" smtClean="0"/>
              <a:pPr/>
              <a:t>05.05.2014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9A304B-AC3B-4AE8-A78C-76F995B0915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3AFD8EB-2F9A-4331-B219-412F50366D02}" type="datetimeFigureOut">
              <a:rPr lang="ru-RU" smtClean="0"/>
              <a:pPr/>
              <a:t>05.05.2014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9A304B-AC3B-4AE8-A78C-76F995B0915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3AFD8EB-2F9A-4331-B219-412F50366D02}" type="datetimeFigureOut">
              <a:rPr lang="ru-RU" smtClean="0"/>
              <a:pPr/>
              <a:t>05.05.2014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9A304B-AC3B-4AE8-A78C-76F995B0915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AFD8EB-2F9A-4331-B219-412F50366D02}" type="datetimeFigureOut">
              <a:rPr lang="ru-RU" smtClean="0"/>
              <a:pPr/>
              <a:t>05.05.2014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9A304B-AC3B-4AE8-A78C-76F995B0915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3AFD8EB-2F9A-4331-B219-412F50366D02}" type="datetimeFigureOut">
              <a:rPr lang="ru-RU" smtClean="0"/>
              <a:pPr/>
              <a:t>05.05.2014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9A304B-AC3B-4AE8-A78C-76F995B0915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3AFD8EB-2F9A-4331-B219-412F50366D02}" type="datetimeFigureOut">
              <a:rPr lang="ru-RU" smtClean="0"/>
              <a:pPr/>
              <a:t>05.05.2014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89A304B-AC3B-4AE8-A78C-76F995B0915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3AFD8EB-2F9A-4331-B219-412F50366D02}" type="datetimeFigureOut">
              <a:rPr lang="ru-RU" smtClean="0"/>
              <a:pPr/>
              <a:t>05.05.2014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89A304B-AC3B-4AE8-A78C-76F995B0915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531440"/>
            <a:ext cx="6984776" cy="3816424"/>
          </a:xfrm>
        </p:spPr>
        <p:txBody>
          <a:bodyPr>
            <a:noAutofit/>
          </a:bodyPr>
          <a:lstStyle/>
          <a:p>
            <a:r>
              <a:rPr lang="ru-RU" sz="3200" i="1" dirty="0" err="1" smtClean="0">
                <a:solidFill>
                  <a:schemeClr val="bg1">
                    <a:lumMod val="95000"/>
                    <a:lumOff val="5000"/>
                  </a:schemeClr>
                </a:solidFill>
              </a:rPr>
              <a:t>Презентац</a:t>
            </a:r>
            <a:r>
              <a:rPr lang="en-US" sz="3200" i="1" dirty="0" err="1" smtClean="0">
                <a:solidFill>
                  <a:schemeClr val="bg1">
                    <a:lumMod val="95000"/>
                    <a:lumOff val="5000"/>
                  </a:schemeClr>
                </a:solidFill>
              </a:rPr>
              <a:t>i</a:t>
            </a:r>
            <a:r>
              <a:rPr lang="ru-RU" sz="3200" i="1" dirty="0" smtClean="0">
                <a:solidFill>
                  <a:schemeClr val="bg1">
                    <a:lumMod val="95000"/>
                    <a:lumOff val="5000"/>
                  </a:schemeClr>
                </a:solidFill>
              </a:rPr>
              <a:t>я на тему</a:t>
            </a:r>
            <a:r>
              <a:rPr lang="ru-RU" sz="3200" i="1" dirty="0" smtClean="0">
                <a:solidFill>
                  <a:schemeClr val="bg1">
                    <a:lumMod val="95000"/>
                    <a:lumOff val="5000"/>
                  </a:schemeClr>
                </a:solidFill>
              </a:rPr>
              <a:t>:</a:t>
            </a:r>
            <a:br>
              <a:rPr lang="ru-RU" sz="3200" i="1" dirty="0" smtClean="0">
                <a:solidFill>
                  <a:schemeClr val="bg1">
                    <a:lumMod val="95000"/>
                    <a:lumOff val="5000"/>
                  </a:schemeClr>
                </a:solidFill>
              </a:rPr>
            </a:br>
            <a:r>
              <a:rPr lang="ru-RU" sz="3200" i="1" dirty="0" smtClean="0">
                <a:solidFill>
                  <a:schemeClr val="bg1">
                    <a:lumMod val="95000"/>
                    <a:lumOff val="5000"/>
                  </a:schemeClr>
                </a:solidFill>
              </a:rPr>
              <a:t>«</a:t>
            </a:r>
            <a:r>
              <a:rPr lang="ru-RU" sz="3200" i="1" dirty="0" smtClean="0">
                <a:solidFill>
                  <a:schemeClr val="bg1">
                    <a:lumMod val="95000"/>
                    <a:lumOff val="5000"/>
                  </a:schemeClr>
                </a:solidFill>
              </a:rPr>
              <a:t>Держава </a:t>
            </a:r>
            <a:r>
              <a:rPr lang="ru-RU" sz="3200" i="1" dirty="0" err="1" smtClean="0">
                <a:solidFill>
                  <a:schemeClr val="bg1">
                    <a:lumMod val="95000"/>
                    <a:lumOff val="5000"/>
                  </a:schemeClr>
                </a:solidFill>
              </a:rPr>
              <a:t>Карпатська</a:t>
            </a:r>
            <a:r>
              <a:rPr lang="ru-RU" sz="3200" i="1" dirty="0" smtClean="0">
                <a:solidFill>
                  <a:schemeClr val="bg1">
                    <a:lumMod val="95000"/>
                    <a:lumOff val="5000"/>
                  </a:schemeClr>
                </a:solidFill>
              </a:rPr>
              <a:t> </a:t>
            </a:r>
            <a:r>
              <a:rPr lang="ru-RU" sz="3200" i="1" dirty="0" err="1" smtClean="0">
                <a:solidFill>
                  <a:schemeClr val="bg1">
                    <a:lumMod val="95000"/>
                    <a:lumOff val="5000"/>
                  </a:schemeClr>
                </a:solidFill>
              </a:rPr>
              <a:t>Україна</a:t>
            </a:r>
            <a:r>
              <a:rPr lang="ru-RU" sz="3200" i="1" dirty="0" smtClean="0">
                <a:solidFill>
                  <a:schemeClr val="bg1">
                    <a:lumMod val="95000"/>
                    <a:lumOff val="5000"/>
                  </a:schemeClr>
                </a:solidFill>
              </a:rPr>
              <a:t>»</a:t>
            </a:r>
            <a:r>
              <a:rPr lang="ru-RU" sz="3200" i="1" dirty="0" smtClean="0">
                <a:solidFill>
                  <a:schemeClr val="accent4">
                    <a:lumMod val="60000"/>
                    <a:lumOff val="40000"/>
                  </a:schemeClr>
                </a:solidFill>
              </a:rPr>
              <a:t/>
            </a:r>
            <a:br>
              <a:rPr lang="ru-RU" sz="3200" i="1" dirty="0" smtClean="0">
                <a:solidFill>
                  <a:schemeClr val="accent4">
                    <a:lumMod val="60000"/>
                    <a:lumOff val="40000"/>
                  </a:schemeClr>
                </a:solidFill>
              </a:rPr>
            </a:br>
            <a:r>
              <a:rPr lang="ru-RU" sz="4000" i="1" dirty="0" smtClean="0">
                <a:solidFill>
                  <a:schemeClr val="bg1">
                    <a:lumMod val="95000"/>
                    <a:lumOff val="5000"/>
                  </a:schemeClr>
                </a:solidFill>
              </a:rPr>
              <a:t> </a:t>
            </a:r>
            <a:r>
              <a:rPr lang="ru-RU" sz="4000" i="1" dirty="0" smtClean="0">
                <a:solidFill>
                  <a:schemeClr val="bg1">
                    <a:lumMod val="95000"/>
                    <a:lumOff val="5000"/>
                  </a:schemeClr>
                </a:solidFill>
              </a:rPr>
              <a:t/>
            </a:r>
            <a:br>
              <a:rPr lang="ru-RU" sz="4000" i="1" dirty="0" smtClean="0">
                <a:solidFill>
                  <a:schemeClr val="bg1">
                    <a:lumMod val="95000"/>
                    <a:lumOff val="5000"/>
                  </a:schemeClr>
                </a:solidFill>
              </a:rPr>
            </a:br>
            <a:endParaRPr lang="ru-RU" sz="4000" i="1" dirty="0">
              <a:solidFill>
                <a:schemeClr val="bg1">
                  <a:lumMod val="95000"/>
                  <a:lumOff val="5000"/>
                </a:schemeClr>
              </a:solidFill>
            </a:endParaRPr>
          </a:p>
        </p:txBody>
      </p:sp>
      <p:sp>
        <p:nvSpPr>
          <p:cNvPr id="3" name="Подзаголовок 2"/>
          <p:cNvSpPr>
            <a:spLocks noGrp="1"/>
          </p:cNvSpPr>
          <p:nvPr>
            <p:ph type="subTitle" idx="1"/>
          </p:nvPr>
        </p:nvSpPr>
        <p:spPr>
          <a:xfrm>
            <a:off x="533400" y="2708920"/>
            <a:ext cx="7062936" cy="2272216"/>
          </a:xfrm>
        </p:spPr>
        <p:txBody>
          <a:bodyPr/>
          <a:lstStyle/>
          <a:p>
            <a:endParaRPr lang="ru-RU" b="1" i="1" dirty="0">
              <a:solidFill>
                <a:schemeClr val="accent4">
                  <a:lumMod val="60000"/>
                  <a:lumOff val="40000"/>
                </a:schemeClr>
              </a:solidFill>
            </a:endParaRPr>
          </a:p>
        </p:txBody>
      </p:sp>
      <p:pic>
        <p:nvPicPr>
          <p:cNvPr id="5" name="Рисунок 4" descr="1_big.jpg"/>
          <p:cNvPicPr>
            <a:picLocks noChangeAspect="1"/>
          </p:cNvPicPr>
          <p:nvPr/>
        </p:nvPicPr>
        <p:blipFill>
          <a:blip r:embed="rId2" cstate="print"/>
          <a:stretch>
            <a:fillRect/>
          </a:stretch>
        </p:blipFill>
        <p:spPr>
          <a:xfrm>
            <a:off x="755576" y="2132856"/>
            <a:ext cx="7656505" cy="40770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pic>
        <p:nvPicPr>
          <p:cNvPr id="4" name="Рисунок 3" descr="karpat_ukraina_-_map_0.jpg"/>
          <p:cNvPicPr>
            <a:picLocks noChangeAspect="1"/>
          </p:cNvPicPr>
          <p:nvPr/>
        </p:nvPicPr>
        <p:blipFill>
          <a:blip r:embed="rId2" cstate="print"/>
          <a:stretch>
            <a:fillRect/>
          </a:stretch>
        </p:blipFill>
        <p:spPr>
          <a:xfrm>
            <a:off x="827584" y="1268760"/>
            <a:ext cx="7560840" cy="47525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692696"/>
            <a:ext cx="7772400" cy="5688632"/>
          </a:xfrm>
        </p:spPr>
        <p:txBody>
          <a:bodyPr>
            <a:normAutofit/>
          </a:bodyPr>
          <a:lstStyle/>
          <a:p>
            <a:r>
              <a:rPr lang="ru-RU" sz="1600" i="1" dirty="0" smtClean="0">
                <a:solidFill>
                  <a:schemeClr val="accent4">
                    <a:lumMod val="60000"/>
                    <a:lumOff val="40000"/>
                  </a:schemeClr>
                </a:solidFill>
              </a:rPr>
              <a:t>15 березня 1939 р.</a:t>
            </a:r>
            <a:r>
              <a:rPr lang="ru-RU" sz="1600" b="0" dirty="0" smtClean="0">
                <a:solidFill>
                  <a:schemeClr val="accent4">
                    <a:lumMod val="60000"/>
                    <a:lumOff val="40000"/>
                  </a:schemeClr>
                </a:solidFill>
              </a:rPr>
              <a:t> </a:t>
            </a:r>
            <a:r>
              <a:rPr lang="ru-RU" sz="1600" b="0" dirty="0" smtClean="0">
                <a:solidFill>
                  <a:schemeClr val="bg1">
                    <a:lumMod val="95000"/>
                    <a:lumOff val="5000"/>
                  </a:schemeClr>
                </a:solidFill>
                <a:effectLst/>
              </a:rPr>
              <a:t>Сейм (голова А. Штефан) проголосив повну державну самостійність Карпатської України. Прийнята парламентом конституція Карпатської України (</a:t>
            </a:r>
            <a:r>
              <a:rPr lang="ru-RU" sz="1600" b="0" dirty="0" err="1" smtClean="0">
                <a:solidFill>
                  <a:schemeClr val="bg1">
                    <a:lumMod val="95000"/>
                    <a:lumOff val="5000"/>
                  </a:schemeClr>
                </a:solidFill>
                <a:effectLst/>
              </a:rPr>
              <a:t>Конституційний</a:t>
            </a:r>
            <a:r>
              <a:rPr lang="ru-RU" sz="1600" b="0" dirty="0" smtClean="0">
                <a:solidFill>
                  <a:schemeClr val="bg1">
                    <a:lumMod val="95000"/>
                    <a:lumOff val="5000"/>
                  </a:schemeClr>
                </a:solidFill>
                <a:effectLst/>
              </a:rPr>
              <a:t> закон ч.1), визначила назву держави (Карпатська Україна), державний устрій (президентська республіка), </a:t>
            </a:r>
            <a:r>
              <a:rPr lang="ru-RU" sz="1600" b="0" dirty="0" err="1" smtClean="0">
                <a:solidFill>
                  <a:schemeClr val="bg1">
                    <a:lumMod val="95000"/>
                    <a:lumOff val="5000"/>
                  </a:schemeClr>
                </a:solidFill>
                <a:effectLst/>
              </a:rPr>
              <a:t>державну</a:t>
            </a:r>
            <a:r>
              <a:rPr lang="ru-RU" sz="1600" b="0" dirty="0" smtClean="0">
                <a:solidFill>
                  <a:schemeClr val="bg1">
                    <a:lumMod val="95000"/>
                    <a:lumOff val="5000"/>
                  </a:schemeClr>
                </a:solidFill>
                <a:effectLst/>
              </a:rPr>
              <a:t> </a:t>
            </a:r>
            <a:r>
              <a:rPr lang="ru-RU" sz="1600" b="0" dirty="0" err="1" smtClean="0">
                <a:solidFill>
                  <a:schemeClr val="bg1">
                    <a:lumMod val="95000"/>
                    <a:lumOff val="5000"/>
                  </a:schemeClr>
                </a:solidFill>
                <a:effectLst/>
              </a:rPr>
              <a:t>мову</a:t>
            </a:r>
            <a:r>
              <a:rPr lang="ru-RU" sz="1600" b="0" dirty="0" smtClean="0">
                <a:solidFill>
                  <a:schemeClr val="bg1">
                    <a:lumMod val="95000"/>
                    <a:lumOff val="5000"/>
                  </a:schemeClr>
                </a:solidFill>
                <a:effectLst/>
              </a:rPr>
              <a:t> (українська).</a:t>
            </a:r>
            <a:br>
              <a:rPr lang="ru-RU" sz="1600" b="0" dirty="0" smtClean="0">
                <a:solidFill>
                  <a:schemeClr val="bg1">
                    <a:lumMod val="95000"/>
                    <a:lumOff val="5000"/>
                  </a:schemeClr>
                </a:solidFill>
                <a:effectLst/>
              </a:rPr>
            </a:br>
            <a:r>
              <a:rPr lang="ru-RU" sz="1600" b="0" dirty="0" smtClean="0">
                <a:solidFill>
                  <a:schemeClr val="bg1">
                    <a:lumMod val="95000"/>
                    <a:lumOff val="5000"/>
                  </a:schemeClr>
                </a:solidFill>
                <a:effectLst/>
              </a:rPr>
              <a:t>Державним прапором та </a:t>
            </a:r>
            <a:r>
              <a:rPr lang="ru-RU" sz="1600" b="0" dirty="0" err="1" smtClean="0">
                <a:solidFill>
                  <a:schemeClr val="bg1">
                    <a:lumMod val="95000"/>
                    <a:lumOff val="5000"/>
                  </a:schemeClr>
                </a:solidFill>
                <a:effectLst/>
              </a:rPr>
              <a:t>гімном</a:t>
            </a:r>
            <a:r>
              <a:rPr lang="ru-RU" sz="1600" b="0" dirty="0" smtClean="0">
                <a:solidFill>
                  <a:schemeClr val="bg1">
                    <a:lumMod val="95000"/>
                    <a:lumOff val="5000"/>
                  </a:schemeClr>
                </a:solidFill>
                <a:effectLst/>
              </a:rPr>
              <a:t> </a:t>
            </a:r>
            <a:r>
              <a:rPr lang="ru-RU" sz="1600" b="0" dirty="0" err="1" smtClean="0">
                <a:solidFill>
                  <a:schemeClr val="bg1">
                    <a:lumMod val="95000"/>
                    <a:lumOff val="5000"/>
                  </a:schemeClr>
                </a:solidFill>
                <a:effectLst/>
              </a:rPr>
              <a:t>республіки</a:t>
            </a:r>
            <a:r>
              <a:rPr lang="ru-RU" sz="1600" b="0" dirty="0" smtClean="0">
                <a:solidFill>
                  <a:schemeClr val="bg1">
                    <a:lumMod val="95000"/>
                    <a:lumOff val="5000"/>
                  </a:schemeClr>
                </a:solidFill>
                <a:effectLst/>
              </a:rPr>
              <a:t> були визнані синьо-жовтий стяг і український національний гімн «Ще не вмерла Україна». Герб — червоний ведмідь на лівому срібному півполі й чотири сині та три золоті смуги у правому півполі та тризуб з хрестом на середньому зубі.</a:t>
            </a:r>
            <a:br>
              <a:rPr lang="ru-RU" sz="1600" b="0" dirty="0" smtClean="0">
                <a:solidFill>
                  <a:schemeClr val="bg1">
                    <a:lumMod val="95000"/>
                    <a:lumOff val="5000"/>
                  </a:schemeClr>
                </a:solidFill>
                <a:effectLst/>
              </a:rPr>
            </a:br>
            <a:r>
              <a:rPr lang="ru-RU" sz="1600" b="0" dirty="0" smtClean="0">
                <a:solidFill>
                  <a:schemeClr val="bg1">
                    <a:lumMod val="95000"/>
                    <a:lumOff val="5000"/>
                  </a:schemeClr>
                </a:solidFill>
                <a:effectLst/>
              </a:rPr>
              <a:t>Президентом Карпатської України було обрано Августина Волошина, який призначив прем'єр-міністром нового уряду суверенної держави Юліана Ревая.</a:t>
            </a:r>
            <a:br>
              <a:rPr lang="ru-RU" sz="1600" b="0" dirty="0" smtClean="0">
                <a:solidFill>
                  <a:schemeClr val="bg1">
                    <a:lumMod val="95000"/>
                    <a:lumOff val="5000"/>
                  </a:schemeClr>
                </a:solidFill>
                <a:effectLst/>
              </a:rPr>
            </a:br>
            <a:r>
              <a:rPr lang="ru-RU" sz="1600" b="0" dirty="0" smtClean="0">
                <a:solidFill>
                  <a:schemeClr val="bg1">
                    <a:lumMod val="95000"/>
                    <a:lumOff val="5000"/>
                  </a:schemeClr>
                </a:solidFill>
                <a:effectLst/>
              </a:rPr>
              <a:t>Головою Сойму </a:t>
            </a:r>
            <a:r>
              <a:rPr lang="ru-RU" sz="1600" b="0" dirty="0" err="1" smtClean="0">
                <a:solidFill>
                  <a:schemeClr val="bg1">
                    <a:lumMod val="95000"/>
                    <a:lumOff val="5000"/>
                  </a:schemeClr>
                </a:solidFill>
                <a:effectLst/>
              </a:rPr>
              <a:t>обрано</a:t>
            </a:r>
            <a:r>
              <a:rPr lang="ru-RU" sz="1600" b="0" dirty="0" smtClean="0">
                <a:solidFill>
                  <a:schemeClr val="bg1">
                    <a:lumMod val="95000"/>
                    <a:lumOff val="5000"/>
                  </a:schemeClr>
                </a:solidFill>
                <a:effectLst/>
              </a:rPr>
              <a:t> Августина Штефана, заступниками Степана Росоху та Федіра Ревая.</a:t>
            </a:r>
            <a:br>
              <a:rPr lang="ru-RU" sz="1600" b="0" dirty="0" smtClean="0">
                <a:solidFill>
                  <a:schemeClr val="bg1">
                    <a:lumMod val="95000"/>
                    <a:lumOff val="5000"/>
                  </a:schemeClr>
                </a:solidFill>
                <a:effectLst/>
              </a:rPr>
            </a:br>
            <a:r>
              <a:rPr lang="ru-RU" sz="1600" b="0" dirty="0" smtClean="0">
                <a:solidFill>
                  <a:schemeClr val="bg1">
                    <a:lumMod val="95000"/>
                    <a:lumOff val="5000"/>
                  </a:schemeClr>
                </a:solidFill>
                <a:effectLst/>
              </a:rPr>
              <a:t>Волошин після проголошення Незалежності відразу ж звернувся з телеграмою особисто до Адольфа Гітлера з проханням про визнання Карпатської України під охороною Рейху та недопущення її захоплення Угорщиною.</a:t>
            </a:r>
            <a:br>
              <a:rPr lang="ru-RU" sz="1600" b="0" dirty="0" smtClean="0">
                <a:solidFill>
                  <a:schemeClr val="bg1">
                    <a:lumMod val="95000"/>
                    <a:lumOff val="5000"/>
                  </a:schemeClr>
                </a:solidFill>
                <a:effectLst/>
              </a:rPr>
            </a:br>
            <a:r>
              <a:rPr lang="ru-RU" sz="1600" b="0" dirty="0" smtClean="0">
                <a:solidFill>
                  <a:schemeClr val="bg1">
                    <a:lumMod val="95000"/>
                    <a:lumOff val="5000"/>
                  </a:schemeClr>
                </a:solidFill>
                <a:effectLst/>
              </a:rPr>
              <a:t>Августин Волошин:</a:t>
            </a:r>
            <a:r>
              <a:rPr lang="ru-RU" sz="1600" b="0" dirty="0" smtClean="0">
                <a:solidFill>
                  <a:schemeClr val="bg1">
                    <a:lumMod val="95000"/>
                    <a:lumOff val="5000"/>
                  </a:schemeClr>
                </a:solidFill>
              </a:rPr>
              <a:t/>
            </a:r>
            <a:br>
              <a:rPr lang="ru-RU" sz="1600" b="0" dirty="0" smtClean="0">
                <a:solidFill>
                  <a:schemeClr val="bg1">
                    <a:lumMod val="95000"/>
                    <a:lumOff val="5000"/>
                  </a:schemeClr>
                </a:solidFill>
              </a:rPr>
            </a:br>
            <a:r>
              <a:rPr lang="ru-RU" sz="1600" b="0" i="1" dirty="0" smtClean="0">
                <a:solidFill>
                  <a:schemeClr val="accent4">
                    <a:lumMod val="60000"/>
                    <a:lumOff val="40000"/>
                  </a:schemeClr>
                </a:solidFill>
              </a:rPr>
              <a:t>«</a:t>
            </a:r>
            <a:r>
              <a:rPr lang="ru-RU" sz="1600" i="1" dirty="0" smtClean="0">
                <a:solidFill>
                  <a:schemeClr val="accent4">
                    <a:lumMod val="60000"/>
                    <a:lumOff val="40000"/>
                  </a:schemeClr>
                </a:solidFill>
              </a:rPr>
              <a:t>Від імені уряду Карпатської України прошу Вас прийняти до відома проголошення нашої самостійності під охороною Німецького Рейху. Прем'єр-міністр доктор Волошин. Хуст».</a:t>
            </a:r>
            <a:r>
              <a:rPr lang="ru-RU" sz="1600" b="0" dirty="0" smtClean="0">
                <a:solidFill>
                  <a:schemeClr val="bg1">
                    <a:lumMod val="95000"/>
                    <a:lumOff val="5000"/>
                  </a:schemeClr>
                </a:solidFill>
              </a:rPr>
              <a:t/>
            </a:r>
            <a:br>
              <a:rPr lang="ru-RU" sz="1600" b="0" dirty="0" smtClean="0">
                <a:solidFill>
                  <a:schemeClr val="bg1">
                    <a:lumMod val="95000"/>
                    <a:lumOff val="5000"/>
                  </a:schemeClr>
                </a:solidFill>
              </a:rPr>
            </a:br>
            <a:r>
              <a:rPr lang="ru-RU" sz="1600" b="0" dirty="0" smtClean="0">
                <a:solidFill>
                  <a:schemeClr val="bg1">
                    <a:lumMod val="95000"/>
                    <a:lumOff val="5000"/>
                  </a:schemeClr>
                </a:solidFill>
                <a:effectLst/>
              </a:rPr>
              <a:t>Але вранці німецький консул у Хусті порадив українцям «не </a:t>
            </a:r>
            <a:r>
              <a:rPr lang="ru-RU" sz="1600" b="0" dirty="0" smtClean="0">
                <a:solidFill>
                  <a:schemeClr val="bg1">
                    <a:lumMod val="95000"/>
                    <a:lumOff val="5000"/>
                  </a:schemeClr>
                </a:solidFill>
                <a:effectLst/>
              </a:rPr>
              <a:t> </a:t>
            </a:r>
            <a:r>
              <a:rPr lang="ru-RU" sz="1600" b="0" dirty="0" err="1" smtClean="0">
                <a:solidFill>
                  <a:schemeClr val="bg1">
                    <a:lumMod val="95000"/>
                    <a:lumOff val="5000"/>
                  </a:schemeClr>
                </a:solidFill>
                <a:effectLst/>
              </a:rPr>
              <a:t>чинити</a:t>
            </a:r>
            <a:r>
              <a:rPr lang="ru-RU" sz="1600" b="0" dirty="0" smtClean="0">
                <a:solidFill>
                  <a:schemeClr val="bg1">
                    <a:lumMod val="95000"/>
                    <a:lumOff val="5000"/>
                  </a:schemeClr>
                </a:solidFill>
                <a:effectLst/>
              </a:rPr>
              <a:t> </a:t>
            </a:r>
            <a:r>
              <a:rPr lang="ru-RU" sz="1600" b="0" dirty="0" smtClean="0">
                <a:solidFill>
                  <a:schemeClr val="bg1">
                    <a:lumMod val="95000"/>
                    <a:lumOff val="5000"/>
                  </a:schemeClr>
                </a:solidFill>
                <a:effectLst/>
              </a:rPr>
              <a:t>опір угорському вторгненню, бо німецький уряд у цій ситуації не може, на жаль, прийняти Карпатську Україну </a:t>
            </a:r>
            <a:r>
              <a:rPr lang="ru-RU" sz="1600" b="0" dirty="0" err="1" smtClean="0">
                <a:solidFill>
                  <a:schemeClr val="bg1">
                    <a:lumMod val="95000"/>
                    <a:lumOff val="5000"/>
                  </a:schemeClr>
                </a:solidFill>
                <a:effectLst/>
              </a:rPr>
              <a:t>під</a:t>
            </a:r>
            <a:r>
              <a:rPr lang="ru-RU" sz="1600" b="0" dirty="0" smtClean="0">
                <a:solidFill>
                  <a:schemeClr val="bg1">
                    <a:lumMod val="95000"/>
                    <a:lumOff val="5000"/>
                  </a:schemeClr>
                </a:solidFill>
                <a:effectLst/>
              </a:rPr>
              <a:t> протекторат».</a:t>
            </a:r>
            <a:r>
              <a:rPr lang="ru-RU" sz="1600" b="0" dirty="0" smtClean="0">
                <a:solidFill>
                  <a:schemeClr val="bg1">
                    <a:lumMod val="95000"/>
                    <a:lumOff val="5000"/>
                  </a:schemeClr>
                </a:solidFill>
              </a:rPr>
              <a:t/>
            </a:r>
            <a:br>
              <a:rPr lang="ru-RU" sz="1600" b="0" dirty="0" smtClean="0">
                <a:solidFill>
                  <a:schemeClr val="bg1">
                    <a:lumMod val="95000"/>
                    <a:lumOff val="5000"/>
                  </a:schemeClr>
                </a:solidFill>
              </a:rPr>
            </a:br>
            <a:endParaRPr lang="ru-RU" sz="1600" dirty="0">
              <a:solidFill>
                <a:schemeClr val="bg1">
                  <a:lumMod val="95000"/>
                  <a:lumOff val="5000"/>
                </a:schemeClr>
              </a:solidFill>
            </a:endParaRPr>
          </a:p>
        </p:txBody>
      </p:sp>
      <p:sp>
        <p:nvSpPr>
          <p:cNvPr id="3" name="Текст 2"/>
          <p:cNvSpPr>
            <a:spLocks noGrp="1"/>
          </p:cNvSpPr>
          <p:nvPr>
            <p:ph type="body" idx="1"/>
          </p:nvPr>
        </p:nvSpPr>
        <p:spPr>
          <a:xfrm>
            <a:off x="530352" y="6309320"/>
            <a:ext cx="7772400" cy="548680"/>
          </a:xfrm>
        </p:spPr>
        <p:txBody>
          <a:bodyPr/>
          <a:lstStyle/>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548680"/>
            <a:ext cx="7772400" cy="792088"/>
          </a:xfrm>
        </p:spPr>
        <p:txBody>
          <a:bodyPr>
            <a:normAutofit/>
          </a:bodyPr>
          <a:lstStyle/>
          <a:p>
            <a:r>
              <a:rPr lang="ru-RU" sz="2400" b="0" i="1" dirty="0" smtClean="0">
                <a:solidFill>
                  <a:schemeClr val="bg1">
                    <a:lumMod val="95000"/>
                    <a:lumOff val="5000"/>
                  </a:schemeClr>
                </a:solidFill>
              </a:rPr>
              <a:t>                         </a:t>
            </a:r>
            <a:r>
              <a:rPr lang="ru-RU" sz="2400" i="1" dirty="0" err="1" smtClean="0">
                <a:solidFill>
                  <a:schemeClr val="accent4">
                    <a:lumMod val="60000"/>
                    <a:lumOff val="40000"/>
                  </a:schemeClr>
                </a:solidFill>
              </a:rPr>
              <a:t>Окупація</a:t>
            </a:r>
            <a:r>
              <a:rPr lang="ru-RU" sz="2400" i="1" dirty="0" smtClean="0">
                <a:solidFill>
                  <a:schemeClr val="accent4">
                    <a:lumMod val="60000"/>
                    <a:lumOff val="40000"/>
                  </a:schemeClr>
                </a:solidFill>
              </a:rPr>
              <a:t> Карпатської України</a:t>
            </a:r>
            <a:br>
              <a:rPr lang="ru-RU" sz="2400" i="1" dirty="0" smtClean="0">
                <a:solidFill>
                  <a:schemeClr val="accent4">
                    <a:lumMod val="60000"/>
                    <a:lumOff val="40000"/>
                  </a:schemeClr>
                </a:solidFill>
              </a:rPr>
            </a:br>
            <a:endParaRPr lang="ru-RU" sz="2400" i="1" dirty="0">
              <a:solidFill>
                <a:schemeClr val="accent4">
                  <a:lumMod val="60000"/>
                  <a:lumOff val="40000"/>
                </a:schemeClr>
              </a:solidFill>
            </a:endParaRPr>
          </a:p>
        </p:txBody>
      </p:sp>
      <p:sp>
        <p:nvSpPr>
          <p:cNvPr id="3" name="Текст 2"/>
          <p:cNvSpPr>
            <a:spLocks noGrp="1"/>
          </p:cNvSpPr>
          <p:nvPr>
            <p:ph type="body" idx="1"/>
          </p:nvPr>
        </p:nvSpPr>
        <p:spPr>
          <a:xfrm>
            <a:off x="395536" y="980728"/>
            <a:ext cx="5184576" cy="5688632"/>
          </a:xfrm>
        </p:spPr>
        <p:txBody>
          <a:bodyPr>
            <a:normAutofit fontScale="92500" lnSpcReduction="20000"/>
          </a:bodyPr>
          <a:lstStyle/>
          <a:p>
            <a:r>
              <a:rPr lang="ru-RU" sz="1500" b="1" dirty="0" err="1" smtClean="0">
                <a:solidFill>
                  <a:schemeClr val="accent4">
                    <a:lumMod val="60000"/>
                    <a:lumOff val="40000"/>
                  </a:schemeClr>
                </a:solidFill>
              </a:rPr>
              <a:t>Міжнародна</a:t>
            </a:r>
            <a:r>
              <a:rPr lang="ru-RU" sz="1500" b="1" dirty="0" smtClean="0">
                <a:solidFill>
                  <a:schemeClr val="accent4">
                    <a:lumMod val="60000"/>
                    <a:lumOff val="40000"/>
                  </a:schemeClr>
                </a:solidFill>
              </a:rPr>
              <a:t> </a:t>
            </a:r>
            <a:r>
              <a:rPr lang="ru-RU" sz="1500" b="1" dirty="0" err="1" smtClean="0">
                <a:solidFill>
                  <a:schemeClr val="accent4">
                    <a:lumMod val="60000"/>
                    <a:lumOff val="40000"/>
                  </a:schemeClr>
                </a:solidFill>
              </a:rPr>
              <a:t>ситуація</a:t>
            </a:r>
            <a:r>
              <a:rPr lang="ru-RU" sz="1500" b="1" dirty="0" smtClean="0">
                <a:solidFill>
                  <a:schemeClr val="accent4">
                    <a:lumMod val="60000"/>
                    <a:lumOff val="40000"/>
                  </a:schemeClr>
                </a:solidFill>
              </a:rPr>
              <a:t> </a:t>
            </a:r>
            <a:r>
              <a:rPr lang="ru-RU" sz="1500" b="1" dirty="0" err="1" smtClean="0">
                <a:solidFill>
                  <a:schemeClr val="accent4">
                    <a:lumMod val="60000"/>
                    <a:lumOff val="40000"/>
                  </a:schemeClr>
                </a:solidFill>
              </a:rPr>
              <a:t>напередодні</a:t>
            </a:r>
            <a:endParaRPr lang="ru-RU" sz="1500" b="1" dirty="0" smtClean="0">
              <a:solidFill>
                <a:schemeClr val="accent4">
                  <a:lumMod val="60000"/>
                  <a:lumOff val="40000"/>
                </a:schemeClr>
              </a:solidFill>
            </a:endParaRPr>
          </a:p>
          <a:p>
            <a:r>
              <a:rPr lang="ru-RU" sz="1600" dirty="0" err="1" smtClean="0">
                <a:solidFill>
                  <a:schemeClr val="bg1">
                    <a:lumMod val="95000"/>
                    <a:lumOff val="5000"/>
                  </a:schemeClr>
                </a:solidFill>
              </a:rPr>
              <a:t>Міжнародне</a:t>
            </a:r>
            <a:r>
              <a:rPr lang="ru-RU" sz="1600" dirty="0" smtClean="0">
                <a:solidFill>
                  <a:schemeClr val="bg1">
                    <a:lumMod val="95000"/>
                    <a:lumOff val="5000"/>
                  </a:schemeClr>
                </a:solidFill>
              </a:rPr>
              <a:t> становище </a:t>
            </a:r>
            <a:r>
              <a:rPr lang="ru-RU" sz="1600" dirty="0" err="1" smtClean="0">
                <a:solidFill>
                  <a:schemeClr val="bg1">
                    <a:lumMod val="95000"/>
                    <a:lumOff val="5000"/>
                  </a:schemeClr>
                </a:solidFill>
              </a:rPr>
              <a:t>Карпатської</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України</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з</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кожним</a:t>
            </a:r>
            <a:r>
              <a:rPr lang="ru-RU" sz="1600" dirty="0" smtClean="0">
                <a:solidFill>
                  <a:schemeClr val="bg1">
                    <a:lumMod val="95000"/>
                    <a:lumOff val="5000"/>
                  </a:schemeClr>
                </a:solidFill>
              </a:rPr>
              <a:t> днем </a:t>
            </a:r>
            <a:r>
              <a:rPr lang="ru-RU" sz="1600" dirty="0" err="1" smtClean="0">
                <a:solidFill>
                  <a:schemeClr val="bg1">
                    <a:lumMod val="95000"/>
                    <a:lumOff val="5000"/>
                  </a:schemeClr>
                </a:solidFill>
              </a:rPr>
              <a:t>ускладнювалось</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Угорщина</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територіальні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претензії</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котрої</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рішенням</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Віденського</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арбітражу</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були</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задоволені</a:t>
            </a:r>
            <a:r>
              <a:rPr lang="ru-RU" sz="1600" dirty="0" smtClean="0">
                <a:solidFill>
                  <a:schemeClr val="bg1">
                    <a:lumMod val="95000"/>
                    <a:lumOff val="5000"/>
                  </a:schemeClr>
                </a:solidFill>
              </a:rPr>
              <a:t> не </a:t>
            </a:r>
            <a:r>
              <a:rPr lang="ru-RU" sz="1600" dirty="0" err="1" smtClean="0">
                <a:solidFill>
                  <a:schemeClr val="bg1">
                    <a:lumMod val="95000"/>
                    <a:lumOff val="5000"/>
                  </a:schemeClr>
                </a:solidFill>
              </a:rPr>
              <a:t>повністю</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безперервно</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здійснювала</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антиукраїнські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дипломатичні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демарші</a:t>
            </a:r>
            <a:r>
              <a:rPr lang="ru-RU" sz="1600" dirty="0" smtClean="0">
                <a:solidFill>
                  <a:schemeClr val="bg1">
                    <a:lumMod val="95000"/>
                    <a:lumOff val="5000"/>
                  </a:schemeClr>
                </a:solidFill>
              </a:rPr>
              <a:t>, направляла в </a:t>
            </a:r>
            <a:r>
              <a:rPr lang="ru-RU" sz="1600" dirty="0" err="1" smtClean="0">
                <a:solidFill>
                  <a:schemeClr val="bg1">
                    <a:lumMod val="95000"/>
                    <a:lumOff val="5000"/>
                  </a:schemeClr>
                </a:solidFill>
              </a:rPr>
              <a:t>Карпатську</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Україну</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провокаційні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терористичні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групи</a:t>
            </a:r>
            <a:r>
              <a:rPr lang="ru-RU" sz="1600" dirty="0" smtClean="0">
                <a:solidFill>
                  <a:schemeClr val="bg1">
                    <a:lumMod val="95000"/>
                    <a:lumOff val="5000"/>
                  </a:schemeClr>
                </a:solidFill>
              </a:rPr>
              <a:t>. Уряд </a:t>
            </a:r>
            <a:r>
              <a:rPr lang="ru-RU" sz="1600" dirty="0" err="1" smtClean="0">
                <a:solidFill>
                  <a:schemeClr val="bg1">
                    <a:lumMod val="95000"/>
                    <a:lumOff val="5000"/>
                  </a:schemeClr>
                </a:solidFill>
              </a:rPr>
              <a:t>Польщі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також</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неодноразово</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порушував</a:t>
            </a:r>
            <a:r>
              <a:rPr lang="ru-RU" sz="1600" dirty="0" smtClean="0">
                <a:solidFill>
                  <a:schemeClr val="bg1">
                    <a:lumMod val="95000"/>
                    <a:lumOff val="5000"/>
                  </a:schemeClr>
                </a:solidFill>
              </a:rPr>
              <a:t> перед </a:t>
            </a:r>
            <a:r>
              <a:rPr lang="ru-RU" sz="1600" dirty="0" err="1" smtClean="0">
                <a:solidFill>
                  <a:schemeClr val="bg1">
                    <a:lumMod val="95000"/>
                    <a:lumOff val="5000"/>
                  </a:schemeClr>
                </a:solidFill>
              </a:rPr>
              <a:t>Берліном</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питання</a:t>
            </a:r>
            <a:r>
              <a:rPr lang="ru-RU" sz="1600" dirty="0" smtClean="0">
                <a:solidFill>
                  <a:schemeClr val="bg1">
                    <a:lumMod val="95000"/>
                    <a:lumOff val="5000"/>
                  </a:schemeClr>
                </a:solidFill>
              </a:rPr>
              <a:t> про передачу, </a:t>
            </a:r>
            <a:r>
              <a:rPr lang="ru-RU" sz="1600" dirty="0" err="1" smtClean="0">
                <a:solidFill>
                  <a:schemeClr val="bg1">
                    <a:lumMod val="95000"/>
                    <a:lumOff val="5000"/>
                  </a:schemeClr>
                </a:solidFill>
              </a:rPr>
              <a:t>крім</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анексованої</a:t>
            </a:r>
            <a:r>
              <a:rPr lang="ru-RU" sz="1600" dirty="0" smtClean="0">
                <a:solidFill>
                  <a:schemeClr val="bg1">
                    <a:lumMod val="95000"/>
                    <a:lumOff val="5000"/>
                  </a:schemeClr>
                </a:solidFill>
              </a:rPr>
              <a:t> поляками </a:t>
            </a:r>
            <a:r>
              <a:rPr lang="ru-RU" sz="1600" dirty="0" err="1" smtClean="0">
                <a:solidFill>
                  <a:schemeClr val="bg1">
                    <a:lumMod val="95000"/>
                    <a:lumOff val="5000"/>
                  </a:schemeClr>
                </a:solidFill>
              </a:rPr>
              <a:t>Тєшинської</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області</a:t>
            </a:r>
            <a:r>
              <a:rPr lang="ru-RU" sz="1600" dirty="0" smtClean="0">
                <a:solidFill>
                  <a:schemeClr val="bg1">
                    <a:lumMod val="95000"/>
                    <a:lumOff val="5000"/>
                  </a:schemeClr>
                </a:solidFill>
              </a:rPr>
              <a:t> ЧСР, </a:t>
            </a:r>
            <a:r>
              <a:rPr lang="ru-RU" sz="1600" dirty="0" err="1" smtClean="0">
                <a:solidFill>
                  <a:schemeClr val="bg1">
                    <a:lumMod val="95000"/>
                    <a:lumOff val="5000"/>
                  </a:schemeClr>
                </a:solidFill>
              </a:rPr>
              <a:t>ще</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й</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північних</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районів</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Закарпаття</a:t>
            </a:r>
            <a:r>
              <a:rPr lang="ru-RU" sz="1600" dirty="0" smtClean="0">
                <a:solidFill>
                  <a:schemeClr val="bg1">
                    <a:lumMod val="95000"/>
                    <a:lumOff val="5000"/>
                  </a:schemeClr>
                </a:solidFill>
              </a:rPr>
              <a:t>. Польщу </a:t>
            </a:r>
            <a:r>
              <a:rPr lang="ru-RU" sz="1600" dirty="0" err="1" smtClean="0">
                <a:solidFill>
                  <a:schemeClr val="bg1">
                    <a:lumMod val="95000"/>
                    <a:lumOff val="5000"/>
                  </a:schemeClr>
                </a:solidFill>
              </a:rPr>
              <a:t>влаштовувало</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навіть</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повне</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підпорядкування</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його</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Угорщині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Тодішній</a:t>
            </a:r>
            <a:r>
              <a:rPr lang="ru-RU" sz="1600" dirty="0" smtClean="0">
                <a:solidFill>
                  <a:schemeClr val="bg1">
                    <a:lumMod val="95000"/>
                    <a:lumOff val="5000"/>
                  </a:schemeClr>
                </a:solidFill>
              </a:rPr>
              <a:t> режим </a:t>
            </a:r>
            <a:r>
              <a:rPr lang="ru-RU" sz="1600" dirty="0" err="1" smtClean="0">
                <a:solidFill>
                  <a:schemeClr val="bg1">
                    <a:lumMod val="95000"/>
                    <a:lumOff val="5000"/>
                  </a:schemeClr>
                </a:solidFill>
              </a:rPr>
              <a:t>Польщі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ніяк</a:t>
            </a:r>
            <a:r>
              <a:rPr lang="ru-RU" sz="1600" dirty="0" smtClean="0">
                <a:solidFill>
                  <a:schemeClr val="bg1">
                    <a:lumMod val="95000"/>
                    <a:lumOff val="5000"/>
                  </a:schemeClr>
                </a:solidFill>
              </a:rPr>
              <a:t> не </a:t>
            </a:r>
            <a:r>
              <a:rPr lang="ru-RU" sz="1600" dirty="0" err="1" smtClean="0">
                <a:solidFill>
                  <a:schemeClr val="bg1">
                    <a:lumMod val="95000"/>
                    <a:lumOff val="5000"/>
                  </a:schemeClr>
                </a:solidFill>
              </a:rPr>
              <a:t>міг</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змиритися</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з</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існуванням</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поряд</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з</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Галичиною</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осередку</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української</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суверенності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й</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також</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засилав</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сюди</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свої</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диверсійні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групи</a:t>
            </a:r>
            <a:r>
              <a:rPr lang="ru-RU" sz="1600" dirty="0" smtClean="0">
                <a:solidFill>
                  <a:schemeClr val="bg1">
                    <a:lumMod val="95000"/>
                    <a:lumOff val="5000"/>
                  </a:schemeClr>
                </a:solidFill>
              </a:rPr>
              <a:t> для саботажу та </a:t>
            </a:r>
            <a:r>
              <a:rPr lang="ru-RU" sz="1600" dirty="0" err="1" smtClean="0">
                <a:solidFill>
                  <a:schemeClr val="bg1">
                    <a:lumMod val="95000"/>
                    <a:lumOff val="5000"/>
                  </a:schemeClr>
                </a:solidFill>
              </a:rPr>
              <a:t>здійснення</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терористичних</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актів</a:t>
            </a:r>
            <a:r>
              <a:rPr lang="ru-RU" sz="1600" dirty="0" smtClean="0">
                <a:solidFill>
                  <a:schemeClr val="bg1">
                    <a:lumMod val="95000"/>
                    <a:lumOff val="5000"/>
                  </a:schemeClr>
                </a:solidFill>
              </a:rPr>
              <a:t>.</a:t>
            </a:r>
          </a:p>
          <a:p>
            <a:r>
              <a:rPr lang="ru-RU" sz="1600" dirty="0" err="1" smtClean="0">
                <a:solidFill>
                  <a:schemeClr val="bg1">
                    <a:lumMod val="95000"/>
                    <a:lumOff val="5000"/>
                  </a:schemeClr>
                </a:solidFill>
              </a:rPr>
              <a:t>Гітлер</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намагався</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використати</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ситуацію</a:t>
            </a:r>
            <a:r>
              <a:rPr lang="ru-RU" sz="1600" dirty="0" smtClean="0">
                <a:solidFill>
                  <a:schemeClr val="bg1">
                    <a:lumMod val="95000"/>
                    <a:lumOff val="5000"/>
                  </a:schemeClr>
                </a:solidFill>
              </a:rPr>
              <a:t> в </a:t>
            </a:r>
            <a:r>
              <a:rPr lang="ru-RU" sz="1600" dirty="0" err="1" smtClean="0">
                <a:solidFill>
                  <a:schemeClr val="bg1">
                    <a:lumMod val="95000"/>
                    <a:lumOff val="5000"/>
                  </a:schemeClr>
                </a:solidFill>
              </a:rPr>
              <a:t>своїх</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цілях</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Схиляючись</a:t>
            </a:r>
            <a:r>
              <a:rPr lang="ru-RU" sz="1600" dirty="0" smtClean="0">
                <a:solidFill>
                  <a:schemeClr val="bg1">
                    <a:lumMod val="95000"/>
                    <a:lumOff val="5000"/>
                  </a:schemeClr>
                </a:solidFill>
              </a:rPr>
              <a:t> до думки </a:t>
            </a:r>
            <a:r>
              <a:rPr lang="ru-RU" sz="1600" dirty="0" err="1" smtClean="0">
                <a:solidFill>
                  <a:schemeClr val="bg1">
                    <a:lumMod val="95000"/>
                    <a:lumOff val="5000"/>
                  </a:schemeClr>
                </a:solidFill>
              </a:rPr>
              <a:t>віддати</a:t>
            </a:r>
            <a:r>
              <a:rPr lang="ru-RU" sz="1600" dirty="0" smtClean="0">
                <a:solidFill>
                  <a:schemeClr val="bg1">
                    <a:lumMod val="95000"/>
                    <a:lumOff val="5000"/>
                  </a:schemeClr>
                </a:solidFill>
              </a:rPr>
              <a:t> все </a:t>
            </a:r>
            <a:r>
              <a:rPr lang="ru-RU" sz="1600" dirty="0" err="1" smtClean="0">
                <a:solidFill>
                  <a:schemeClr val="bg1">
                    <a:lumMod val="95000"/>
                    <a:lumOff val="5000"/>
                  </a:schemeClr>
                </a:solidFill>
              </a:rPr>
              <a:t>Закарпаття</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Угорщині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він</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робив</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це</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поступово</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щоб</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іще</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більше</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прив'язати</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її</a:t>
            </a:r>
            <a:r>
              <a:rPr lang="ru-RU" sz="1600" dirty="0" smtClean="0">
                <a:solidFill>
                  <a:schemeClr val="bg1">
                    <a:lumMod val="95000"/>
                    <a:lumOff val="5000"/>
                  </a:schemeClr>
                </a:solidFill>
              </a:rPr>
              <a:t> до </a:t>
            </a:r>
            <a:r>
              <a:rPr lang="ru-RU" sz="1600" dirty="0" err="1" smtClean="0">
                <a:solidFill>
                  <a:schemeClr val="bg1">
                    <a:lumMod val="95000"/>
                    <a:lumOff val="5000"/>
                  </a:schemeClr>
                </a:solidFill>
              </a:rPr>
              <a:t>німецьких</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інтересів</a:t>
            </a:r>
            <a:r>
              <a:rPr lang="ru-RU" sz="1600" dirty="0" smtClean="0">
                <a:solidFill>
                  <a:schemeClr val="bg1">
                    <a:lumMod val="95000"/>
                    <a:lumOff val="5000"/>
                  </a:schemeClr>
                </a:solidFill>
              </a:rPr>
              <a:t>. І </a:t>
            </a:r>
            <a:r>
              <a:rPr lang="ru-RU" sz="1600" dirty="0" err="1" smtClean="0">
                <a:solidFill>
                  <a:schemeClr val="bg1">
                    <a:lumMod val="95000"/>
                    <a:lumOff val="5000"/>
                  </a:schemeClr>
                </a:solidFill>
              </a:rPr>
              <a:t>домігся</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свого</a:t>
            </a:r>
            <a:r>
              <a:rPr lang="ru-RU" sz="1600" dirty="0" smtClean="0">
                <a:solidFill>
                  <a:schemeClr val="bg1">
                    <a:lumMod val="95000"/>
                    <a:lumOff val="5000"/>
                  </a:schemeClr>
                </a:solidFill>
              </a:rPr>
              <a:t>, диктатор </a:t>
            </a:r>
            <a:r>
              <a:rPr lang="ru-RU" sz="1600" dirty="0" err="1" smtClean="0">
                <a:solidFill>
                  <a:schemeClr val="bg1">
                    <a:lumMod val="95000"/>
                    <a:lumOff val="5000"/>
                  </a:schemeClr>
                </a:solidFill>
              </a:rPr>
              <a:t>Угорщини</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М.Горті</a:t>
            </a:r>
            <a:r>
              <a:rPr lang="ru-RU" sz="1600" dirty="0" smtClean="0">
                <a:solidFill>
                  <a:schemeClr val="bg1">
                    <a:lumMod val="95000"/>
                    <a:lumOff val="5000"/>
                  </a:schemeClr>
                </a:solidFill>
              </a:rPr>
              <a:t> 24 лютого 1939 р. </a:t>
            </a:r>
            <a:r>
              <a:rPr lang="ru-RU" sz="1600" dirty="0" err="1" smtClean="0">
                <a:solidFill>
                  <a:schemeClr val="bg1">
                    <a:lumMod val="95000"/>
                    <a:lumOff val="5000"/>
                  </a:schemeClr>
                </a:solidFill>
              </a:rPr>
              <a:t>оголосив</a:t>
            </a:r>
            <a:r>
              <a:rPr lang="ru-RU" sz="1600" dirty="0" smtClean="0">
                <a:solidFill>
                  <a:schemeClr val="bg1">
                    <a:lumMod val="95000"/>
                    <a:lumOff val="5000"/>
                  </a:schemeClr>
                </a:solidFill>
              </a:rPr>
              <a:t> про </a:t>
            </a:r>
            <a:r>
              <a:rPr lang="ru-RU" sz="1600" dirty="0" err="1" smtClean="0">
                <a:solidFill>
                  <a:schemeClr val="bg1">
                    <a:lumMod val="95000"/>
                    <a:lumOff val="5000"/>
                  </a:schemeClr>
                </a:solidFill>
              </a:rPr>
              <a:t>приєднання</a:t>
            </a:r>
            <a:r>
              <a:rPr lang="ru-RU" sz="1600" dirty="0" smtClean="0">
                <a:solidFill>
                  <a:schemeClr val="bg1">
                    <a:lumMod val="95000"/>
                    <a:lumOff val="5000"/>
                  </a:schemeClr>
                </a:solidFill>
              </a:rPr>
              <a:t> до </a:t>
            </a:r>
            <a:r>
              <a:rPr lang="ru-RU" sz="1600" dirty="0" err="1" smtClean="0">
                <a:solidFill>
                  <a:schemeClr val="bg1">
                    <a:lumMod val="95000"/>
                    <a:lumOff val="5000"/>
                  </a:schemeClr>
                </a:solidFill>
              </a:rPr>
              <a:t>антикомінтернівського</a:t>
            </a:r>
            <a:r>
              <a:rPr lang="ru-RU" sz="1600" dirty="0" smtClean="0">
                <a:solidFill>
                  <a:schemeClr val="bg1">
                    <a:lumMod val="95000"/>
                    <a:lumOff val="5000"/>
                  </a:schemeClr>
                </a:solidFill>
              </a:rPr>
              <a:t> пакту.</a:t>
            </a:r>
          </a:p>
          <a:p>
            <a:r>
              <a:rPr lang="ru-RU" sz="1600" dirty="0" smtClean="0">
                <a:solidFill>
                  <a:schemeClr val="bg1">
                    <a:lumMod val="95000"/>
                    <a:lumOff val="5000"/>
                  </a:schemeClr>
                </a:solidFill>
              </a:rPr>
              <a:t>У </a:t>
            </a:r>
            <a:r>
              <a:rPr lang="ru-RU" sz="1600" dirty="0" err="1" smtClean="0">
                <a:solidFill>
                  <a:schemeClr val="bg1">
                    <a:lumMod val="95000"/>
                    <a:lumOff val="5000"/>
                  </a:schemeClr>
                </a:solidFill>
              </a:rPr>
              <a:t>цих</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умовах</a:t>
            </a:r>
            <a:r>
              <a:rPr lang="ru-RU" sz="1600" dirty="0" smtClean="0">
                <a:solidFill>
                  <a:schemeClr val="bg1">
                    <a:lumMod val="95000"/>
                    <a:lumOff val="5000"/>
                  </a:schemeClr>
                </a:solidFill>
              </a:rPr>
              <a:t> Москва </a:t>
            </a:r>
            <a:r>
              <a:rPr lang="ru-RU" sz="1600" dirty="0" err="1" smtClean="0">
                <a:solidFill>
                  <a:schemeClr val="bg1">
                    <a:lumMod val="95000"/>
                    <a:lumOff val="5000"/>
                  </a:schemeClr>
                </a:solidFill>
              </a:rPr>
              <a:t>кваліфікувала</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наслідки</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Віденського</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арбітражу</a:t>
            </a:r>
            <a:r>
              <a:rPr lang="ru-RU" sz="1600" dirty="0" smtClean="0">
                <a:solidFill>
                  <a:schemeClr val="bg1">
                    <a:lumMod val="95000"/>
                    <a:lumOff val="5000"/>
                  </a:schemeClr>
                </a:solidFill>
              </a:rPr>
              <a:t> як </a:t>
            </a:r>
            <a:r>
              <a:rPr lang="ru-RU" sz="1600" dirty="0" err="1" smtClean="0">
                <a:solidFill>
                  <a:schemeClr val="bg1">
                    <a:lumMod val="95000"/>
                    <a:lumOff val="5000"/>
                  </a:schemeClr>
                </a:solidFill>
              </a:rPr>
              <a:t>порушення</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міжнародних</a:t>
            </a:r>
            <a:r>
              <a:rPr lang="ru-RU" sz="1600" dirty="0" smtClean="0">
                <a:solidFill>
                  <a:schemeClr val="bg1">
                    <a:lumMod val="95000"/>
                    <a:lumOff val="5000"/>
                  </a:schemeClr>
                </a:solidFill>
              </a:rPr>
              <a:t> норм. А </a:t>
            </a:r>
            <a:r>
              <a:rPr lang="ru-RU" sz="1600" dirty="0" err="1" smtClean="0">
                <a:solidFill>
                  <a:schemeClr val="bg1">
                    <a:lumMod val="95000"/>
                    <a:lumOff val="5000"/>
                  </a:schemeClr>
                </a:solidFill>
              </a:rPr>
              <a:t>поширювані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пресою</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й</a:t>
            </a:r>
            <a:r>
              <a:rPr lang="ru-RU" sz="1600" dirty="0" smtClean="0">
                <a:solidFill>
                  <a:schemeClr val="bg1">
                    <a:lumMod val="95000"/>
                    <a:lumOff val="5000"/>
                  </a:schemeClr>
                </a:solidFill>
              </a:rPr>
              <a:t> дипломатами </a:t>
            </a:r>
            <a:r>
              <a:rPr lang="ru-RU" sz="1600" dirty="0" err="1" smtClean="0">
                <a:solidFill>
                  <a:schemeClr val="bg1">
                    <a:lumMod val="95000"/>
                    <a:lumOff val="5000"/>
                  </a:schemeClr>
                </a:solidFill>
              </a:rPr>
              <a:t>західних</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країн</a:t>
            </a:r>
            <a:r>
              <a:rPr lang="ru-RU" sz="1600" dirty="0" smtClean="0">
                <a:solidFill>
                  <a:schemeClr val="bg1">
                    <a:lumMod val="95000"/>
                    <a:lumOff val="5000"/>
                  </a:schemeClr>
                </a:solidFill>
              </a:rPr>
              <a:t> чутки про </a:t>
            </a:r>
            <a:r>
              <a:rPr lang="ru-RU" sz="1600" dirty="0" err="1" smtClean="0">
                <a:solidFill>
                  <a:schemeClr val="bg1">
                    <a:lumMod val="95000"/>
                    <a:lumOff val="5000"/>
                  </a:schemeClr>
                </a:solidFill>
              </a:rPr>
              <a:t>можливе</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використання</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закарпатської</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державності</a:t>
            </a:r>
            <a:r>
              <a:rPr lang="ru-RU" sz="1600" dirty="0" smtClean="0">
                <a:solidFill>
                  <a:schemeClr val="bg1">
                    <a:lumMod val="95000"/>
                    <a:lumOff val="5000"/>
                  </a:schemeClr>
                </a:solidFill>
              </a:rPr>
              <a:t> в </a:t>
            </a:r>
            <a:r>
              <a:rPr lang="ru-RU" sz="1600" dirty="0" err="1" smtClean="0">
                <a:solidFill>
                  <a:schemeClr val="bg1">
                    <a:lumMod val="95000"/>
                    <a:lumOff val="5000"/>
                  </a:schemeClr>
                </a:solidFill>
              </a:rPr>
              <a:t>цілях</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анексування</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інших</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українських</a:t>
            </a:r>
            <a:r>
              <a:rPr lang="ru-RU" sz="1600" dirty="0" smtClean="0">
                <a:solidFill>
                  <a:schemeClr val="bg1">
                    <a:lumMod val="95000"/>
                    <a:lumOff val="5000"/>
                  </a:schemeClr>
                </a:solidFill>
              </a:rPr>
              <a:t> земель </a:t>
            </a:r>
            <a:r>
              <a:rPr lang="ru-RU" sz="1600" dirty="0" err="1" smtClean="0">
                <a:solidFill>
                  <a:schemeClr val="bg1">
                    <a:lumMod val="95000"/>
                    <a:lumOff val="5000"/>
                  </a:schemeClr>
                </a:solidFill>
              </a:rPr>
              <a:t>розглядала</a:t>
            </a:r>
            <a:r>
              <a:rPr lang="ru-RU" sz="1600" dirty="0" smtClean="0">
                <a:solidFill>
                  <a:schemeClr val="bg1">
                    <a:lumMod val="95000"/>
                    <a:lumOff val="5000"/>
                  </a:schemeClr>
                </a:solidFill>
              </a:rPr>
              <a:t> як </a:t>
            </a:r>
            <a:r>
              <a:rPr lang="ru-RU" sz="1600" dirty="0" err="1" smtClean="0">
                <a:solidFill>
                  <a:schemeClr val="bg1">
                    <a:lumMod val="95000"/>
                    <a:lumOff val="5000"/>
                  </a:schemeClr>
                </a:solidFill>
              </a:rPr>
              <a:t>пропагандистські</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вигадки</a:t>
            </a:r>
            <a:r>
              <a:rPr lang="ru-RU" sz="1600" dirty="0" smtClean="0">
                <a:solidFill>
                  <a:schemeClr val="bg1">
                    <a:lumMod val="95000"/>
                    <a:lumOff val="5000"/>
                  </a:schemeClr>
                </a:solidFill>
              </a:rPr>
              <a:t>.</a:t>
            </a:r>
          </a:p>
        </p:txBody>
      </p:sp>
      <p:pic>
        <p:nvPicPr>
          <p:cNvPr id="4" name="Рисунок 3" descr="325px-Bundesarchiv_Bild_183-R69173,_Münchener_Abkommen,_Staatschefs.jpg"/>
          <p:cNvPicPr>
            <a:picLocks noChangeAspect="1"/>
          </p:cNvPicPr>
          <p:nvPr/>
        </p:nvPicPr>
        <p:blipFill>
          <a:blip r:embed="rId2" cstate="print"/>
          <a:stretch>
            <a:fillRect/>
          </a:stretch>
        </p:blipFill>
        <p:spPr>
          <a:xfrm>
            <a:off x="5796136" y="2492896"/>
            <a:ext cx="3168352" cy="223224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7988424" cy="6093296"/>
          </a:xfrm>
        </p:spPr>
        <p:txBody>
          <a:bodyPr>
            <a:normAutofit/>
          </a:bodyPr>
          <a:lstStyle/>
          <a:p>
            <a:r>
              <a:rPr lang="ru-RU" sz="1800" b="0" dirty="0" smtClean="0">
                <a:solidFill>
                  <a:schemeClr val="bg1">
                    <a:lumMod val="95000"/>
                    <a:lumOff val="5000"/>
                  </a:schemeClr>
                </a:solidFill>
                <a:effectLst/>
              </a:rPr>
              <a:t>Нарком </a:t>
            </a:r>
            <a:r>
              <a:rPr lang="ru-RU" sz="1800" b="0" dirty="0" err="1" smtClean="0">
                <a:solidFill>
                  <a:schemeClr val="bg1">
                    <a:lumMod val="95000"/>
                    <a:lumOff val="5000"/>
                  </a:schemeClr>
                </a:solidFill>
                <a:effectLst/>
              </a:rPr>
              <a:t>іноземних</a:t>
            </a:r>
            <a:r>
              <a:rPr lang="ru-RU" sz="1800" b="0" dirty="0" smtClean="0">
                <a:solidFill>
                  <a:schemeClr val="bg1">
                    <a:lumMod val="95000"/>
                    <a:lumOff val="5000"/>
                  </a:schemeClr>
                </a:solidFill>
                <a:effectLst/>
              </a:rPr>
              <a:t> справ СРСР М.Литвинов </a:t>
            </a:r>
            <a:r>
              <a:rPr lang="ru-RU" sz="1800" b="0" dirty="0" err="1" smtClean="0">
                <a:solidFill>
                  <a:schemeClr val="bg1">
                    <a:lumMod val="95000"/>
                    <a:lumOff val="5000"/>
                  </a:schemeClr>
                </a:solidFill>
                <a:effectLst/>
              </a:rPr>
              <a:t>ще</a:t>
            </a:r>
            <a:r>
              <a:rPr lang="ru-RU" sz="1800" b="0" dirty="0" smtClean="0">
                <a:solidFill>
                  <a:schemeClr val="bg1">
                    <a:lumMod val="95000"/>
                    <a:lumOff val="5000"/>
                  </a:schemeClr>
                </a:solidFill>
                <a:effectLst/>
              </a:rPr>
              <a:t> 19 </a:t>
            </a:r>
            <a:r>
              <a:rPr lang="ru-RU" sz="1800" b="0" dirty="0" err="1" smtClean="0">
                <a:solidFill>
                  <a:schemeClr val="bg1">
                    <a:lumMod val="95000"/>
                    <a:lumOff val="5000"/>
                  </a:schemeClr>
                </a:solidFill>
                <a:effectLst/>
              </a:rPr>
              <a:t>грудня</a:t>
            </a:r>
            <a:r>
              <a:rPr lang="ru-RU" sz="1800" b="0" dirty="0" smtClean="0">
                <a:solidFill>
                  <a:schemeClr val="bg1">
                    <a:lumMod val="95000"/>
                    <a:lumOff val="5000"/>
                  </a:schemeClr>
                </a:solidFill>
                <a:effectLst/>
              </a:rPr>
              <a:t> 1938 р. заявив: «Ми </a:t>
            </a:r>
            <a:r>
              <a:rPr lang="ru-RU" sz="1800" b="0" dirty="0" err="1" smtClean="0">
                <a:solidFill>
                  <a:schemeClr val="bg1">
                    <a:lumMod val="95000"/>
                    <a:lumOff val="5000"/>
                  </a:schemeClr>
                </a:solidFill>
                <a:effectLst/>
              </a:rPr>
              <a:t>навіть</a:t>
            </a:r>
            <a:r>
              <a:rPr lang="ru-RU" sz="1800" b="0" dirty="0" smtClean="0">
                <a:solidFill>
                  <a:schemeClr val="bg1">
                    <a:lumMod val="95000"/>
                    <a:lumOff val="5000"/>
                  </a:schemeClr>
                </a:solidFill>
                <a:effectLst/>
              </a:rPr>
              <a:t> не </a:t>
            </a:r>
            <a:r>
              <a:rPr lang="ru-RU" sz="1800" b="0" dirty="0" err="1" smtClean="0">
                <a:solidFill>
                  <a:schemeClr val="bg1">
                    <a:lumMod val="95000"/>
                    <a:lumOff val="5000"/>
                  </a:schemeClr>
                </a:solidFill>
                <a:effectLst/>
              </a:rPr>
              <a:t>впевнені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що</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Гітлер</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серйозно</a:t>
            </a:r>
            <a:r>
              <a:rPr lang="ru-RU" sz="1800" b="0" dirty="0" smtClean="0">
                <a:solidFill>
                  <a:schemeClr val="bg1">
                    <a:lumMod val="95000"/>
                    <a:lumOff val="5000"/>
                  </a:schemeClr>
                </a:solidFill>
                <a:effectLst/>
              </a:rPr>
              <a:t> ставиться до </a:t>
            </a:r>
            <a:r>
              <a:rPr lang="ru-RU" sz="1800" b="0" dirty="0" err="1" smtClean="0">
                <a:solidFill>
                  <a:schemeClr val="bg1">
                    <a:lumMod val="95000"/>
                    <a:lumOff val="5000"/>
                  </a:schemeClr>
                </a:solidFill>
                <a:effectLst/>
              </a:rPr>
              <a:t>української</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акції</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Можливо</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що</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маємо</a:t>
            </a:r>
            <a:r>
              <a:rPr lang="ru-RU" sz="1800" b="0" dirty="0" smtClean="0">
                <a:solidFill>
                  <a:schemeClr val="bg1">
                    <a:lumMod val="95000"/>
                    <a:lumOff val="5000"/>
                  </a:schemeClr>
                </a:solidFill>
                <a:effectLst/>
              </a:rPr>
              <a:t> справу </a:t>
            </a:r>
            <a:r>
              <a:rPr lang="ru-RU" sz="1800" b="0" dirty="0" err="1" smtClean="0">
                <a:solidFill>
                  <a:schemeClr val="bg1">
                    <a:lumMod val="95000"/>
                    <a:lumOff val="5000"/>
                  </a:schemeClr>
                </a:solidFill>
                <a:effectLst/>
              </a:rPr>
              <a:t>з</a:t>
            </a:r>
            <a:r>
              <a:rPr lang="ru-RU" sz="1800" b="0" dirty="0" smtClean="0">
                <a:solidFill>
                  <a:schemeClr val="bg1">
                    <a:lumMod val="95000"/>
                    <a:lumOff val="5000"/>
                  </a:schemeClr>
                </a:solidFill>
                <a:effectLst/>
              </a:rPr>
              <a:t> дипломатичною </a:t>
            </a:r>
            <a:r>
              <a:rPr lang="ru-RU" sz="1800" b="0" dirty="0" err="1" smtClean="0">
                <a:solidFill>
                  <a:schemeClr val="bg1">
                    <a:lumMod val="95000"/>
                    <a:lumOff val="5000"/>
                  </a:schemeClr>
                </a:solidFill>
                <a:effectLst/>
              </a:rPr>
              <a:t>диверсією</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Гітлер</a:t>
            </a:r>
            <a:r>
              <a:rPr lang="ru-RU" sz="1800" b="0" dirty="0" smtClean="0">
                <a:solidFill>
                  <a:schemeClr val="bg1">
                    <a:lumMod val="95000"/>
                    <a:lumOff val="5000"/>
                  </a:schemeClr>
                </a:solidFill>
                <a:effectLst/>
              </a:rPr>
              <a:t>, як </a:t>
            </a:r>
            <a:r>
              <a:rPr lang="ru-RU" sz="1800" b="0" dirty="0" err="1" smtClean="0">
                <a:solidFill>
                  <a:schemeClr val="bg1">
                    <a:lumMod val="95000"/>
                    <a:lumOff val="5000"/>
                  </a:schemeClr>
                </a:solidFill>
                <a:effectLst/>
              </a:rPr>
              <a:t>засвідчили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наступні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події</a:t>
            </a:r>
            <a:r>
              <a:rPr lang="ru-RU" sz="1800" b="0" dirty="0" smtClean="0">
                <a:solidFill>
                  <a:schemeClr val="bg1">
                    <a:lumMod val="95000"/>
                    <a:lumOff val="5000"/>
                  </a:schemeClr>
                </a:solidFill>
                <a:effectLst/>
              </a:rPr>
              <a:t>, не </a:t>
            </a:r>
            <a:r>
              <a:rPr lang="ru-RU" sz="1800" b="0" dirty="0" err="1" smtClean="0">
                <a:solidFill>
                  <a:schemeClr val="bg1">
                    <a:lumMod val="95000"/>
                    <a:lumOff val="5000"/>
                  </a:schemeClr>
                </a:solidFill>
                <a:effectLst/>
              </a:rPr>
              <a:t>збирався</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відновлювати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українську</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державність</a:t>
            </a:r>
            <a:r>
              <a:rPr lang="ru-RU" sz="1800" b="0" dirty="0" smtClean="0">
                <a:solidFill>
                  <a:schemeClr val="bg1">
                    <a:lumMod val="95000"/>
                    <a:lumOff val="5000"/>
                  </a:schemeClr>
                </a:solidFill>
                <a:effectLst/>
              </a:rPr>
              <a:t> у </a:t>
            </a:r>
            <a:r>
              <a:rPr lang="ru-RU" sz="1800" b="0" dirty="0" err="1" smtClean="0">
                <a:solidFill>
                  <a:schemeClr val="bg1">
                    <a:lumMod val="95000"/>
                    <a:lumOff val="5000"/>
                  </a:schemeClr>
                </a:solidFill>
                <a:effectLst/>
              </a:rPr>
              <a:t>будь-якій</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формі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чи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сприяти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цьому</a:t>
            </a:r>
            <a:r>
              <a:rPr lang="ru-RU" sz="1800" b="0" dirty="0" smtClean="0">
                <a:solidFill>
                  <a:schemeClr val="bg1">
                    <a:lumMod val="95000"/>
                    <a:lumOff val="5000"/>
                  </a:schemeClr>
                </a:solidFill>
                <a:effectLst/>
              </a:rPr>
              <a:t>. У </a:t>
            </a:r>
            <a:r>
              <a:rPr lang="ru-RU" sz="1800" b="0" dirty="0" err="1" smtClean="0">
                <a:solidFill>
                  <a:schemeClr val="bg1">
                    <a:lumMod val="95000"/>
                    <a:lumOff val="5000"/>
                  </a:schemeClr>
                </a:solidFill>
                <a:effectLst/>
              </a:rPr>
              <a:t>січні</a:t>
            </a:r>
            <a:r>
              <a:rPr lang="ru-RU" sz="1800" b="0" dirty="0" smtClean="0">
                <a:solidFill>
                  <a:schemeClr val="bg1">
                    <a:lumMod val="95000"/>
                    <a:lumOff val="5000"/>
                  </a:schemeClr>
                </a:solidFill>
                <a:effectLst/>
              </a:rPr>
              <a:t> 1939 р. </a:t>
            </a:r>
            <a:r>
              <a:rPr lang="ru-RU" sz="1800" b="0" dirty="0" err="1" smtClean="0">
                <a:solidFill>
                  <a:schemeClr val="bg1">
                    <a:lumMod val="95000"/>
                    <a:lumOff val="5000"/>
                  </a:schemeClr>
                </a:solidFill>
                <a:effectLst/>
              </a:rPr>
              <a:t>Радянський</a:t>
            </a:r>
            <a:r>
              <a:rPr lang="ru-RU" sz="1800" b="0" dirty="0" smtClean="0">
                <a:solidFill>
                  <a:schemeClr val="bg1">
                    <a:lumMod val="95000"/>
                    <a:lumOff val="5000"/>
                  </a:schemeClr>
                </a:solidFill>
                <a:effectLst/>
              </a:rPr>
              <a:t> Союз </a:t>
            </a:r>
            <a:r>
              <a:rPr lang="ru-RU" sz="1800" b="0" dirty="0" err="1" smtClean="0">
                <a:solidFill>
                  <a:schemeClr val="bg1">
                    <a:lumMod val="95000"/>
                    <a:lumOff val="5000"/>
                  </a:schemeClr>
                </a:solidFill>
                <a:effectLst/>
              </a:rPr>
              <a:t>розірвав</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дипломатичні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відносини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з</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Угорщиною</a:t>
            </a:r>
            <a:r>
              <a:rPr lang="ru-RU" sz="1800" b="0" dirty="0" smtClean="0">
                <a:solidFill>
                  <a:schemeClr val="bg1">
                    <a:lumMod val="95000"/>
                    <a:lumOff val="5000"/>
                  </a:schemeClr>
                </a:solidFill>
                <a:effectLst/>
              </a:rPr>
              <a:t> як </a:t>
            </a:r>
            <a:r>
              <a:rPr lang="ru-RU" sz="1800" b="0" dirty="0" err="1" smtClean="0">
                <a:solidFill>
                  <a:schemeClr val="bg1">
                    <a:lumMod val="95000"/>
                    <a:lumOff val="5000"/>
                  </a:schemeClr>
                </a:solidFill>
                <a:effectLst/>
              </a:rPr>
              <a:t>з</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країною</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що</a:t>
            </a:r>
            <a:r>
              <a:rPr lang="ru-RU" sz="1800" b="0" dirty="0" smtClean="0">
                <a:solidFill>
                  <a:schemeClr val="bg1">
                    <a:lumMod val="95000"/>
                    <a:lumOff val="5000"/>
                  </a:schemeClr>
                </a:solidFill>
                <a:effectLst/>
              </a:rPr>
              <a:t> не </a:t>
            </a:r>
            <a:r>
              <a:rPr lang="ru-RU" sz="1800" b="0" dirty="0" err="1" smtClean="0">
                <a:solidFill>
                  <a:schemeClr val="bg1">
                    <a:lumMod val="95000"/>
                    <a:lumOff val="5000"/>
                  </a:schemeClr>
                </a:solidFill>
                <a:effectLst/>
              </a:rPr>
              <a:t>має</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самостійної</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зовнішньої</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політики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рухається</a:t>
            </a:r>
            <a:r>
              <a:rPr lang="ru-RU" sz="1800" b="0" dirty="0" smtClean="0">
                <a:solidFill>
                  <a:schemeClr val="bg1">
                    <a:lumMod val="95000"/>
                    <a:lumOff val="5000"/>
                  </a:schemeClr>
                </a:solidFill>
                <a:effectLst/>
              </a:rPr>
              <a:t> у </a:t>
            </a:r>
            <a:r>
              <a:rPr lang="ru-RU" sz="1800" b="0" dirty="0" err="1" smtClean="0">
                <a:solidFill>
                  <a:schemeClr val="bg1">
                    <a:lumMod val="95000"/>
                    <a:lumOff val="5000"/>
                  </a:schemeClr>
                </a:solidFill>
                <a:effectLst/>
              </a:rPr>
              <a:t>фарватері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фашистської</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Німеччини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зазіхає</a:t>
            </a:r>
            <a:r>
              <a:rPr lang="ru-RU" sz="1800" b="0" dirty="0" smtClean="0">
                <a:solidFill>
                  <a:schemeClr val="bg1">
                    <a:lumMod val="95000"/>
                    <a:lumOff val="5000"/>
                  </a:schemeClr>
                </a:solidFill>
                <a:effectLst/>
              </a:rPr>
              <a:t> на </a:t>
            </a:r>
            <a:r>
              <a:rPr lang="ru-RU" sz="1800" b="0" dirty="0" err="1" smtClean="0">
                <a:solidFill>
                  <a:schemeClr val="bg1">
                    <a:lumMod val="95000"/>
                    <a:lumOff val="5000"/>
                  </a:schemeClr>
                </a:solidFill>
                <a:effectLst/>
              </a:rPr>
              <a:t>українські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землі</a:t>
            </a:r>
            <a:r>
              <a:rPr lang="ru-RU" sz="1800" b="0" dirty="0" smtClean="0">
                <a:solidFill>
                  <a:schemeClr val="bg1">
                    <a:lumMod val="95000"/>
                    <a:lumOff val="5000"/>
                  </a:schemeClr>
                </a:solidFill>
                <a:effectLst/>
              </a:rPr>
              <a:t>.</a:t>
            </a:r>
            <a:br>
              <a:rPr lang="ru-RU" sz="1800" b="0" dirty="0" smtClean="0">
                <a:solidFill>
                  <a:schemeClr val="bg1">
                    <a:lumMod val="95000"/>
                    <a:lumOff val="5000"/>
                  </a:schemeClr>
                </a:solidFill>
                <a:effectLst/>
              </a:rPr>
            </a:br>
            <a:r>
              <a:rPr lang="ru-RU" sz="1800" b="0" dirty="0" smtClean="0">
                <a:solidFill>
                  <a:schemeClr val="bg1">
                    <a:lumMod val="95000"/>
                    <a:lumOff val="5000"/>
                  </a:schemeClr>
                </a:solidFill>
                <a:effectLst/>
              </a:rPr>
              <a:t>10 </a:t>
            </a:r>
            <a:r>
              <a:rPr lang="ru-RU" sz="1800" b="0" dirty="0" err="1" smtClean="0">
                <a:solidFill>
                  <a:schemeClr val="bg1">
                    <a:lumMod val="95000"/>
                    <a:lumOff val="5000"/>
                  </a:schemeClr>
                </a:solidFill>
                <a:effectLst/>
              </a:rPr>
              <a:t>березня</a:t>
            </a:r>
            <a:r>
              <a:rPr lang="ru-RU" sz="1800" b="0" dirty="0" smtClean="0">
                <a:solidFill>
                  <a:schemeClr val="bg1">
                    <a:lumMod val="95000"/>
                    <a:lumOff val="5000"/>
                  </a:schemeClr>
                </a:solidFill>
                <a:effectLst/>
              </a:rPr>
              <a:t> 1939 р. на </a:t>
            </a:r>
            <a:r>
              <a:rPr lang="ru-RU" sz="1800" b="0" dirty="0" err="1" smtClean="0">
                <a:solidFill>
                  <a:schemeClr val="bg1">
                    <a:lumMod val="95000"/>
                    <a:lumOff val="5000"/>
                  </a:schemeClr>
                </a:solidFill>
                <a:effectLst/>
              </a:rPr>
              <a:t>повідомлення</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західної</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преси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дипломатів</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що</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нібито</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існують</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плани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приєднання</a:t>
            </a:r>
            <a:r>
              <a:rPr lang="ru-RU" sz="1800" b="0" dirty="0" smtClean="0">
                <a:solidFill>
                  <a:schemeClr val="bg1">
                    <a:lumMod val="95000"/>
                    <a:lumOff val="5000"/>
                  </a:schemeClr>
                </a:solidFill>
                <a:effectLst/>
              </a:rPr>
              <a:t> до </a:t>
            </a:r>
            <a:r>
              <a:rPr lang="ru-RU" sz="1800" b="0" dirty="0" err="1" smtClean="0">
                <a:solidFill>
                  <a:schemeClr val="bg1">
                    <a:lumMod val="95000"/>
                    <a:lumOff val="5000"/>
                  </a:schemeClr>
                </a:solidFill>
                <a:effectLst/>
              </a:rPr>
              <a:t>Карпатської</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України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Радянської</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України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відреагував</a:t>
            </a:r>
            <a:r>
              <a:rPr lang="ru-RU" sz="1800" b="0" dirty="0" smtClean="0">
                <a:solidFill>
                  <a:schemeClr val="bg1">
                    <a:lumMod val="95000"/>
                    <a:lumOff val="5000"/>
                  </a:schemeClr>
                </a:solidFill>
                <a:effectLst/>
              </a:rPr>
              <a:t> Й. </a:t>
            </a:r>
            <a:r>
              <a:rPr lang="ru-RU" sz="1800" b="0" dirty="0" err="1" smtClean="0">
                <a:solidFill>
                  <a:schemeClr val="bg1">
                    <a:lumMod val="95000"/>
                    <a:lumOff val="5000"/>
                  </a:schemeClr>
                </a:solidFill>
                <a:effectLst/>
              </a:rPr>
              <a:t>Сталін</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Він</a:t>
            </a:r>
            <a:r>
              <a:rPr lang="ru-RU" sz="1800" b="0" dirty="0" smtClean="0">
                <a:solidFill>
                  <a:schemeClr val="bg1">
                    <a:lumMod val="95000"/>
                    <a:lumOff val="5000"/>
                  </a:schemeClr>
                </a:solidFill>
                <a:effectLst/>
              </a:rPr>
              <a:t> назвав </a:t>
            </a:r>
            <a:r>
              <a:rPr lang="ru-RU" sz="1800" b="0" dirty="0" err="1" smtClean="0">
                <a:solidFill>
                  <a:schemeClr val="bg1">
                    <a:lumMod val="95000"/>
                    <a:lumOff val="5000"/>
                  </a:schemeClr>
                </a:solidFill>
                <a:effectLst/>
              </a:rPr>
              <a:t>такі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вигадки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підозрілим</a:t>
            </a:r>
            <a:r>
              <a:rPr lang="ru-RU" sz="1800" b="0" dirty="0" smtClean="0">
                <a:solidFill>
                  <a:schemeClr val="bg1">
                    <a:lumMod val="95000"/>
                    <a:lumOff val="5000"/>
                  </a:schemeClr>
                </a:solidFill>
                <a:effectLst/>
              </a:rPr>
              <a:t> шумом», мета </a:t>
            </a:r>
            <a:r>
              <a:rPr lang="ru-RU" sz="1800" b="0" dirty="0" err="1" smtClean="0">
                <a:solidFill>
                  <a:schemeClr val="bg1">
                    <a:lumMod val="95000"/>
                    <a:lumOff val="5000"/>
                  </a:schemeClr>
                </a:solidFill>
                <a:effectLst/>
              </a:rPr>
              <a:t>якого</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спровокувати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конфлікт</a:t>
            </a:r>
            <a:r>
              <a:rPr lang="ru-RU" sz="1800" b="0" dirty="0" smtClean="0">
                <a:solidFill>
                  <a:schemeClr val="bg1">
                    <a:lumMod val="95000"/>
                    <a:lumOff val="5000"/>
                  </a:schemeClr>
                </a:solidFill>
                <a:effectLst/>
              </a:rPr>
              <a:t> СРСР </a:t>
            </a:r>
            <a:r>
              <a:rPr lang="ru-RU" sz="1800" b="0" dirty="0" err="1" smtClean="0">
                <a:solidFill>
                  <a:schemeClr val="bg1">
                    <a:lumMod val="95000"/>
                    <a:lumOff val="5000"/>
                  </a:schemeClr>
                </a:solidFill>
                <a:effectLst/>
              </a:rPr>
              <a:t>з</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Німеччиною</a:t>
            </a:r>
            <a:r>
              <a:rPr lang="ru-RU" sz="1800" b="0" dirty="0" smtClean="0">
                <a:solidFill>
                  <a:schemeClr val="bg1">
                    <a:lumMod val="95000"/>
                    <a:lumOff val="5000"/>
                  </a:schemeClr>
                </a:solidFill>
                <a:effectLst/>
              </a:rPr>
              <a:t> без </a:t>
            </a:r>
            <a:r>
              <a:rPr lang="ru-RU" sz="1800" b="0" dirty="0" err="1" smtClean="0">
                <a:solidFill>
                  <a:schemeClr val="bg1">
                    <a:lumMod val="95000"/>
                    <a:lumOff val="5000"/>
                  </a:schemeClr>
                </a:solidFill>
                <a:effectLst/>
              </a:rPr>
              <a:t>наявних</a:t>
            </a:r>
            <a:r>
              <a:rPr lang="ru-RU" sz="1800" b="0" dirty="0" smtClean="0">
                <a:solidFill>
                  <a:schemeClr val="bg1">
                    <a:lumMod val="95000"/>
                    <a:lumOff val="5000"/>
                  </a:schemeClr>
                </a:solidFill>
                <a:effectLst/>
              </a:rPr>
              <a:t> на те </a:t>
            </a:r>
            <a:r>
              <a:rPr lang="ru-RU" sz="1800" b="0" dirty="0" err="1" smtClean="0">
                <a:solidFill>
                  <a:schemeClr val="bg1">
                    <a:lumMod val="95000"/>
                    <a:lumOff val="5000"/>
                  </a:schemeClr>
                </a:solidFill>
                <a:effectLst/>
              </a:rPr>
              <a:t>підстав</a:t>
            </a:r>
            <a:r>
              <a:rPr lang="ru-RU" sz="1800" b="0" dirty="0" smtClean="0">
                <a:solidFill>
                  <a:schemeClr val="bg1">
                    <a:lumMod val="95000"/>
                    <a:lumOff val="5000"/>
                  </a:schemeClr>
                </a:solidFill>
                <a:effectLst/>
              </a:rPr>
              <a:t>, не </a:t>
            </a:r>
            <a:r>
              <a:rPr lang="ru-RU" sz="1800" b="0" dirty="0" err="1" smtClean="0">
                <a:solidFill>
                  <a:schemeClr val="bg1">
                    <a:lumMod val="95000"/>
                    <a:lumOff val="5000"/>
                  </a:schemeClr>
                </a:solidFill>
                <a:effectLst/>
              </a:rPr>
              <a:t>втримавшись</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від</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недолугих</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епітетів</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щодо</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Закарпаття</a:t>
            </a:r>
            <a:r>
              <a:rPr lang="ru-RU" sz="1800" b="0" dirty="0" smtClean="0">
                <a:solidFill>
                  <a:schemeClr val="bg1">
                    <a:lumMod val="95000"/>
                    <a:lumOff val="5000"/>
                  </a:schemeClr>
                </a:solidFill>
                <a:effectLst/>
              </a:rPr>
              <a:t>.</a:t>
            </a:r>
            <a:br>
              <a:rPr lang="ru-RU" sz="1800" b="0" dirty="0" smtClean="0">
                <a:solidFill>
                  <a:schemeClr val="bg1">
                    <a:lumMod val="95000"/>
                    <a:lumOff val="5000"/>
                  </a:schemeClr>
                </a:solidFill>
                <a:effectLst/>
              </a:rPr>
            </a:br>
            <a:r>
              <a:rPr lang="ru-RU" sz="1800" b="0" dirty="0" smtClean="0">
                <a:solidFill>
                  <a:schemeClr val="bg1">
                    <a:lumMod val="95000"/>
                    <a:lumOff val="5000"/>
                  </a:schemeClr>
                </a:solidFill>
                <a:effectLst/>
              </a:rPr>
              <a:t>На жаль, не </a:t>
            </a:r>
            <a:r>
              <a:rPr lang="ru-RU" sz="1800" b="0" dirty="0" err="1" smtClean="0">
                <a:solidFill>
                  <a:schemeClr val="bg1">
                    <a:lumMod val="95000"/>
                    <a:lumOff val="5000"/>
                  </a:schemeClr>
                </a:solidFill>
                <a:effectLst/>
              </a:rPr>
              <a:t>всі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українські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діячі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повністю</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усвідомлювали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реальну</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ситуацію</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Лідери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Карпатської</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України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сподівалися</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що</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фашистська</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Німеччина</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погодиться</a:t>
            </a:r>
            <a:r>
              <a:rPr lang="ru-RU" sz="1800" b="0" dirty="0" smtClean="0">
                <a:solidFill>
                  <a:schemeClr val="bg1">
                    <a:lumMod val="95000"/>
                    <a:lumOff val="5000"/>
                  </a:schemeClr>
                </a:solidFill>
                <a:effectLst/>
              </a:rPr>
              <a:t> на </a:t>
            </a:r>
            <a:r>
              <a:rPr lang="ru-RU" sz="1800" b="0" dirty="0" err="1" smtClean="0">
                <a:solidFill>
                  <a:schemeClr val="bg1">
                    <a:lumMod val="95000"/>
                    <a:lumOff val="5000"/>
                  </a:schemeClr>
                </a:solidFill>
                <a:effectLst/>
              </a:rPr>
              <a:t>створення</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невеликої</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української</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держави</a:t>
            </a:r>
            <a:r>
              <a:rPr lang="ru-RU" sz="1800" b="0" dirty="0" smtClean="0">
                <a:solidFill>
                  <a:schemeClr val="bg1">
                    <a:lumMod val="95000"/>
                    <a:lumOff val="5000"/>
                  </a:schemeClr>
                </a:solidFill>
                <a:effectLst/>
              </a:rPr>
              <a:t> в Карпатах. Але то </a:t>
            </a:r>
            <a:r>
              <a:rPr lang="ru-RU" sz="1800" b="0" dirty="0" err="1" smtClean="0">
                <a:solidFill>
                  <a:schemeClr val="bg1">
                    <a:lumMod val="95000"/>
                    <a:lumOff val="5000"/>
                  </a:schemeClr>
                </a:solidFill>
                <a:effectLst/>
              </a:rPr>
              <a:t>було</a:t>
            </a:r>
            <a:r>
              <a:rPr lang="ru-RU" sz="1800" b="0" dirty="0" smtClean="0">
                <a:solidFill>
                  <a:schemeClr val="bg1">
                    <a:lumMod val="95000"/>
                    <a:lumOff val="5000"/>
                  </a:schemeClr>
                </a:solidFill>
                <a:effectLst/>
              </a:rPr>
              <a:t> великою </a:t>
            </a:r>
            <a:r>
              <a:rPr lang="ru-RU" sz="1800" b="0" dirty="0" err="1" smtClean="0">
                <a:solidFill>
                  <a:schemeClr val="bg1">
                    <a:lumMod val="95000"/>
                    <a:lumOff val="5000"/>
                  </a:schemeClr>
                </a:solidFill>
                <a:effectLst/>
              </a:rPr>
              <a:t>ілюзією</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бо</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Берлін</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дбав</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лише</a:t>
            </a:r>
            <a:r>
              <a:rPr lang="ru-RU" sz="1800" b="0" dirty="0" smtClean="0">
                <a:solidFill>
                  <a:schemeClr val="bg1">
                    <a:lumMod val="95000"/>
                    <a:lumOff val="5000"/>
                  </a:schemeClr>
                </a:solidFill>
                <a:effectLst/>
              </a:rPr>
              <a:t> про </a:t>
            </a:r>
            <a:r>
              <a:rPr lang="ru-RU" sz="1800" b="0" dirty="0" err="1" smtClean="0">
                <a:solidFill>
                  <a:schemeClr val="bg1">
                    <a:lumMod val="95000"/>
                    <a:lumOff val="5000"/>
                  </a:schemeClr>
                </a:solidFill>
                <a:effectLst/>
              </a:rPr>
              <a:t>власні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інтереси</a:t>
            </a:r>
            <a:r>
              <a:rPr lang="ru-RU" sz="1800" b="0" dirty="0" smtClean="0">
                <a:solidFill>
                  <a:schemeClr val="bg1">
                    <a:lumMod val="95000"/>
                    <a:lumOff val="5000"/>
                  </a:schemeClr>
                </a:solidFill>
                <a:effectLst/>
              </a:rPr>
              <a:t> на </a:t>
            </a:r>
            <a:r>
              <a:rPr lang="ru-RU" sz="1800" b="0" dirty="0" err="1" smtClean="0">
                <a:solidFill>
                  <a:schemeClr val="bg1">
                    <a:lumMod val="95000"/>
                    <a:lumOff val="5000"/>
                  </a:schemeClr>
                </a:solidFill>
                <a:effectLst/>
              </a:rPr>
              <a:t>Сході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Вирішення</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українського</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питання</a:t>
            </a:r>
            <a:r>
              <a:rPr lang="ru-RU" sz="1800" b="0" dirty="0" smtClean="0">
                <a:solidFill>
                  <a:schemeClr val="bg1">
                    <a:lumMod val="95000"/>
                    <a:lumOff val="5000"/>
                  </a:schemeClr>
                </a:solidFill>
                <a:effectLst/>
              </a:rPr>
              <a:t>»... аж </a:t>
            </a:r>
            <a:r>
              <a:rPr lang="ru-RU" sz="1800" b="0" dirty="0" err="1" smtClean="0">
                <a:solidFill>
                  <a:schemeClr val="bg1">
                    <a:lumMod val="95000"/>
                    <a:lumOff val="5000"/>
                  </a:schemeClr>
                </a:solidFill>
                <a:effectLst/>
              </a:rPr>
              <a:t>ніяк</a:t>
            </a:r>
            <a:r>
              <a:rPr lang="ru-RU" sz="1800" b="0" dirty="0" smtClean="0">
                <a:solidFill>
                  <a:schemeClr val="bg1">
                    <a:lumMod val="95000"/>
                    <a:lumOff val="5000"/>
                  </a:schemeClr>
                </a:solidFill>
                <a:effectLst/>
              </a:rPr>
              <a:t> не </a:t>
            </a:r>
            <a:r>
              <a:rPr lang="ru-RU" sz="1800" b="0" dirty="0" err="1" smtClean="0">
                <a:solidFill>
                  <a:schemeClr val="bg1">
                    <a:lumMod val="95000"/>
                    <a:lumOff val="5000"/>
                  </a:schemeClr>
                </a:solidFill>
                <a:effectLst/>
              </a:rPr>
              <a:t>вписувалося</a:t>
            </a:r>
            <a:r>
              <a:rPr lang="ru-RU" sz="1800" b="0" dirty="0" smtClean="0">
                <a:solidFill>
                  <a:schemeClr val="bg1">
                    <a:lumMod val="95000"/>
                    <a:lumOff val="5000"/>
                  </a:schemeClr>
                </a:solidFill>
                <a:effectLst/>
              </a:rPr>
              <a:t> в </a:t>
            </a:r>
            <a:r>
              <a:rPr lang="ru-RU" sz="1800" b="0" dirty="0" err="1" smtClean="0">
                <a:solidFill>
                  <a:schemeClr val="bg1">
                    <a:lumMod val="95000"/>
                    <a:lumOff val="5000"/>
                  </a:schemeClr>
                </a:solidFill>
                <a:effectLst/>
              </a:rPr>
              <a:t>його</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загарбницькі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плани</a:t>
            </a:r>
            <a:r>
              <a:rPr lang="ru-RU" sz="1800" b="0" dirty="0" smtClean="0">
                <a:solidFill>
                  <a:schemeClr val="bg1">
                    <a:lumMod val="95000"/>
                    <a:lumOff val="5000"/>
                  </a:schemeClr>
                </a:solidFill>
                <a:effectLst/>
              </a:rPr>
              <a:t>.</a:t>
            </a:r>
            <a:br>
              <a:rPr lang="ru-RU" sz="1800" b="0" dirty="0" smtClean="0">
                <a:solidFill>
                  <a:schemeClr val="bg1">
                    <a:lumMod val="95000"/>
                    <a:lumOff val="5000"/>
                  </a:schemeClr>
                </a:solidFill>
                <a:effectLst/>
              </a:rPr>
            </a:br>
            <a:r>
              <a:rPr lang="ru-RU" sz="1800" b="0" dirty="0" smtClean="0">
                <a:solidFill>
                  <a:schemeClr val="bg1">
                    <a:lumMod val="95000"/>
                    <a:lumOff val="5000"/>
                  </a:schemeClr>
                </a:solidFill>
                <a:effectLst/>
              </a:rPr>
              <a:t>6 </a:t>
            </a:r>
            <a:r>
              <a:rPr lang="ru-RU" sz="1800" b="0" dirty="0" err="1" smtClean="0">
                <a:solidFill>
                  <a:schemeClr val="bg1">
                    <a:lumMod val="95000"/>
                    <a:lumOff val="5000"/>
                  </a:schemeClr>
                </a:solidFill>
                <a:effectLst/>
              </a:rPr>
              <a:t>березня</a:t>
            </a:r>
            <a:r>
              <a:rPr lang="ru-RU" sz="1800" b="0" dirty="0" smtClean="0">
                <a:solidFill>
                  <a:schemeClr val="bg1">
                    <a:lumMod val="95000"/>
                    <a:lumOff val="5000"/>
                  </a:schemeClr>
                </a:solidFill>
                <a:effectLst/>
              </a:rPr>
              <a:t> 1939 року </a:t>
            </a:r>
            <a:r>
              <a:rPr lang="ru-RU" sz="1800" b="0" dirty="0" err="1" smtClean="0">
                <a:solidFill>
                  <a:schemeClr val="bg1">
                    <a:lumMod val="95000"/>
                    <a:lumOff val="5000"/>
                  </a:schemeClr>
                </a:solidFill>
                <a:effectLst/>
              </a:rPr>
              <a:t>Гітлер</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вирішив</a:t>
            </a:r>
            <a:r>
              <a:rPr lang="ru-RU" sz="1800" b="0" dirty="0" smtClean="0">
                <a:solidFill>
                  <a:schemeClr val="bg1">
                    <a:lumMod val="95000"/>
                    <a:lumOff val="5000"/>
                  </a:schemeClr>
                </a:solidFill>
                <a:effectLst/>
              </a:rPr>
              <a:t> остаточно </a:t>
            </a:r>
            <a:r>
              <a:rPr lang="ru-RU" sz="1800" b="0" dirty="0" err="1" smtClean="0">
                <a:solidFill>
                  <a:schemeClr val="bg1">
                    <a:lumMod val="95000"/>
                    <a:lumOff val="5000"/>
                  </a:schemeClr>
                </a:solidFill>
                <a:effectLst/>
              </a:rPr>
              <a:t>ліквідувати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Чехословаччину</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окупувавши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Богемію</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і</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Моравію</a:t>
            </a:r>
            <a:r>
              <a:rPr lang="ru-RU" sz="1800" b="0" dirty="0" smtClean="0">
                <a:solidFill>
                  <a:schemeClr val="bg1">
                    <a:lumMod val="95000"/>
                    <a:lumOff val="5000"/>
                  </a:schemeClr>
                </a:solidFill>
                <a:effectLst/>
              </a:rPr>
              <a:t> та давши </a:t>
            </a:r>
            <a:r>
              <a:rPr lang="ru-RU" sz="1800" b="0" dirty="0" err="1" smtClean="0">
                <a:solidFill>
                  <a:schemeClr val="bg1">
                    <a:lumMod val="95000"/>
                    <a:lumOff val="5000"/>
                  </a:schemeClr>
                </a:solidFill>
                <a:effectLst/>
              </a:rPr>
              <a:t>дозвіл</a:t>
            </a:r>
            <a:r>
              <a:rPr lang="ru-RU" sz="1800" b="0" dirty="0" smtClean="0">
                <a:solidFill>
                  <a:schemeClr val="bg1">
                    <a:lumMod val="95000"/>
                    <a:lumOff val="5000"/>
                  </a:schemeClr>
                </a:solidFill>
                <a:effectLst/>
              </a:rPr>
              <a:t> на </a:t>
            </a:r>
            <a:r>
              <a:rPr lang="ru-RU" sz="1800" b="0" dirty="0" err="1" smtClean="0">
                <a:solidFill>
                  <a:schemeClr val="bg1">
                    <a:lumMod val="95000"/>
                    <a:lumOff val="5000"/>
                  </a:schemeClr>
                </a:solidFill>
                <a:effectLst/>
              </a:rPr>
              <a:t>окупацію</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Угорщиною</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Карпатської</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України</a:t>
            </a:r>
            <a:r>
              <a:rPr lang="ru-RU" sz="1800" b="0" dirty="0" smtClean="0">
                <a:solidFill>
                  <a:schemeClr val="bg1">
                    <a:lumMod val="95000"/>
                    <a:lumOff val="5000"/>
                  </a:schemeClr>
                </a:solidFill>
                <a:effectLst/>
              </a:rPr>
              <a:t>.</a:t>
            </a:r>
            <a:br>
              <a:rPr lang="ru-RU" sz="1800" b="0" dirty="0" smtClean="0">
                <a:solidFill>
                  <a:schemeClr val="bg1">
                    <a:lumMod val="95000"/>
                    <a:lumOff val="5000"/>
                  </a:schemeClr>
                </a:solidFill>
                <a:effectLst/>
              </a:rPr>
            </a:br>
            <a:r>
              <a:rPr lang="ru-RU" sz="1800" dirty="0" smtClean="0">
                <a:solidFill>
                  <a:schemeClr val="bg1">
                    <a:lumMod val="95000"/>
                    <a:lumOff val="5000"/>
                  </a:schemeClr>
                </a:solidFill>
              </a:rPr>
              <a:t/>
            </a:r>
            <a:br>
              <a:rPr lang="ru-RU" sz="1800" dirty="0" smtClean="0">
                <a:solidFill>
                  <a:schemeClr val="bg1">
                    <a:lumMod val="95000"/>
                    <a:lumOff val="5000"/>
                  </a:schemeClr>
                </a:solidFill>
              </a:rPr>
            </a:br>
            <a:endParaRPr lang="ru-RU" sz="1800" dirty="0">
              <a:solidFill>
                <a:schemeClr val="bg1">
                  <a:lumMod val="95000"/>
                  <a:lumOff val="5000"/>
                </a:schemeClr>
              </a:solidFill>
            </a:endParaRPr>
          </a:p>
        </p:txBody>
      </p:sp>
      <p:sp>
        <p:nvSpPr>
          <p:cNvPr id="3" name="Текст 2"/>
          <p:cNvSpPr>
            <a:spLocks noGrp="1"/>
          </p:cNvSpPr>
          <p:nvPr>
            <p:ph type="body" idx="1"/>
          </p:nvPr>
        </p:nvSpPr>
        <p:spPr>
          <a:xfrm flipV="1">
            <a:off x="530352" y="6858000"/>
            <a:ext cx="7772400" cy="315416"/>
          </a:xfrm>
        </p:spPr>
        <p:txBody>
          <a:bodyPr>
            <a:normAutofit fontScale="77500" lnSpcReduction="20000"/>
          </a:bodyPr>
          <a:lstStyle/>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764704"/>
            <a:ext cx="7772400" cy="864096"/>
          </a:xfrm>
        </p:spPr>
        <p:txBody>
          <a:bodyPr>
            <a:normAutofit/>
          </a:bodyPr>
          <a:lstStyle/>
          <a:p>
            <a:r>
              <a:rPr lang="ru-RU" sz="2800" i="1" dirty="0" smtClean="0">
                <a:solidFill>
                  <a:schemeClr val="bg1">
                    <a:lumMod val="95000"/>
                    <a:lumOff val="5000"/>
                  </a:schemeClr>
                </a:solidFill>
              </a:rPr>
              <a:t>                                   </a:t>
            </a:r>
            <a:r>
              <a:rPr lang="ru-RU" sz="2800" i="1" dirty="0" err="1" smtClean="0">
                <a:solidFill>
                  <a:schemeClr val="accent4">
                    <a:lumMod val="60000"/>
                    <a:lumOff val="40000"/>
                  </a:schemeClr>
                </a:solidFill>
              </a:rPr>
              <a:t>Вторгнення</a:t>
            </a:r>
            <a:r>
              <a:rPr lang="ru-RU" sz="2800" i="1" dirty="0" smtClean="0">
                <a:solidFill>
                  <a:schemeClr val="accent4">
                    <a:lumMod val="60000"/>
                    <a:lumOff val="40000"/>
                  </a:schemeClr>
                </a:solidFill>
              </a:rPr>
              <a:t/>
            </a:r>
            <a:br>
              <a:rPr lang="ru-RU" sz="2800" i="1" dirty="0" smtClean="0">
                <a:solidFill>
                  <a:schemeClr val="accent4">
                    <a:lumMod val="60000"/>
                    <a:lumOff val="40000"/>
                  </a:schemeClr>
                </a:solidFill>
              </a:rPr>
            </a:br>
            <a:endParaRPr lang="ru-RU" sz="2800" i="1" dirty="0">
              <a:solidFill>
                <a:schemeClr val="accent4">
                  <a:lumMod val="60000"/>
                  <a:lumOff val="40000"/>
                </a:schemeClr>
              </a:solidFill>
            </a:endParaRPr>
          </a:p>
        </p:txBody>
      </p:sp>
      <p:sp>
        <p:nvSpPr>
          <p:cNvPr id="3" name="Текст 2"/>
          <p:cNvSpPr>
            <a:spLocks noGrp="1"/>
          </p:cNvSpPr>
          <p:nvPr>
            <p:ph type="body" idx="1"/>
          </p:nvPr>
        </p:nvSpPr>
        <p:spPr>
          <a:xfrm>
            <a:off x="530352" y="1268760"/>
            <a:ext cx="7772400" cy="5328592"/>
          </a:xfrm>
        </p:spPr>
        <p:txBody>
          <a:bodyPr>
            <a:normAutofit fontScale="70000" lnSpcReduction="20000"/>
          </a:bodyPr>
          <a:lstStyle/>
          <a:p>
            <a:r>
              <a:rPr lang="ru-RU" dirty="0" smtClean="0">
                <a:solidFill>
                  <a:schemeClr val="bg1">
                    <a:lumMod val="95000"/>
                    <a:lumOff val="5000"/>
                  </a:schemeClr>
                </a:solidFill>
              </a:rPr>
              <a:t>В </a:t>
            </a:r>
            <a:r>
              <a:rPr lang="ru-RU" dirty="0" err="1" smtClean="0">
                <a:solidFill>
                  <a:schemeClr val="bg1">
                    <a:lumMod val="95000"/>
                    <a:lumOff val="5000"/>
                  </a:schemeClr>
                </a:solidFill>
              </a:rPr>
              <a:t>ніч</a:t>
            </a:r>
            <a:r>
              <a:rPr lang="ru-RU" dirty="0" smtClean="0">
                <a:solidFill>
                  <a:schemeClr val="bg1">
                    <a:lumMod val="95000"/>
                    <a:lumOff val="5000"/>
                  </a:schemeClr>
                </a:solidFill>
              </a:rPr>
              <a:t> </a:t>
            </a:r>
            <a:r>
              <a:rPr lang="ru-RU" dirty="0" err="1" smtClean="0">
                <a:solidFill>
                  <a:schemeClr val="bg1">
                    <a:lumMod val="95000"/>
                    <a:lumOff val="5000"/>
                  </a:schemeClr>
                </a:solidFill>
              </a:rPr>
              <a:t>з</a:t>
            </a:r>
            <a:r>
              <a:rPr lang="ru-RU" dirty="0" smtClean="0">
                <a:solidFill>
                  <a:schemeClr val="bg1">
                    <a:lumMod val="95000"/>
                    <a:lumOff val="5000"/>
                  </a:schemeClr>
                </a:solidFill>
              </a:rPr>
              <a:t> 13 на 14 </a:t>
            </a:r>
            <a:r>
              <a:rPr lang="ru-RU" dirty="0" err="1" smtClean="0">
                <a:solidFill>
                  <a:schemeClr val="bg1">
                    <a:lumMod val="95000"/>
                    <a:lumOff val="5000"/>
                  </a:schemeClr>
                </a:solidFill>
              </a:rPr>
              <a:t>березня</a:t>
            </a:r>
            <a:r>
              <a:rPr lang="ru-RU" dirty="0" smtClean="0">
                <a:solidFill>
                  <a:schemeClr val="bg1">
                    <a:lumMod val="95000"/>
                    <a:lumOff val="5000"/>
                  </a:schemeClr>
                </a:solidFill>
              </a:rPr>
              <a:t> 1939 р. (</a:t>
            </a:r>
            <a:r>
              <a:rPr lang="ru-RU" dirty="0" err="1" smtClean="0">
                <a:solidFill>
                  <a:schemeClr val="bg1">
                    <a:lumMod val="95000"/>
                    <a:lumOff val="5000"/>
                  </a:schemeClr>
                </a:solidFill>
              </a:rPr>
              <a:t>гортіська</a:t>
            </a:r>
            <a:r>
              <a:rPr lang="ru-RU" dirty="0" smtClean="0">
                <a:solidFill>
                  <a:schemeClr val="bg1">
                    <a:lumMod val="95000"/>
                    <a:lumOff val="5000"/>
                  </a:schemeClr>
                </a:solidFill>
              </a:rPr>
              <a:t>) </a:t>
            </a:r>
            <a:r>
              <a:rPr lang="ru-RU" dirty="0" err="1" smtClean="0">
                <a:solidFill>
                  <a:schemeClr val="bg1">
                    <a:lumMod val="95000"/>
                    <a:lumOff val="5000"/>
                  </a:schemeClr>
                </a:solidFill>
              </a:rPr>
              <a:t>хортистська</a:t>
            </a:r>
            <a:r>
              <a:rPr lang="ru-RU" dirty="0" smtClean="0">
                <a:solidFill>
                  <a:schemeClr val="bg1">
                    <a:lumMod val="95000"/>
                    <a:lumOff val="5000"/>
                  </a:schemeClr>
                </a:solidFill>
              </a:rPr>
              <a:t> </a:t>
            </a:r>
            <a:r>
              <a:rPr lang="ru-RU" dirty="0" err="1" smtClean="0">
                <a:solidFill>
                  <a:schemeClr val="bg1">
                    <a:lumMod val="95000"/>
                    <a:lumOff val="5000"/>
                  </a:schemeClr>
                </a:solidFill>
              </a:rPr>
              <a:t>Угорщина</a:t>
            </a:r>
            <a:r>
              <a:rPr lang="ru-RU" dirty="0" smtClean="0">
                <a:solidFill>
                  <a:schemeClr val="bg1">
                    <a:lumMod val="95000"/>
                    <a:lumOff val="5000"/>
                  </a:schemeClr>
                </a:solidFill>
              </a:rPr>
              <a:t>, за </a:t>
            </a:r>
            <a:r>
              <a:rPr lang="ru-RU" dirty="0" err="1" smtClean="0">
                <a:solidFill>
                  <a:schemeClr val="bg1">
                    <a:lumMod val="95000"/>
                    <a:lumOff val="5000"/>
                  </a:schemeClr>
                </a:solidFill>
              </a:rPr>
              <a:t>підтримкою</a:t>
            </a:r>
            <a:r>
              <a:rPr lang="ru-RU" dirty="0" smtClean="0">
                <a:solidFill>
                  <a:schemeClr val="bg1">
                    <a:lumMod val="95000"/>
                    <a:lumOff val="5000"/>
                  </a:schemeClr>
                </a:solidFill>
              </a:rPr>
              <a:t> </a:t>
            </a:r>
            <a:r>
              <a:rPr lang="ru-RU" dirty="0" err="1" smtClean="0">
                <a:solidFill>
                  <a:schemeClr val="bg1">
                    <a:lumMod val="95000"/>
                    <a:lumOff val="5000"/>
                  </a:schemeClr>
                </a:solidFill>
              </a:rPr>
              <a:t>гітлерівської</a:t>
            </a:r>
            <a:r>
              <a:rPr lang="ru-RU" dirty="0" smtClean="0">
                <a:solidFill>
                  <a:schemeClr val="bg1">
                    <a:lumMod val="95000"/>
                    <a:lumOff val="5000"/>
                  </a:schemeClr>
                </a:solidFill>
              </a:rPr>
              <a:t> </a:t>
            </a:r>
            <a:r>
              <a:rPr lang="ru-RU" dirty="0" err="1" smtClean="0">
                <a:solidFill>
                  <a:schemeClr val="bg1">
                    <a:lumMod val="95000"/>
                    <a:lumOff val="5000"/>
                  </a:schemeClr>
                </a:solidFill>
              </a:rPr>
              <a:t>Німеччини</a:t>
            </a:r>
            <a:r>
              <a:rPr lang="ru-RU" dirty="0" smtClean="0">
                <a:solidFill>
                  <a:schemeClr val="bg1">
                    <a:lumMod val="95000"/>
                    <a:lumOff val="5000"/>
                  </a:schemeClr>
                </a:solidFill>
              </a:rPr>
              <a:t> </a:t>
            </a:r>
            <a:r>
              <a:rPr lang="ru-RU" dirty="0" err="1" smtClean="0">
                <a:solidFill>
                  <a:schemeClr val="bg1">
                    <a:lumMod val="95000"/>
                    <a:lumOff val="5000"/>
                  </a:schemeClr>
                </a:solidFill>
              </a:rPr>
              <a:t>розпочала</a:t>
            </a:r>
            <a:r>
              <a:rPr lang="ru-RU" dirty="0" smtClean="0">
                <a:solidFill>
                  <a:schemeClr val="bg1">
                    <a:lumMod val="95000"/>
                    <a:lumOff val="5000"/>
                  </a:schemeClr>
                </a:solidFill>
              </a:rPr>
              <a:t> </a:t>
            </a:r>
            <a:r>
              <a:rPr lang="ru-RU" dirty="0" err="1" smtClean="0">
                <a:solidFill>
                  <a:schemeClr val="bg1">
                    <a:lumMod val="95000"/>
                    <a:lumOff val="5000"/>
                  </a:schemeClr>
                </a:solidFill>
              </a:rPr>
              <a:t>війну</a:t>
            </a:r>
            <a:r>
              <a:rPr lang="ru-RU" dirty="0" smtClean="0">
                <a:solidFill>
                  <a:schemeClr val="bg1">
                    <a:lumMod val="95000"/>
                    <a:lumOff val="5000"/>
                  </a:schemeClr>
                </a:solidFill>
              </a:rPr>
              <a:t> </a:t>
            </a:r>
            <a:r>
              <a:rPr lang="ru-RU" dirty="0" err="1" smtClean="0">
                <a:solidFill>
                  <a:schemeClr val="bg1">
                    <a:lumMod val="95000"/>
                    <a:lumOff val="5000"/>
                  </a:schemeClr>
                </a:solidFill>
              </a:rPr>
              <a:t>проти</a:t>
            </a:r>
            <a:r>
              <a:rPr lang="ru-RU" dirty="0" smtClean="0">
                <a:solidFill>
                  <a:schemeClr val="bg1">
                    <a:lumMod val="95000"/>
                    <a:lumOff val="5000"/>
                  </a:schemeClr>
                </a:solidFill>
              </a:rPr>
              <a:t> </a:t>
            </a:r>
            <a:r>
              <a:rPr lang="ru-RU" dirty="0" err="1" smtClean="0">
                <a:solidFill>
                  <a:schemeClr val="bg1">
                    <a:lumMod val="95000"/>
                    <a:lumOff val="5000"/>
                  </a:schemeClr>
                </a:solidFill>
              </a:rPr>
              <a:t>Карпатської</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України</a:t>
            </a:r>
            <a:r>
              <a:rPr lang="ru-RU" dirty="0" smtClean="0">
                <a:solidFill>
                  <a:schemeClr val="bg1">
                    <a:lumMod val="95000"/>
                    <a:lumOff val="5000"/>
                  </a:schemeClr>
                </a:solidFill>
              </a:rPr>
              <a:t>. </a:t>
            </a:r>
            <a:r>
              <a:rPr lang="ru-RU" dirty="0" err="1" smtClean="0">
                <a:solidFill>
                  <a:schemeClr val="bg1">
                    <a:lumMod val="95000"/>
                    <a:lumOff val="5000"/>
                  </a:schemeClr>
                </a:solidFill>
              </a:rPr>
              <a:t>Прем'єр</a:t>
            </a:r>
            <a:r>
              <a:rPr lang="ru-RU" dirty="0" smtClean="0">
                <a:solidFill>
                  <a:schemeClr val="bg1">
                    <a:lumMod val="95000"/>
                    <a:lumOff val="5000"/>
                  </a:schemeClr>
                </a:solidFill>
              </a:rPr>
              <a:t> А. Волошин </a:t>
            </a:r>
            <a:r>
              <a:rPr lang="ru-RU" dirty="0" err="1" smtClean="0">
                <a:solidFill>
                  <a:schemeClr val="bg1">
                    <a:lumMod val="95000"/>
                    <a:lumOff val="5000"/>
                  </a:schemeClr>
                </a:solidFill>
              </a:rPr>
              <a:t>віддав</a:t>
            </a:r>
            <a:r>
              <a:rPr lang="ru-RU" dirty="0" smtClean="0">
                <a:solidFill>
                  <a:schemeClr val="bg1">
                    <a:lumMod val="95000"/>
                    <a:lumOff val="5000"/>
                  </a:schemeClr>
                </a:solidFill>
              </a:rPr>
              <a:t> наказ </a:t>
            </a:r>
            <a:r>
              <a:rPr lang="ru-RU" dirty="0" err="1" smtClean="0">
                <a:solidFill>
                  <a:schemeClr val="bg1">
                    <a:lumMod val="95000"/>
                    <a:lumOff val="5000"/>
                  </a:schemeClr>
                </a:solidFill>
              </a:rPr>
              <a:t>видати</a:t>
            </a:r>
            <a:r>
              <a:rPr lang="ru-RU" dirty="0" smtClean="0">
                <a:solidFill>
                  <a:schemeClr val="bg1">
                    <a:lumMod val="95000"/>
                    <a:lumOff val="5000"/>
                  </a:schemeClr>
                </a:solidFill>
              </a:rPr>
              <a:t> </a:t>
            </a:r>
            <a:r>
              <a:rPr lang="ru-RU" dirty="0" err="1" smtClean="0">
                <a:solidFill>
                  <a:schemeClr val="bg1">
                    <a:lumMod val="95000"/>
                    <a:lumOff val="5000"/>
                  </a:schemeClr>
                </a:solidFill>
              </a:rPr>
              <a:t>резервну</a:t>
            </a:r>
            <a:r>
              <a:rPr lang="ru-RU" dirty="0" smtClean="0">
                <a:solidFill>
                  <a:schemeClr val="bg1">
                    <a:lumMod val="95000"/>
                    <a:lumOff val="5000"/>
                  </a:schemeClr>
                </a:solidFill>
              </a:rPr>
              <a:t> </a:t>
            </a:r>
            <a:r>
              <a:rPr lang="ru-RU" dirty="0" err="1" smtClean="0">
                <a:solidFill>
                  <a:schemeClr val="bg1">
                    <a:lumMod val="95000"/>
                    <a:lumOff val="5000"/>
                  </a:schemeClr>
                </a:solidFill>
              </a:rPr>
              <a:t>зброю</a:t>
            </a:r>
            <a:r>
              <a:rPr lang="ru-RU" dirty="0" smtClean="0">
                <a:solidFill>
                  <a:schemeClr val="bg1">
                    <a:lumMod val="95000"/>
                    <a:lumOff val="5000"/>
                  </a:schemeClr>
                </a:solidFill>
              </a:rPr>
              <a:t> </a:t>
            </a:r>
            <a:r>
              <a:rPr lang="ru-RU" dirty="0" err="1" smtClean="0">
                <a:solidFill>
                  <a:schemeClr val="bg1">
                    <a:lumMod val="95000"/>
                    <a:lumOff val="5000"/>
                  </a:schemeClr>
                </a:solidFill>
              </a:rPr>
              <a:t>Карпатській</a:t>
            </a:r>
            <a:r>
              <a:rPr lang="ru-RU" dirty="0" smtClean="0">
                <a:solidFill>
                  <a:schemeClr val="bg1">
                    <a:lumMod val="95000"/>
                    <a:lumOff val="5000"/>
                  </a:schemeClr>
                </a:solidFill>
              </a:rPr>
              <a:t> </a:t>
            </a:r>
            <a:r>
              <a:rPr lang="ru-RU" dirty="0" err="1" smtClean="0">
                <a:solidFill>
                  <a:schemeClr val="bg1">
                    <a:lumMod val="95000"/>
                    <a:lumOff val="5000"/>
                  </a:schemeClr>
                </a:solidFill>
              </a:rPr>
              <a:t>Січі</a:t>
            </a:r>
            <a:r>
              <a:rPr lang="ru-RU" dirty="0" smtClean="0">
                <a:solidFill>
                  <a:schemeClr val="bg1">
                    <a:lumMod val="95000"/>
                    <a:lumOff val="5000"/>
                  </a:schemeClr>
                </a:solidFill>
              </a:rPr>
              <a:t>. </a:t>
            </a:r>
            <a:r>
              <a:rPr lang="ru-RU" dirty="0" err="1" smtClean="0">
                <a:solidFill>
                  <a:schemeClr val="bg1">
                    <a:lumMod val="95000"/>
                    <a:lumOff val="5000"/>
                  </a:schemeClr>
                </a:solidFill>
              </a:rPr>
              <a:t>Після</a:t>
            </a:r>
            <a:r>
              <a:rPr lang="ru-RU" dirty="0" smtClean="0">
                <a:solidFill>
                  <a:schemeClr val="bg1">
                    <a:lumMod val="95000"/>
                    <a:lumOff val="5000"/>
                  </a:schemeClr>
                </a:solidFill>
              </a:rPr>
              <a:t> </a:t>
            </a:r>
            <a:r>
              <a:rPr lang="ru-RU" dirty="0" err="1" smtClean="0">
                <a:solidFill>
                  <a:schemeClr val="bg1">
                    <a:lumMod val="95000"/>
                    <a:lumOff val="5000"/>
                  </a:schemeClr>
                </a:solidFill>
              </a:rPr>
              <a:t>зіткнень</a:t>
            </a:r>
            <a:r>
              <a:rPr lang="ru-RU" dirty="0" smtClean="0">
                <a:solidFill>
                  <a:schemeClr val="bg1">
                    <a:lumMod val="95000"/>
                    <a:lumOff val="5000"/>
                  </a:schemeClr>
                </a:solidFill>
              </a:rPr>
              <a:t> </a:t>
            </a:r>
            <a:r>
              <a:rPr lang="ru-RU" dirty="0" err="1" smtClean="0">
                <a:solidFill>
                  <a:schemeClr val="bg1">
                    <a:lumMod val="95000"/>
                    <a:lumOff val="5000"/>
                  </a:schemeClr>
                </a:solidFill>
              </a:rPr>
              <a:t>із</a:t>
            </a:r>
            <a:r>
              <a:rPr lang="ru-RU" dirty="0" smtClean="0">
                <a:solidFill>
                  <a:schemeClr val="bg1">
                    <a:lumMod val="95000"/>
                    <a:lumOff val="5000"/>
                  </a:schemeClr>
                </a:solidFill>
              </a:rPr>
              <a:t> </a:t>
            </a:r>
            <a:r>
              <a:rPr lang="ru-RU" dirty="0" err="1" smtClean="0">
                <a:solidFill>
                  <a:schemeClr val="bg1">
                    <a:lumMod val="95000"/>
                    <a:lumOff val="5000"/>
                  </a:schemeClr>
                </a:solidFill>
              </a:rPr>
              <a:t>чеськими</a:t>
            </a:r>
            <a:r>
              <a:rPr lang="ru-RU" dirty="0" smtClean="0">
                <a:solidFill>
                  <a:schemeClr val="bg1">
                    <a:lumMod val="95000"/>
                    <a:lumOff val="5000"/>
                  </a:schemeClr>
                </a:solidFill>
              </a:rPr>
              <a:t> </a:t>
            </a:r>
            <a:r>
              <a:rPr lang="ru-RU" dirty="0" err="1" smtClean="0">
                <a:solidFill>
                  <a:schemeClr val="bg1">
                    <a:lumMod val="95000"/>
                    <a:lumOff val="5000"/>
                  </a:schemeClr>
                </a:solidFill>
              </a:rPr>
              <a:t>військами</a:t>
            </a:r>
            <a:r>
              <a:rPr lang="ru-RU" dirty="0" smtClean="0">
                <a:solidFill>
                  <a:schemeClr val="bg1">
                    <a:lumMod val="95000"/>
                    <a:lumOff val="5000"/>
                  </a:schemeClr>
                </a:solidFill>
              </a:rPr>
              <a:t> </a:t>
            </a:r>
            <a:r>
              <a:rPr lang="ru-RU" dirty="0" err="1" smtClean="0">
                <a:solidFill>
                  <a:schemeClr val="bg1">
                    <a:lumMod val="95000"/>
                    <a:lumOff val="5000"/>
                  </a:schemeClr>
                </a:solidFill>
              </a:rPr>
              <a:t>під</a:t>
            </a:r>
            <a:r>
              <a:rPr lang="ru-RU" dirty="0" smtClean="0">
                <a:solidFill>
                  <a:schemeClr val="bg1">
                    <a:lumMod val="95000"/>
                    <a:lumOff val="5000"/>
                  </a:schemeClr>
                </a:solidFill>
              </a:rPr>
              <a:t> </a:t>
            </a:r>
            <a:r>
              <a:rPr lang="ru-RU" dirty="0" err="1" smtClean="0">
                <a:solidFill>
                  <a:schemeClr val="bg1">
                    <a:lumMod val="95000"/>
                    <a:lumOff val="5000"/>
                  </a:schemeClr>
                </a:solidFill>
              </a:rPr>
              <a:t>командуванням</a:t>
            </a:r>
            <a:r>
              <a:rPr lang="ru-RU" dirty="0" smtClean="0">
                <a:solidFill>
                  <a:schemeClr val="bg1">
                    <a:lumMod val="95000"/>
                    <a:lumOff val="5000"/>
                  </a:schemeClr>
                </a:solidFill>
              </a:rPr>
              <a:t> генерала </a:t>
            </a:r>
            <a:r>
              <a:rPr lang="ru-RU" dirty="0" err="1" smtClean="0">
                <a:solidFill>
                  <a:schemeClr val="bg1">
                    <a:lumMod val="95000"/>
                    <a:lumOff val="5000"/>
                  </a:schemeClr>
                </a:solidFill>
              </a:rPr>
              <a:t>Прхали</a:t>
            </a:r>
            <a:r>
              <a:rPr lang="ru-RU" dirty="0" smtClean="0">
                <a:solidFill>
                  <a:schemeClr val="bg1">
                    <a:lumMod val="95000"/>
                    <a:lumOff val="5000"/>
                  </a:schemeClr>
                </a:solidFill>
              </a:rPr>
              <a:t>, </a:t>
            </a:r>
            <a:r>
              <a:rPr lang="ru-RU" dirty="0" err="1" smtClean="0">
                <a:solidFill>
                  <a:schemeClr val="bg1">
                    <a:lumMod val="95000"/>
                    <a:lumOff val="5000"/>
                  </a:schemeClr>
                </a:solidFill>
              </a:rPr>
              <a:t>що</a:t>
            </a:r>
            <a:r>
              <a:rPr lang="ru-RU" dirty="0" smtClean="0">
                <a:solidFill>
                  <a:schemeClr val="bg1">
                    <a:lumMod val="95000"/>
                    <a:lumOff val="5000"/>
                  </a:schemeClr>
                </a:solidFill>
              </a:rPr>
              <a:t> </a:t>
            </a:r>
            <a:r>
              <a:rPr lang="ru-RU" dirty="0" err="1" smtClean="0">
                <a:solidFill>
                  <a:schemeClr val="bg1">
                    <a:lumMod val="95000"/>
                    <a:lumOff val="5000"/>
                  </a:schemeClr>
                </a:solidFill>
              </a:rPr>
              <a:t>намагалися</a:t>
            </a:r>
            <a:r>
              <a:rPr lang="ru-RU" dirty="0" smtClean="0">
                <a:solidFill>
                  <a:schemeClr val="bg1">
                    <a:lumMod val="95000"/>
                    <a:lumOff val="5000"/>
                  </a:schemeClr>
                </a:solidFill>
              </a:rPr>
              <a:t> </a:t>
            </a:r>
            <a:r>
              <a:rPr lang="ru-RU" dirty="0" err="1" smtClean="0">
                <a:solidFill>
                  <a:schemeClr val="bg1">
                    <a:lumMod val="95000"/>
                    <a:lumOff val="5000"/>
                  </a:schemeClr>
                </a:solidFill>
              </a:rPr>
              <a:t>роззброїти</a:t>
            </a:r>
            <a:r>
              <a:rPr lang="ru-RU" dirty="0" smtClean="0">
                <a:solidFill>
                  <a:schemeClr val="bg1">
                    <a:lumMod val="95000"/>
                    <a:lumOff val="5000"/>
                  </a:schemeClr>
                </a:solidFill>
              </a:rPr>
              <a:t> </a:t>
            </a:r>
            <a:r>
              <a:rPr lang="ru-RU" dirty="0" err="1" smtClean="0">
                <a:solidFill>
                  <a:schemeClr val="bg1">
                    <a:lumMod val="95000"/>
                    <a:lumOff val="5000"/>
                  </a:schemeClr>
                </a:solidFill>
              </a:rPr>
              <a:t>карпатоукраїнські</a:t>
            </a:r>
            <a:r>
              <a:rPr lang="ru-RU" dirty="0" smtClean="0">
                <a:solidFill>
                  <a:schemeClr val="bg1">
                    <a:lumMod val="95000"/>
                    <a:lumOff val="5000"/>
                  </a:schemeClr>
                </a:solidFill>
              </a:rPr>
              <a:t> </a:t>
            </a:r>
            <a:r>
              <a:rPr lang="ru-RU" dirty="0" err="1" smtClean="0">
                <a:solidFill>
                  <a:schemeClr val="bg1">
                    <a:lumMod val="95000"/>
                    <a:lumOff val="5000"/>
                  </a:schemeClr>
                </a:solidFill>
              </a:rPr>
              <a:t>війська</a:t>
            </a:r>
            <a:r>
              <a:rPr lang="ru-RU" dirty="0" smtClean="0">
                <a:solidFill>
                  <a:schemeClr val="bg1">
                    <a:lumMod val="95000"/>
                    <a:lumOff val="5000"/>
                  </a:schemeClr>
                </a:solidFill>
              </a:rPr>
              <a:t>, </a:t>
            </a:r>
            <a:r>
              <a:rPr lang="ru-RU" dirty="0" err="1" smtClean="0">
                <a:solidFill>
                  <a:schemeClr val="bg1">
                    <a:lumMod val="95000"/>
                    <a:lumOff val="5000"/>
                  </a:schemeClr>
                </a:solidFill>
              </a:rPr>
              <a:t>Карпатська</a:t>
            </a:r>
            <a:r>
              <a:rPr lang="ru-RU" dirty="0" smtClean="0">
                <a:solidFill>
                  <a:schemeClr val="bg1">
                    <a:lumMod val="95000"/>
                    <a:lumOff val="5000"/>
                  </a:schemeClr>
                </a:solidFill>
              </a:rPr>
              <a:t> </a:t>
            </a:r>
            <a:r>
              <a:rPr lang="ru-RU" dirty="0" err="1" smtClean="0">
                <a:solidFill>
                  <a:schemeClr val="bg1">
                    <a:lumMod val="95000"/>
                    <a:lumOff val="5000"/>
                  </a:schemeClr>
                </a:solidFill>
              </a:rPr>
              <a:t>Січ</a:t>
            </a:r>
            <a:r>
              <a:rPr lang="ru-RU" dirty="0" smtClean="0">
                <a:solidFill>
                  <a:schemeClr val="bg1">
                    <a:lumMod val="95000"/>
                    <a:lumOff val="5000"/>
                  </a:schemeClr>
                </a:solidFill>
              </a:rPr>
              <a:t> взяла </a:t>
            </a:r>
            <a:r>
              <a:rPr lang="ru-RU" dirty="0" err="1" smtClean="0">
                <a:solidFill>
                  <a:schemeClr val="bg1">
                    <a:lumMod val="95000"/>
                    <a:lumOff val="5000"/>
                  </a:schemeClr>
                </a:solidFill>
              </a:rPr>
              <a:t>під</a:t>
            </a:r>
            <a:r>
              <a:rPr lang="ru-RU" dirty="0" smtClean="0">
                <a:solidFill>
                  <a:schemeClr val="bg1">
                    <a:lumMod val="95000"/>
                    <a:lumOff val="5000"/>
                  </a:schemeClr>
                </a:solidFill>
              </a:rPr>
              <a:t> контроль </a:t>
            </a:r>
            <a:r>
              <a:rPr lang="ru-RU" dirty="0" err="1" smtClean="0">
                <a:solidFill>
                  <a:schemeClr val="bg1">
                    <a:lumMod val="95000"/>
                    <a:lumOff val="5000"/>
                  </a:schemeClr>
                </a:solidFill>
              </a:rPr>
              <a:t>територію</a:t>
            </a:r>
            <a:r>
              <a:rPr lang="ru-RU" dirty="0" smtClean="0">
                <a:solidFill>
                  <a:schemeClr val="bg1">
                    <a:lumMod val="95000"/>
                    <a:lumOff val="5000"/>
                  </a:schemeClr>
                </a:solidFill>
              </a:rPr>
              <a:t> </a:t>
            </a:r>
            <a:r>
              <a:rPr lang="ru-RU" dirty="0" err="1" smtClean="0">
                <a:solidFill>
                  <a:schemeClr val="bg1">
                    <a:lumMod val="95000"/>
                    <a:lumOff val="5000"/>
                  </a:schemeClr>
                </a:solidFill>
              </a:rPr>
              <a:t>країни</a:t>
            </a:r>
            <a:r>
              <a:rPr lang="ru-RU" dirty="0" smtClean="0">
                <a:solidFill>
                  <a:schemeClr val="bg1">
                    <a:lumMod val="95000"/>
                    <a:lumOff val="5000"/>
                  </a:schemeClr>
                </a:solidFill>
              </a:rPr>
              <a:t>, </a:t>
            </a:r>
            <a:r>
              <a:rPr lang="ru-RU" dirty="0" err="1" smtClean="0">
                <a:solidFill>
                  <a:schemeClr val="bg1">
                    <a:lumMod val="95000"/>
                    <a:lumOff val="5000"/>
                  </a:schemeClr>
                </a:solidFill>
              </a:rPr>
              <a:t>хоча</a:t>
            </a:r>
            <a:r>
              <a:rPr lang="ru-RU" dirty="0" smtClean="0">
                <a:solidFill>
                  <a:schemeClr val="bg1">
                    <a:lumMod val="95000"/>
                    <a:lumOff val="5000"/>
                  </a:schemeClr>
                </a:solidFill>
              </a:rPr>
              <a:t> в </a:t>
            </a:r>
            <a:r>
              <a:rPr lang="ru-RU" dirty="0" err="1" smtClean="0">
                <a:solidFill>
                  <a:schemeClr val="bg1">
                    <a:lumMod val="95000"/>
                    <a:lumOff val="5000"/>
                  </a:schemeClr>
                </a:solidFill>
              </a:rPr>
              <a:t>цей</a:t>
            </a:r>
            <a:r>
              <a:rPr lang="ru-RU" dirty="0" smtClean="0">
                <a:solidFill>
                  <a:schemeClr val="bg1">
                    <a:lumMod val="95000"/>
                    <a:lumOff val="5000"/>
                  </a:schemeClr>
                </a:solidFill>
              </a:rPr>
              <a:t> час </a:t>
            </a:r>
            <a:r>
              <a:rPr lang="ru-RU" dirty="0" err="1" smtClean="0">
                <a:solidFill>
                  <a:schemeClr val="bg1">
                    <a:lumMod val="95000"/>
                    <a:lumOff val="5000"/>
                  </a:schemeClr>
                </a:solidFill>
              </a:rPr>
              <a:t>угорські</a:t>
            </a:r>
            <a:r>
              <a:rPr lang="ru-RU" dirty="0" smtClean="0">
                <a:solidFill>
                  <a:schemeClr val="bg1">
                    <a:lumMod val="95000"/>
                    <a:lumOff val="5000"/>
                  </a:schemeClr>
                </a:solidFill>
              </a:rPr>
              <a:t> </a:t>
            </a:r>
            <a:r>
              <a:rPr lang="ru-RU" dirty="0" err="1" smtClean="0">
                <a:solidFill>
                  <a:schemeClr val="bg1">
                    <a:lumMod val="95000"/>
                    <a:lumOff val="5000"/>
                  </a:schemeClr>
                </a:solidFill>
              </a:rPr>
              <a:t>війська</a:t>
            </a:r>
            <a:r>
              <a:rPr lang="ru-RU" dirty="0" smtClean="0">
                <a:solidFill>
                  <a:schemeClr val="bg1">
                    <a:lumMod val="95000"/>
                    <a:lumOff val="5000"/>
                  </a:schemeClr>
                </a:solidFill>
              </a:rPr>
              <a:t> </a:t>
            </a:r>
            <a:r>
              <a:rPr lang="ru-RU" dirty="0" err="1" smtClean="0">
                <a:solidFill>
                  <a:schemeClr val="bg1">
                    <a:lumMod val="95000"/>
                    <a:lumOff val="5000"/>
                  </a:schemeClr>
                </a:solidFill>
              </a:rPr>
              <a:t>вже</a:t>
            </a:r>
            <a:r>
              <a:rPr lang="ru-RU" dirty="0" smtClean="0">
                <a:solidFill>
                  <a:schemeClr val="bg1">
                    <a:lumMod val="95000"/>
                    <a:lumOff val="5000"/>
                  </a:schemeClr>
                </a:solidFill>
              </a:rPr>
              <a:t> </a:t>
            </a:r>
            <a:r>
              <a:rPr lang="ru-RU" dirty="0" err="1" smtClean="0">
                <a:solidFill>
                  <a:schemeClr val="bg1">
                    <a:lumMod val="95000"/>
                    <a:lumOff val="5000"/>
                  </a:schemeClr>
                </a:solidFill>
              </a:rPr>
              <a:t>захопили</a:t>
            </a:r>
            <a:r>
              <a:rPr lang="ru-RU" dirty="0" smtClean="0">
                <a:solidFill>
                  <a:schemeClr val="bg1">
                    <a:lumMod val="95000"/>
                    <a:lumOff val="5000"/>
                  </a:schemeClr>
                </a:solidFill>
              </a:rPr>
              <a:t> </a:t>
            </a:r>
            <a:r>
              <a:rPr lang="ru-RU" dirty="0" err="1" smtClean="0">
                <a:solidFill>
                  <a:schemeClr val="bg1">
                    <a:lumMod val="95000"/>
                    <a:lumOff val="5000"/>
                  </a:schemeClr>
                </a:solidFill>
              </a:rPr>
              <a:t>перші</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українські</a:t>
            </a:r>
            <a:r>
              <a:rPr lang="ru-RU" dirty="0" smtClean="0">
                <a:solidFill>
                  <a:schemeClr val="bg1">
                    <a:lumMod val="95000"/>
                    <a:lumOff val="5000"/>
                  </a:schemeClr>
                </a:solidFill>
              </a:rPr>
              <a:t> села: </a:t>
            </a:r>
            <a:r>
              <a:rPr lang="ru-RU" dirty="0" err="1" smtClean="0">
                <a:solidFill>
                  <a:schemeClr val="bg1">
                    <a:lumMod val="95000"/>
                    <a:lumOff val="5000"/>
                  </a:schemeClr>
                </a:solidFill>
              </a:rPr>
              <a:t>Підгіряни</a:t>
            </a:r>
            <a:r>
              <a:rPr lang="ru-RU" dirty="0" smtClean="0">
                <a:solidFill>
                  <a:schemeClr val="bg1">
                    <a:lumMod val="95000"/>
                    <a:lumOff val="5000"/>
                  </a:schemeClr>
                </a:solidFill>
              </a:rPr>
              <a:t>, </a:t>
            </a:r>
            <a:r>
              <a:rPr lang="ru-RU" dirty="0" err="1" smtClean="0">
                <a:solidFill>
                  <a:schemeClr val="bg1">
                    <a:lumMod val="95000"/>
                    <a:lumOff val="5000"/>
                  </a:schemeClr>
                </a:solidFill>
              </a:rPr>
              <a:t>Кольчине</a:t>
            </a:r>
            <a:r>
              <a:rPr lang="ru-RU" dirty="0" smtClean="0">
                <a:solidFill>
                  <a:schemeClr val="bg1">
                    <a:lumMod val="95000"/>
                    <a:lumOff val="5000"/>
                  </a:schemeClr>
                </a:solidFill>
              </a:rPr>
              <a:t> </a:t>
            </a:r>
            <a:r>
              <a:rPr lang="ru-RU" dirty="0" err="1" smtClean="0">
                <a:solidFill>
                  <a:schemeClr val="bg1">
                    <a:lumMod val="95000"/>
                    <a:lumOff val="5000"/>
                  </a:schemeClr>
                </a:solidFill>
              </a:rPr>
              <a:t>і</a:t>
            </a:r>
            <a:r>
              <a:rPr lang="ru-RU" dirty="0" smtClean="0">
                <a:solidFill>
                  <a:schemeClr val="bg1">
                    <a:lumMod val="95000"/>
                    <a:lumOff val="5000"/>
                  </a:schemeClr>
                </a:solidFill>
              </a:rPr>
              <a:t> </a:t>
            </a:r>
            <a:r>
              <a:rPr lang="ru-RU" dirty="0" err="1" smtClean="0">
                <a:solidFill>
                  <a:schemeClr val="bg1">
                    <a:lumMod val="95000"/>
                    <a:lumOff val="5000"/>
                  </a:schemeClr>
                </a:solidFill>
              </a:rPr>
              <a:t>Коропець</a:t>
            </a:r>
            <a:r>
              <a:rPr lang="ru-RU" dirty="0" smtClean="0">
                <a:solidFill>
                  <a:schemeClr val="bg1">
                    <a:lumMod val="95000"/>
                    <a:lumOff val="5000"/>
                  </a:schemeClr>
                </a:solidFill>
              </a:rPr>
              <a:t>.</a:t>
            </a:r>
          </a:p>
          <a:p>
            <a:r>
              <a:rPr lang="ru-RU" dirty="0" smtClean="0">
                <a:solidFill>
                  <a:schemeClr val="bg1">
                    <a:lumMod val="95000"/>
                    <a:lumOff val="5000"/>
                  </a:schemeClr>
                </a:solidFill>
              </a:rPr>
              <a:t>З перших же годин </a:t>
            </a:r>
            <a:r>
              <a:rPr lang="ru-RU" dirty="0" err="1" smtClean="0">
                <a:solidFill>
                  <a:schemeClr val="bg1">
                    <a:lumMod val="95000"/>
                    <a:lumOff val="5000"/>
                  </a:schemeClr>
                </a:solidFill>
              </a:rPr>
              <a:t>угорського</a:t>
            </a:r>
            <a:r>
              <a:rPr lang="ru-RU" dirty="0" smtClean="0">
                <a:solidFill>
                  <a:schemeClr val="bg1">
                    <a:lumMod val="95000"/>
                    <a:lumOff val="5000"/>
                  </a:schemeClr>
                </a:solidFill>
              </a:rPr>
              <a:t> </a:t>
            </a:r>
            <a:r>
              <a:rPr lang="ru-RU" dirty="0" err="1" smtClean="0">
                <a:solidFill>
                  <a:schemeClr val="bg1">
                    <a:lumMod val="95000"/>
                    <a:lumOff val="5000"/>
                  </a:schemeClr>
                </a:solidFill>
              </a:rPr>
              <a:t>вторгнення</a:t>
            </a:r>
            <a:r>
              <a:rPr lang="ru-RU" dirty="0" smtClean="0">
                <a:solidFill>
                  <a:schemeClr val="bg1">
                    <a:lumMod val="95000"/>
                    <a:lumOff val="5000"/>
                  </a:schemeClr>
                </a:solidFill>
              </a:rPr>
              <a:t> </a:t>
            </a:r>
            <a:r>
              <a:rPr lang="ru-RU" dirty="0" err="1" smtClean="0">
                <a:solidFill>
                  <a:schemeClr val="bg1">
                    <a:lumMod val="95000"/>
                    <a:lumOff val="5000"/>
                  </a:schemeClr>
                </a:solidFill>
              </a:rPr>
              <a:t>частини</a:t>
            </a:r>
            <a:r>
              <a:rPr lang="ru-RU" dirty="0" smtClean="0">
                <a:solidFill>
                  <a:schemeClr val="bg1">
                    <a:lumMod val="95000"/>
                    <a:lumOff val="5000"/>
                  </a:schemeClr>
                </a:solidFill>
              </a:rPr>
              <a:t> </a:t>
            </a:r>
            <a:r>
              <a:rPr lang="ru-RU" dirty="0" err="1" smtClean="0">
                <a:solidFill>
                  <a:schemeClr val="bg1">
                    <a:lumMod val="95000"/>
                    <a:lumOff val="5000"/>
                  </a:schemeClr>
                </a:solidFill>
              </a:rPr>
              <a:t>Карпатської</a:t>
            </a:r>
            <a:r>
              <a:rPr lang="ru-RU" dirty="0" smtClean="0">
                <a:solidFill>
                  <a:schemeClr val="bg1">
                    <a:lumMod val="95000"/>
                    <a:lumOff val="5000"/>
                  </a:schemeClr>
                </a:solidFill>
              </a:rPr>
              <a:t> </a:t>
            </a:r>
            <a:r>
              <a:rPr lang="ru-RU" dirty="0" err="1" smtClean="0">
                <a:solidFill>
                  <a:schemeClr val="bg1">
                    <a:lumMod val="95000"/>
                    <a:lumOff val="5000"/>
                  </a:schemeClr>
                </a:solidFill>
              </a:rPr>
              <a:t>Січі</a:t>
            </a:r>
            <a:r>
              <a:rPr lang="ru-RU" dirty="0" smtClean="0">
                <a:solidFill>
                  <a:schemeClr val="bg1">
                    <a:lumMod val="95000"/>
                    <a:lumOff val="5000"/>
                  </a:schemeClr>
                </a:solidFill>
              </a:rPr>
              <a:t> вели </a:t>
            </a:r>
            <a:r>
              <a:rPr lang="ru-RU" dirty="0" err="1" smtClean="0">
                <a:solidFill>
                  <a:schemeClr val="bg1">
                    <a:lumMod val="95000"/>
                    <a:lumOff val="5000"/>
                  </a:schemeClr>
                </a:solidFill>
              </a:rPr>
              <a:t>кровопролитні</a:t>
            </a:r>
            <a:r>
              <a:rPr lang="ru-RU" dirty="0" smtClean="0">
                <a:solidFill>
                  <a:schemeClr val="bg1">
                    <a:lumMod val="95000"/>
                    <a:lumOff val="5000"/>
                  </a:schemeClr>
                </a:solidFill>
              </a:rPr>
              <a:t> </a:t>
            </a:r>
            <a:r>
              <a:rPr lang="ru-RU" dirty="0" err="1" smtClean="0">
                <a:solidFill>
                  <a:schemeClr val="bg1">
                    <a:lumMod val="95000"/>
                    <a:lumOff val="5000"/>
                  </a:schemeClr>
                </a:solidFill>
              </a:rPr>
              <a:t>бої</a:t>
            </a:r>
            <a:r>
              <a:rPr lang="ru-RU" dirty="0" smtClean="0">
                <a:solidFill>
                  <a:schemeClr val="bg1">
                    <a:lumMod val="95000"/>
                    <a:lumOff val="5000"/>
                  </a:schemeClr>
                </a:solidFill>
              </a:rPr>
              <a:t> </a:t>
            </a:r>
            <a:r>
              <a:rPr lang="ru-RU" dirty="0" err="1" smtClean="0">
                <a:solidFill>
                  <a:schemeClr val="bg1">
                    <a:lumMod val="95000"/>
                    <a:lumOff val="5000"/>
                  </a:schemeClr>
                </a:solidFill>
              </a:rPr>
              <a:t>з</a:t>
            </a:r>
            <a:r>
              <a:rPr lang="ru-RU" dirty="0" smtClean="0">
                <a:solidFill>
                  <a:schemeClr val="bg1">
                    <a:lumMod val="95000"/>
                    <a:lumOff val="5000"/>
                  </a:schemeClr>
                </a:solidFill>
              </a:rPr>
              <a:t> </a:t>
            </a:r>
            <a:r>
              <a:rPr lang="ru-RU" dirty="0" err="1" smtClean="0">
                <a:solidFill>
                  <a:schemeClr val="bg1">
                    <a:lumMod val="95000"/>
                    <a:lumOff val="5000"/>
                  </a:schemeClr>
                </a:solidFill>
              </a:rPr>
              <a:t>переважаючими</a:t>
            </a:r>
            <a:r>
              <a:rPr lang="ru-RU" dirty="0" smtClean="0">
                <a:solidFill>
                  <a:schemeClr val="bg1">
                    <a:lumMod val="95000"/>
                    <a:lumOff val="5000"/>
                  </a:schemeClr>
                </a:solidFill>
              </a:rPr>
              <a:t> силами противника по </a:t>
            </a:r>
            <a:r>
              <a:rPr lang="ru-RU" dirty="0" err="1" smtClean="0">
                <a:solidFill>
                  <a:schemeClr val="bg1">
                    <a:lumMod val="95000"/>
                    <a:lumOff val="5000"/>
                  </a:schemeClr>
                </a:solidFill>
              </a:rPr>
              <a:t>лінії</a:t>
            </a:r>
            <a:r>
              <a:rPr lang="ru-RU" dirty="0" smtClean="0">
                <a:solidFill>
                  <a:schemeClr val="bg1">
                    <a:lumMod val="95000"/>
                    <a:lumOff val="5000"/>
                  </a:schemeClr>
                </a:solidFill>
              </a:rPr>
              <a:t> </a:t>
            </a:r>
            <a:r>
              <a:rPr lang="ru-RU" dirty="0" err="1" smtClean="0">
                <a:solidFill>
                  <a:schemeClr val="bg1">
                    <a:lumMod val="95000"/>
                    <a:lumOff val="5000"/>
                  </a:schemeClr>
                </a:solidFill>
              </a:rPr>
              <a:t>Ужгород-Мукачево-Берегово-Севлюш</a:t>
            </a:r>
            <a:r>
              <a:rPr lang="ru-RU" dirty="0" smtClean="0">
                <a:solidFill>
                  <a:schemeClr val="bg1">
                    <a:lumMod val="95000"/>
                    <a:lumOff val="5000"/>
                  </a:schemeClr>
                </a:solidFill>
              </a:rPr>
              <a:t>. </a:t>
            </a:r>
            <a:r>
              <a:rPr lang="ru-RU" dirty="0" err="1" smtClean="0">
                <a:solidFill>
                  <a:schemeClr val="bg1">
                    <a:lumMod val="95000"/>
                    <a:lumOff val="5000"/>
                  </a:schemeClr>
                </a:solidFill>
              </a:rPr>
              <a:t>Зрозуміло</a:t>
            </a:r>
            <a:r>
              <a:rPr lang="ru-RU" dirty="0" smtClean="0">
                <a:solidFill>
                  <a:schemeClr val="bg1">
                    <a:lumMod val="95000"/>
                    <a:lumOff val="5000"/>
                  </a:schemeClr>
                </a:solidFill>
              </a:rPr>
              <a:t>, </a:t>
            </a:r>
            <a:r>
              <a:rPr lang="ru-RU" dirty="0" err="1" smtClean="0">
                <a:solidFill>
                  <a:schemeClr val="bg1">
                    <a:lumMod val="95000"/>
                    <a:lumOff val="5000"/>
                  </a:schemeClr>
                </a:solidFill>
              </a:rPr>
              <a:t>що</a:t>
            </a:r>
            <a:r>
              <a:rPr lang="ru-RU" dirty="0" smtClean="0">
                <a:solidFill>
                  <a:schemeClr val="bg1">
                    <a:lumMod val="95000"/>
                    <a:lumOff val="5000"/>
                  </a:schemeClr>
                </a:solidFill>
              </a:rPr>
              <a:t> </a:t>
            </a:r>
            <a:r>
              <a:rPr lang="ru-RU" dirty="0" err="1" smtClean="0">
                <a:solidFill>
                  <a:schemeClr val="bg1">
                    <a:lumMod val="95000"/>
                    <a:lumOff val="5000"/>
                  </a:schemeClr>
                </a:solidFill>
              </a:rPr>
              <a:t>шансів</a:t>
            </a:r>
            <a:r>
              <a:rPr lang="ru-RU" dirty="0" smtClean="0">
                <a:solidFill>
                  <a:schemeClr val="bg1">
                    <a:lumMod val="95000"/>
                    <a:lumOff val="5000"/>
                  </a:schemeClr>
                </a:solidFill>
              </a:rPr>
              <a:t> </a:t>
            </a:r>
            <a:r>
              <a:rPr lang="ru-RU" dirty="0" err="1" smtClean="0">
                <a:solidFill>
                  <a:schemeClr val="bg1">
                    <a:lumMod val="95000"/>
                    <a:lumOff val="5000"/>
                  </a:schemeClr>
                </a:solidFill>
              </a:rPr>
              <a:t>виграти</a:t>
            </a:r>
            <a:r>
              <a:rPr lang="ru-RU" dirty="0" smtClean="0">
                <a:solidFill>
                  <a:schemeClr val="bg1">
                    <a:lumMod val="95000"/>
                    <a:lumOff val="5000"/>
                  </a:schemeClr>
                </a:solidFill>
              </a:rPr>
              <a:t> в </a:t>
            </a:r>
            <a:r>
              <a:rPr lang="ru-RU" dirty="0" err="1" smtClean="0">
                <a:solidFill>
                  <a:schemeClr val="bg1">
                    <a:lumMod val="95000"/>
                    <a:lumOff val="5000"/>
                  </a:schemeClr>
                </a:solidFill>
              </a:rPr>
              <a:t>цьому</a:t>
            </a:r>
            <a:r>
              <a:rPr lang="ru-RU" dirty="0" smtClean="0">
                <a:solidFill>
                  <a:schemeClr val="bg1">
                    <a:lumMod val="95000"/>
                    <a:lumOff val="5000"/>
                  </a:schemeClr>
                </a:solidFill>
              </a:rPr>
              <a:t> </a:t>
            </a:r>
            <a:r>
              <a:rPr lang="ru-RU" dirty="0" err="1" smtClean="0">
                <a:solidFill>
                  <a:schemeClr val="bg1">
                    <a:lumMod val="95000"/>
                    <a:lumOff val="5000"/>
                  </a:schemeClr>
                </a:solidFill>
              </a:rPr>
              <a:t>зіткненні</a:t>
            </a:r>
            <a:r>
              <a:rPr lang="ru-RU" dirty="0" smtClean="0">
                <a:solidFill>
                  <a:schemeClr val="bg1">
                    <a:lumMod val="95000"/>
                    <a:lumOff val="5000"/>
                  </a:schemeClr>
                </a:solidFill>
              </a:rPr>
              <a:t> не </a:t>
            </a:r>
            <a:r>
              <a:rPr lang="ru-RU" dirty="0" err="1" smtClean="0">
                <a:solidFill>
                  <a:schemeClr val="bg1">
                    <a:lumMod val="95000"/>
                    <a:lumOff val="5000"/>
                  </a:schemeClr>
                </a:solidFill>
              </a:rPr>
              <a:t>було</a:t>
            </a:r>
            <a:r>
              <a:rPr lang="ru-RU" dirty="0" smtClean="0">
                <a:solidFill>
                  <a:schemeClr val="bg1">
                    <a:lumMod val="95000"/>
                    <a:lumOff val="5000"/>
                  </a:schemeClr>
                </a:solidFill>
              </a:rPr>
              <a:t>, </a:t>
            </a:r>
            <a:r>
              <a:rPr lang="ru-RU" dirty="0" err="1" smtClean="0">
                <a:solidFill>
                  <a:schemeClr val="bg1">
                    <a:lumMod val="95000"/>
                    <a:lumOff val="5000"/>
                  </a:schemeClr>
                </a:solidFill>
              </a:rPr>
              <a:t>але</a:t>
            </a:r>
            <a:r>
              <a:rPr lang="ru-RU" dirty="0" smtClean="0">
                <a:solidFill>
                  <a:schemeClr val="bg1">
                    <a:lumMod val="95000"/>
                    <a:lumOff val="5000"/>
                  </a:schemeClr>
                </a:solidFill>
              </a:rPr>
              <a:t> як сказав Михайло </a:t>
            </a:r>
            <a:r>
              <a:rPr lang="ru-RU" dirty="0" err="1" smtClean="0">
                <a:solidFill>
                  <a:schemeClr val="bg1">
                    <a:lumMod val="95000"/>
                    <a:lumOff val="5000"/>
                  </a:schemeClr>
                </a:solidFill>
              </a:rPr>
              <a:t>Колодзінський</a:t>
            </a:r>
            <a:r>
              <a:rPr lang="ru-RU" dirty="0" smtClean="0">
                <a:solidFill>
                  <a:schemeClr val="bg1">
                    <a:lumMod val="95000"/>
                    <a:lumOff val="5000"/>
                  </a:schemeClr>
                </a:solidFill>
              </a:rPr>
              <a:t>:</a:t>
            </a:r>
          </a:p>
          <a:p>
            <a:r>
              <a:rPr lang="ru-RU" i="1" dirty="0" smtClean="0">
                <a:solidFill>
                  <a:schemeClr val="bg1">
                    <a:lumMod val="95000"/>
                    <a:lumOff val="5000"/>
                  </a:schemeClr>
                </a:solidFill>
              </a:rPr>
              <a:t>«коли </a:t>
            </a:r>
            <a:r>
              <a:rPr lang="ru-RU" i="1" dirty="0" err="1" smtClean="0">
                <a:solidFill>
                  <a:schemeClr val="bg1">
                    <a:lumMod val="95000"/>
                    <a:lumOff val="5000"/>
                  </a:schemeClr>
                </a:solidFill>
              </a:rPr>
              <a:t>вже</a:t>
            </a:r>
            <a:r>
              <a:rPr lang="ru-RU" i="1" dirty="0" smtClean="0">
                <a:solidFill>
                  <a:schemeClr val="bg1">
                    <a:lumMod val="95000"/>
                    <a:lumOff val="5000"/>
                  </a:schemeClr>
                </a:solidFill>
              </a:rPr>
              <a:t> </a:t>
            </a:r>
            <a:r>
              <a:rPr lang="ru-RU" i="1" dirty="0" err="1" smtClean="0">
                <a:solidFill>
                  <a:schemeClr val="bg1">
                    <a:lumMod val="95000"/>
                    <a:lumOff val="5000"/>
                  </a:schemeClr>
                </a:solidFill>
              </a:rPr>
              <a:t>немає</a:t>
            </a:r>
            <a:r>
              <a:rPr lang="ru-RU" i="1" dirty="0" smtClean="0">
                <a:solidFill>
                  <a:schemeClr val="bg1">
                    <a:lumMod val="95000"/>
                    <a:lumOff val="5000"/>
                  </a:schemeClr>
                </a:solidFill>
              </a:rPr>
              <a:t> </a:t>
            </a:r>
            <a:r>
              <a:rPr lang="ru-RU" i="1" dirty="0" err="1" smtClean="0">
                <a:solidFill>
                  <a:schemeClr val="bg1">
                    <a:lumMod val="95000"/>
                    <a:lumOff val="5000"/>
                  </a:schemeClr>
                </a:solidFill>
              </a:rPr>
              <a:t>розумного</a:t>
            </a:r>
            <a:r>
              <a:rPr lang="ru-RU" i="1" dirty="0" smtClean="0">
                <a:solidFill>
                  <a:schemeClr val="bg1">
                    <a:lumMod val="95000"/>
                    <a:lumOff val="5000"/>
                  </a:schemeClr>
                </a:solidFill>
              </a:rPr>
              <a:t> </a:t>
            </a:r>
            <a:r>
              <a:rPr lang="ru-RU" i="1" dirty="0" err="1" smtClean="0">
                <a:solidFill>
                  <a:schemeClr val="bg1">
                    <a:lumMod val="95000"/>
                    <a:lumOff val="5000"/>
                  </a:schemeClr>
                </a:solidFill>
              </a:rPr>
              <a:t>виходу</a:t>
            </a:r>
            <a:r>
              <a:rPr lang="ru-RU" i="1" dirty="0" smtClean="0">
                <a:solidFill>
                  <a:schemeClr val="bg1">
                    <a:lumMod val="95000"/>
                    <a:lumOff val="5000"/>
                  </a:schemeClr>
                </a:solidFill>
              </a:rPr>
              <a:t> </a:t>
            </a:r>
            <a:r>
              <a:rPr lang="ru-RU" i="1" dirty="0" err="1" smtClean="0">
                <a:solidFill>
                  <a:schemeClr val="bg1">
                    <a:lumMod val="95000"/>
                    <a:lumOff val="5000"/>
                  </a:schemeClr>
                </a:solidFill>
              </a:rPr>
              <a:t>з</a:t>
            </a:r>
            <a:r>
              <a:rPr lang="ru-RU" i="1" dirty="0" smtClean="0">
                <a:solidFill>
                  <a:schemeClr val="bg1">
                    <a:lumMod val="95000"/>
                    <a:lumOff val="5000"/>
                  </a:schemeClr>
                </a:solidFill>
              </a:rPr>
              <a:t> тяжкого становища, то треба </a:t>
            </a:r>
            <a:r>
              <a:rPr lang="ru-RU" i="1" dirty="0" err="1" smtClean="0">
                <a:solidFill>
                  <a:schemeClr val="bg1">
                    <a:lumMod val="95000"/>
                    <a:lumOff val="5000"/>
                  </a:schemeClr>
                </a:solidFill>
              </a:rPr>
              <a:t>вміти</a:t>
            </a:r>
            <a:r>
              <a:rPr lang="ru-RU" i="1" dirty="0" smtClean="0">
                <a:solidFill>
                  <a:schemeClr val="bg1">
                    <a:lumMod val="95000"/>
                    <a:lumOff val="5000"/>
                  </a:schemeClr>
                </a:solidFill>
              </a:rPr>
              <a:t> </a:t>
            </a:r>
            <a:r>
              <a:rPr lang="ru-RU" i="1" dirty="0" err="1" smtClean="0">
                <a:solidFill>
                  <a:schemeClr val="bg1">
                    <a:lumMod val="95000"/>
                    <a:lumOff val="5000"/>
                  </a:schemeClr>
                </a:solidFill>
              </a:rPr>
              <a:t>вмерти</a:t>
            </a:r>
            <a:r>
              <a:rPr lang="ru-RU" i="1" dirty="0" smtClean="0">
                <a:solidFill>
                  <a:schemeClr val="bg1">
                    <a:lumMod val="95000"/>
                    <a:lumOff val="5000"/>
                  </a:schemeClr>
                </a:solidFill>
              </a:rPr>
              <a:t> </a:t>
            </a:r>
            <a:r>
              <a:rPr lang="ru-RU" i="1" dirty="0" err="1" smtClean="0">
                <a:solidFill>
                  <a:schemeClr val="bg1">
                    <a:lumMod val="95000"/>
                    <a:lumOff val="5000"/>
                  </a:schemeClr>
                </a:solidFill>
              </a:rPr>
              <a:t>по-геройськи</a:t>
            </a:r>
            <a:r>
              <a:rPr lang="ru-RU" i="1" dirty="0" smtClean="0">
                <a:solidFill>
                  <a:schemeClr val="bg1">
                    <a:lumMod val="95000"/>
                    <a:lumOff val="5000"/>
                  </a:schemeClr>
                </a:solidFill>
              </a:rPr>
              <a:t>, </a:t>
            </a:r>
            <a:r>
              <a:rPr lang="ru-RU" i="1" dirty="0" err="1" smtClean="0">
                <a:solidFill>
                  <a:schemeClr val="bg1">
                    <a:lumMod val="95000"/>
                    <a:lumOff val="5000"/>
                  </a:schemeClr>
                </a:solidFill>
              </a:rPr>
              <a:t>щоб</a:t>
            </a:r>
            <a:r>
              <a:rPr lang="ru-RU" i="1" dirty="0" smtClean="0">
                <a:solidFill>
                  <a:schemeClr val="bg1">
                    <a:lumMod val="95000"/>
                    <a:lumOff val="5000"/>
                  </a:schemeClr>
                </a:solidFill>
              </a:rPr>
              <a:t> </a:t>
            </a:r>
            <a:r>
              <a:rPr lang="ru-RU" i="1" dirty="0" err="1" smtClean="0">
                <a:solidFill>
                  <a:schemeClr val="bg1">
                    <a:lumMod val="95000"/>
                    <a:lumOff val="5000"/>
                  </a:schemeClr>
                </a:solidFill>
              </a:rPr>
              <a:t>така</a:t>
            </a:r>
            <a:r>
              <a:rPr lang="ru-RU" i="1" dirty="0" smtClean="0">
                <a:solidFill>
                  <a:schemeClr val="bg1">
                    <a:lumMod val="95000"/>
                    <a:lumOff val="5000"/>
                  </a:schemeClr>
                </a:solidFill>
              </a:rPr>
              <a:t> смерть </a:t>
            </a:r>
            <a:r>
              <a:rPr lang="ru-RU" i="1" dirty="0" err="1" smtClean="0">
                <a:solidFill>
                  <a:schemeClr val="bg1">
                    <a:lumMod val="95000"/>
                    <a:lumOff val="5000"/>
                  </a:schemeClr>
                </a:solidFill>
              </a:rPr>
              <a:t>була</a:t>
            </a:r>
            <a:r>
              <a:rPr lang="ru-RU" i="1" dirty="0" smtClean="0">
                <a:solidFill>
                  <a:schemeClr val="bg1">
                    <a:lumMod val="95000"/>
                    <a:lumOff val="5000"/>
                  </a:schemeClr>
                </a:solidFill>
              </a:rPr>
              <a:t> </a:t>
            </a:r>
            <a:r>
              <a:rPr lang="ru-RU" i="1" dirty="0" err="1" smtClean="0">
                <a:solidFill>
                  <a:schemeClr val="bg1">
                    <a:lumMod val="95000"/>
                    <a:lumOff val="5000"/>
                  </a:schemeClr>
                </a:solidFill>
              </a:rPr>
              <a:t>джерелом</a:t>
            </a:r>
            <a:r>
              <a:rPr lang="ru-RU" i="1" dirty="0" smtClean="0">
                <a:solidFill>
                  <a:schemeClr val="bg1">
                    <a:lumMod val="95000"/>
                    <a:lumOff val="5000"/>
                  </a:schemeClr>
                </a:solidFill>
              </a:rPr>
              <a:t> </a:t>
            </a:r>
            <a:r>
              <a:rPr lang="ru-RU" i="1" dirty="0" err="1" smtClean="0">
                <a:solidFill>
                  <a:schemeClr val="bg1">
                    <a:lumMod val="95000"/>
                    <a:lumOff val="5000"/>
                  </a:schemeClr>
                </a:solidFill>
              </a:rPr>
              <a:t>сили</a:t>
            </a:r>
            <a:r>
              <a:rPr lang="ru-RU" i="1" dirty="0" smtClean="0">
                <a:solidFill>
                  <a:schemeClr val="bg1">
                    <a:lumMod val="95000"/>
                    <a:lumOff val="5000"/>
                  </a:schemeClr>
                </a:solidFill>
              </a:rPr>
              <a:t> для </a:t>
            </a:r>
            <a:r>
              <a:rPr lang="ru-RU" i="1" dirty="0" err="1" smtClean="0">
                <a:solidFill>
                  <a:schemeClr val="bg1">
                    <a:lumMod val="95000"/>
                    <a:lumOff val="5000"/>
                  </a:schemeClr>
                </a:solidFill>
              </a:rPr>
              <a:t>молодих</a:t>
            </a:r>
            <a:r>
              <a:rPr lang="ru-RU" i="1" dirty="0" smtClean="0">
                <a:solidFill>
                  <a:schemeClr val="bg1">
                    <a:lumMod val="95000"/>
                    <a:lumOff val="5000"/>
                  </a:schemeClr>
                </a:solidFill>
              </a:rPr>
              <a:t> </a:t>
            </a:r>
            <a:r>
              <a:rPr lang="ru-RU" i="1" dirty="0" err="1" smtClean="0">
                <a:solidFill>
                  <a:schemeClr val="bg1">
                    <a:lumMod val="95000"/>
                    <a:lumOff val="5000"/>
                  </a:schemeClr>
                </a:solidFill>
              </a:rPr>
              <a:t>поколінь</a:t>
            </a:r>
            <a:r>
              <a:rPr lang="ru-RU" i="1" dirty="0" smtClean="0">
                <a:solidFill>
                  <a:schemeClr val="bg1">
                    <a:lumMod val="95000"/>
                    <a:lumOff val="5000"/>
                  </a:schemeClr>
                </a:solidFill>
              </a:rPr>
              <a:t>».</a:t>
            </a:r>
            <a:r>
              <a:rPr lang="ru-RU" dirty="0" err="1" smtClean="0">
                <a:solidFill>
                  <a:schemeClr val="bg1">
                    <a:lumMod val="95000"/>
                    <a:lumOff val="5000"/>
                  </a:schemeClr>
                </a:solidFill>
              </a:rPr>
              <a:t>Найбільший</a:t>
            </a:r>
            <a:r>
              <a:rPr lang="ru-RU" dirty="0" smtClean="0">
                <a:solidFill>
                  <a:schemeClr val="bg1">
                    <a:lumMod val="95000"/>
                    <a:lumOff val="5000"/>
                  </a:schemeClr>
                </a:solidFill>
              </a:rPr>
              <a:t> </a:t>
            </a:r>
            <a:r>
              <a:rPr lang="ru-RU" dirty="0" err="1" smtClean="0">
                <a:solidFill>
                  <a:schemeClr val="bg1">
                    <a:lumMod val="95000"/>
                    <a:lumOff val="5000"/>
                  </a:schemeClr>
                </a:solidFill>
              </a:rPr>
              <a:t>бій</a:t>
            </a:r>
            <a:r>
              <a:rPr lang="ru-RU" dirty="0" smtClean="0">
                <a:solidFill>
                  <a:schemeClr val="bg1">
                    <a:lumMod val="95000"/>
                    <a:lumOff val="5000"/>
                  </a:schemeClr>
                </a:solidFill>
              </a:rPr>
              <a:t> </a:t>
            </a:r>
            <a:r>
              <a:rPr lang="ru-RU" dirty="0" err="1" smtClean="0">
                <a:solidFill>
                  <a:schemeClr val="bg1">
                    <a:lumMod val="95000"/>
                    <a:lumOff val="5000"/>
                  </a:schemeClr>
                </a:solidFill>
              </a:rPr>
              <a:t>відбувся</a:t>
            </a:r>
            <a:r>
              <a:rPr lang="ru-RU" dirty="0" smtClean="0">
                <a:solidFill>
                  <a:schemeClr val="bg1">
                    <a:lumMod val="95000"/>
                    <a:lumOff val="5000"/>
                  </a:schemeClr>
                </a:solidFill>
              </a:rPr>
              <a:t> на Красному </a:t>
            </a:r>
            <a:r>
              <a:rPr lang="ru-RU" dirty="0" err="1" smtClean="0">
                <a:solidFill>
                  <a:schemeClr val="bg1">
                    <a:lumMod val="95000"/>
                    <a:lumOff val="5000"/>
                  </a:schemeClr>
                </a:solidFill>
              </a:rPr>
              <a:t>полі</a:t>
            </a:r>
            <a:r>
              <a:rPr lang="ru-RU" dirty="0" smtClean="0">
                <a:solidFill>
                  <a:schemeClr val="bg1">
                    <a:lumMod val="95000"/>
                    <a:lumOff val="5000"/>
                  </a:schemeClr>
                </a:solidFill>
              </a:rPr>
              <a:t>. 16 </a:t>
            </a:r>
            <a:r>
              <a:rPr lang="ru-RU" dirty="0" err="1" smtClean="0">
                <a:solidFill>
                  <a:schemeClr val="bg1">
                    <a:lumMod val="95000"/>
                    <a:lumOff val="5000"/>
                  </a:schemeClr>
                </a:solidFill>
              </a:rPr>
              <a:t>березня</a:t>
            </a:r>
            <a:r>
              <a:rPr lang="ru-RU" dirty="0" smtClean="0">
                <a:solidFill>
                  <a:schemeClr val="bg1">
                    <a:lumMod val="95000"/>
                    <a:lumOff val="5000"/>
                  </a:schemeClr>
                </a:solidFill>
              </a:rPr>
              <a:t> 1939 р. </a:t>
            </a:r>
            <a:r>
              <a:rPr lang="ru-RU" dirty="0" err="1" smtClean="0">
                <a:solidFill>
                  <a:schemeClr val="bg1">
                    <a:lumMod val="95000"/>
                    <a:lumOff val="5000"/>
                  </a:schemeClr>
                </a:solidFill>
              </a:rPr>
              <a:t>зазнавши</a:t>
            </a:r>
            <a:r>
              <a:rPr lang="ru-RU" dirty="0" smtClean="0">
                <a:solidFill>
                  <a:schemeClr val="bg1">
                    <a:lumMod val="95000"/>
                    <a:lumOff val="5000"/>
                  </a:schemeClr>
                </a:solidFill>
              </a:rPr>
              <a:t> </a:t>
            </a:r>
            <a:r>
              <a:rPr lang="ru-RU" dirty="0" err="1" smtClean="0">
                <a:solidFill>
                  <a:schemeClr val="bg1">
                    <a:lumMod val="95000"/>
                    <a:lumOff val="5000"/>
                  </a:schemeClr>
                </a:solidFill>
              </a:rPr>
              <a:t>значних</a:t>
            </a:r>
            <a:r>
              <a:rPr lang="ru-RU" dirty="0" smtClean="0">
                <a:solidFill>
                  <a:schemeClr val="bg1">
                    <a:lumMod val="95000"/>
                    <a:lumOff val="5000"/>
                  </a:schemeClr>
                </a:solidFill>
              </a:rPr>
              <a:t> </a:t>
            </a:r>
            <a:r>
              <a:rPr lang="ru-RU" dirty="0" err="1" smtClean="0">
                <a:solidFill>
                  <a:schemeClr val="bg1">
                    <a:lumMod val="95000"/>
                    <a:lumOff val="5000"/>
                  </a:schemeClr>
                </a:solidFill>
              </a:rPr>
              <a:t>втрат</a:t>
            </a:r>
            <a:r>
              <a:rPr lang="ru-RU" dirty="0" smtClean="0">
                <a:solidFill>
                  <a:schemeClr val="bg1">
                    <a:lumMod val="95000"/>
                    <a:lumOff val="5000"/>
                  </a:schemeClr>
                </a:solidFill>
              </a:rPr>
              <a:t>, ворог </a:t>
            </a:r>
            <a:r>
              <a:rPr lang="ru-RU" dirty="0" err="1" smtClean="0">
                <a:solidFill>
                  <a:schemeClr val="bg1">
                    <a:lumMod val="95000"/>
                    <a:lumOff val="5000"/>
                  </a:schemeClr>
                </a:solidFill>
              </a:rPr>
              <a:t>зумів</a:t>
            </a:r>
            <a:r>
              <a:rPr lang="ru-RU" dirty="0" smtClean="0">
                <a:solidFill>
                  <a:schemeClr val="bg1">
                    <a:lumMod val="95000"/>
                    <a:lumOff val="5000"/>
                  </a:schemeClr>
                </a:solidFill>
              </a:rPr>
              <a:t> </a:t>
            </a:r>
            <a:r>
              <a:rPr lang="ru-RU" dirty="0" err="1" smtClean="0">
                <a:solidFill>
                  <a:schemeClr val="bg1">
                    <a:lumMod val="95000"/>
                    <a:lumOff val="5000"/>
                  </a:schemeClr>
                </a:solidFill>
              </a:rPr>
              <a:t>захопити</a:t>
            </a:r>
            <a:r>
              <a:rPr lang="ru-RU" dirty="0" smtClean="0">
                <a:solidFill>
                  <a:schemeClr val="bg1">
                    <a:lumMod val="95000"/>
                    <a:lumOff val="5000"/>
                  </a:schemeClr>
                </a:solidFill>
              </a:rPr>
              <a:t> Хуст, а 18 </a:t>
            </a:r>
            <a:r>
              <a:rPr lang="ru-RU" dirty="0" err="1" smtClean="0">
                <a:solidFill>
                  <a:schemeClr val="bg1">
                    <a:lumMod val="95000"/>
                    <a:lumOff val="5000"/>
                  </a:schemeClr>
                </a:solidFill>
              </a:rPr>
              <a:t>березня</a:t>
            </a:r>
            <a:r>
              <a:rPr lang="ru-RU" dirty="0" smtClean="0">
                <a:solidFill>
                  <a:schemeClr val="bg1">
                    <a:lumMod val="95000"/>
                    <a:lumOff val="5000"/>
                  </a:schemeClr>
                </a:solidFill>
              </a:rPr>
              <a:t>, </a:t>
            </a:r>
            <a:r>
              <a:rPr lang="ru-RU" dirty="0" err="1" smtClean="0">
                <a:solidFill>
                  <a:schemeClr val="bg1">
                    <a:lumMod val="95000"/>
                    <a:lumOff val="5000"/>
                  </a:schemeClr>
                </a:solidFill>
              </a:rPr>
              <a:t>більша</a:t>
            </a:r>
            <a:r>
              <a:rPr lang="ru-RU" dirty="0" smtClean="0">
                <a:solidFill>
                  <a:schemeClr val="bg1">
                    <a:lumMod val="95000"/>
                    <a:lumOff val="5000"/>
                  </a:schemeClr>
                </a:solidFill>
              </a:rPr>
              <a:t> </a:t>
            </a:r>
            <a:r>
              <a:rPr lang="ru-RU" dirty="0" err="1" smtClean="0">
                <a:solidFill>
                  <a:schemeClr val="bg1">
                    <a:lumMod val="95000"/>
                    <a:lumOff val="5000"/>
                  </a:schemeClr>
                </a:solidFill>
              </a:rPr>
              <a:t>частина</a:t>
            </a:r>
            <a:r>
              <a:rPr lang="ru-RU" dirty="0" smtClean="0">
                <a:solidFill>
                  <a:schemeClr val="bg1">
                    <a:lumMod val="95000"/>
                    <a:lumOff val="5000"/>
                  </a:schemeClr>
                </a:solidFill>
              </a:rPr>
              <a:t> </a:t>
            </a:r>
            <a:r>
              <a:rPr lang="ru-RU" dirty="0" err="1" smtClean="0">
                <a:solidFill>
                  <a:schemeClr val="bg1">
                    <a:lumMod val="95000"/>
                    <a:lumOff val="5000"/>
                  </a:schemeClr>
                </a:solidFill>
              </a:rPr>
              <a:t>території</a:t>
            </a:r>
            <a:r>
              <a:rPr lang="ru-RU" dirty="0" smtClean="0">
                <a:solidFill>
                  <a:schemeClr val="bg1">
                    <a:lumMod val="95000"/>
                    <a:lumOff val="5000"/>
                  </a:schemeClr>
                </a:solidFill>
              </a:rPr>
              <a:t> </a:t>
            </a:r>
            <a:r>
              <a:rPr lang="ru-RU" dirty="0" err="1" smtClean="0">
                <a:solidFill>
                  <a:schemeClr val="bg1">
                    <a:lumMod val="95000"/>
                    <a:lumOff val="5000"/>
                  </a:schemeClr>
                </a:solidFill>
              </a:rPr>
              <a:t>Карпатської</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України</a:t>
            </a:r>
            <a:r>
              <a:rPr lang="ru-RU" dirty="0" smtClean="0">
                <a:solidFill>
                  <a:schemeClr val="bg1">
                    <a:lumMod val="95000"/>
                    <a:lumOff val="5000"/>
                  </a:schemeClr>
                </a:solidFill>
              </a:rPr>
              <a:t> </a:t>
            </a:r>
            <a:r>
              <a:rPr lang="ru-RU" dirty="0" err="1" smtClean="0">
                <a:solidFill>
                  <a:schemeClr val="bg1">
                    <a:lumMod val="95000"/>
                    <a:lumOff val="5000"/>
                  </a:schemeClr>
                </a:solidFill>
              </a:rPr>
              <a:t>була</a:t>
            </a:r>
            <a:r>
              <a:rPr lang="ru-RU" dirty="0" smtClean="0">
                <a:solidFill>
                  <a:schemeClr val="bg1">
                    <a:lumMod val="95000"/>
                    <a:lumOff val="5000"/>
                  </a:schemeClr>
                </a:solidFill>
              </a:rPr>
              <a:t> </a:t>
            </a:r>
            <a:r>
              <a:rPr lang="ru-RU" dirty="0" err="1" smtClean="0">
                <a:solidFill>
                  <a:schemeClr val="bg1">
                    <a:lumMod val="95000"/>
                    <a:lumOff val="5000"/>
                  </a:schemeClr>
                </a:solidFill>
              </a:rPr>
              <a:t>окупована</a:t>
            </a:r>
            <a:r>
              <a:rPr lang="ru-RU" dirty="0" smtClean="0">
                <a:solidFill>
                  <a:schemeClr val="bg1">
                    <a:lumMod val="95000"/>
                    <a:lumOff val="5000"/>
                  </a:schemeClr>
                </a:solidFill>
              </a:rPr>
              <a:t> </a:t>
            </a:r>
            <a:r>
              <a:rPr lang="ru-RU" dirty="0" err="1" smtClean="0">
                <a:solidFill>
                  <a:schemeClr val="bg1">
                    <a:lumMod val="95000"/>
                    <a:lumOff val="5000"/>
                  </a:schemeClr>
                </a:solidFill>
              </a:rPr>
              <a:t>угорськими</a:t>
            </a:r>
            <a:r>
              <a:rPr lang="ru-RU" dirty="0" smtClean="0">
                <a:solidFill>
                  <a:schemeClr val="bg1">
                    <a:lumMod val="95000"/>
                    <a:lumOff val="5000"/>
                  </a:schemeClr>
                </a:solidFill>
              </a:rPr>
              <a:t> </a:t>
            </a:r>
            <a:r>
              <a:rPr lang="ru-RU" dirty="0" err="1" smtClean="0">
                <a:solidFill>
                  <a:schemeClr val="bg1">
                    <a:lumMod val="95000"/>
                    <a:lumOff val="5000"/>
                  </a:schemeClr>
                </a:solidFill>
              </a:rPr>
              <a:t>військами</a:t>
            </a:r>
            <a:r>
              <a:rPr lang="ru-RU" dirty="0" smtClean="0">
                <a:solidFill>
                  <a:schemeClr val="bg1">
                    <a:lumMod val="95000"/>
                    <a:lumOff val="5000"/>
                  </a:schemeClr>
                </a:solidFill>
              </a:rPr>
              <a:t>. До 7 </a:t>
            </a:r>
            <a:r>
              <a:rPr lang="ru-RU" dirty="0" err="1" smtClean="0">
                <a:solidFill>
                  <a:schemeClr val="bg1">
                    <a:lumMod val="95000"/>
                    <a:lumOff val="5000"/>
                  </a:schemeClr>
                </a:solidFill>
              </a:rPr>
              <a:t>липня</a:t>
            </a:r>
            <a:r>
              <a:rPr lang="ru-RU" dirty="0" smtClean="0">
                <a:solidFill>
                  <a:schemeClr val="bg1">
                    <a:lumMod val="95000"/>
                    <a:lumOff val="5000"/>
                  </a:schemeClr>
                </a:solidFill>
              </a:rPr>
              <a:t> 1939 року вона </a:t>
            </a:r>
            <a:r>
              <a:rPr lang="ru-RU" dirty="0" err="1" smtClean="0">
                <a:solidFill>
                  <a:schemeClr val="bg1">
                    <a:lumMod val="95000"/>
                    <a:lumOff val="5000"/>
                  </a:schemeClr>
                </a:solidFill>
              </a:rPr>
              <a:t>була</a:t>
            </a:r>
            <a:r>
              <a:rPr lang="ru-RU" dirty="0" smtClean="0">
                <a:solidFill>
                  <a:schemeClr val="bg1">
                    <a:lumMod val="95000"/>
                    <a:lumOff val="5000"/>
                  </a:schemeClr>
                </a:solidFill>
              </a:rPr>
              <a:t> </a:t>
            </a:r>
            <a:r>
              <a:rPr lang="ru-RU" dirty="0" err="1" smtClean="0">
                <a:solidFill>
                  <a:schemeClr val="bg1">
                    <a:lumMod val="95000"/>
                    <a:lumOff val="5000"/>
                  </a:schemeClr>
                </a:solidFill>
              </a:rPr>
              <a:t>анексована</a:t>
            </a:r>
            <a:r>
              <a:rPr lang="ru-RU" dirty="0" smtClean="0">
                <a:solidFill>
                  <a:schemeClr val="bg1">
                    <a:lumMod val="95000"/>
                    <a:lumOff val="5000"/>
                  </a:schemeClr>
                </a:solidFill>
              </a:rPr>
              <a:t>.</a:t>
            </a:r>
          </a:p>
          <a:p>
            <a:r>
              <a:rPr lang="ru-RU" dirty="0" smtClean="0">
                <a:solidFill>
                  <a:schemeClr val="bg1">
                    <a:lumMod val="95000"/>
                    <a:lumOff val="5000"/>
                  </a:schemeClr>
                </a:solidFill>
              </a:rPr>
              <a:t>У </a:t>
            </a:r>
            <a:r>
              <a:rPr lang="ru-RU" dirty="0" err="1" smtClean="0">
                <a:solidFill>
                  <a:schemeClr val="bg1">
                    <a:lumMod val="95000"/>
                    <a:lumOff val="5000"/>
                  </a:schemeClr>
                </a:solidFill>
              </a:rPr>
              <a:t>гірських</a:t>
            </a:r>
            <a:r>
              <a:rPr lang="ru-RU" dirty="0" smtClean="0">
                <a:solidFill>
                  <a:schemeClr val="bg1">
                    <a:lumMod val="95000"/>
                    <a:lumOff val="5000"/>
                  </a:schemeClr>
                </a:solidFill>
              </a:rPr>
              <a:t> районах </a:t>
            </a:r>
            <a:r>
              <a:rPr lang="ru-RU" dirty="0" err="1" smtClean="0">
                <a:solidFill>
                  <a:schemeClr val="bg1">
                    <a:lumMod val="95000"/>
                    <a:lumOff val="5000"/>
                  </a:schemeClr>
                </a:solidFill>
              </a:rPr>
              <a:t>Карпатської</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України</a:t>
            </a:r>
            <a:r>
              <a:rPr lang="ru-RU" dirty="0" smtClean="0">
                <a:solidFill>
                  <a:schemeClr val="bg1">
                    <a:lumMod val="95000"/>
                    <a:lumOff val="5000"/>
                  </a:schemeClr>
                </a:solidFill>
              </a:rPr>
              <a:t> загони «</a:t>
            </a:r>
            <a:r>
              <a:rPr lang="ru-RU" dirty="0" err="1" smtClean="0">
                <a:solidFill>
                  <a:schemeClr val="bg1">
                    <a:lumMod val="95000"/>
                    <a:lumOff val="5000"/>
                  </a:schemeClr>
                </a:solidFill>
              </a:rPr>
              <a:t>Карпатської</a:t>
            </a:r>
            <a:r>
              <a:rPr lang="ru-RU" dirty="0" smtClean="0">
                <a:solidFill>
                  <a:schemeClr val="bg1">
                    <a:lumMod val="95000"/>
                    <a:lumOff val="5000"/>
                  </a:schemeClr>
                </a:solidFill>
              </a:rPr>
              <a:t> </a:t>
            </a:r>
            <a:r>
              <a:rPr lang="ru-RU" dirty="0" err="1" smtClean="0">
                <a:solidFill>
                  <a:schemeClr val="bg1">
                    <a:lumMod val="95000"/>
                    <a:lumOff val="5000"/>
                  </a:schemeClr>
                </a:solidFill>
              </a:rPr>
              <a:t>Січі</a:t>
            </a:r>
            <a:r>
              <a:rPr lang="ru-RU" dirty="0" smtClean="0">
                <a:solidFill>
                  <a:schemeClr val="bg1">
                    <a:lumMod val="95000"/>
                    <a:lumOff val="5000"/>
                  </a:schemeClr>
                </a:solidFill>
              </a:rPr>
              <a:t>» </a:t>
            </a:r>
            <a:r>
              <a:rPr lang="ru-RU" dirty="0" err="1" smtClean="0">
                <a:solidFill>
                  <a:schemeClr val="bg1">
                    <a:lumMod val="95000"/>
                    <a:lumOff val="5000"/>
                  </a:schemeClr>
                </a:solidFill>
              </a:rPr>
              <a:t>продовжували</a:t>
            </a:r>
            <a:r>
              <a:rPr lang="ru-RU" dirty="0" smtClean="0">
                <a:solidFill>
                  <a:schemeClr val="bg1">
                    <a:lumMod val="95000"/>
                    <a:lumOff val="5000"/>
                  </a:schemeClr>
                </a:solidFill>
              </a:rPr>
              <a:t> </a:t>
            </a:r>
            <a:r>
              <a:rPr lang="ru-RU" dirty="0" err="1" smtClean="0">
                <a:solidFill>
                  <a:schemeClr val="bg1">
                    <a:lumMod val="95000"/>
                    <a:lumOff val="5000"/>
                  </a:schemeClr>
                </a:solidFill>
              </a:rPr>
              <a:t>боротьбу</a:t>
            </a:r>
            <a:r>
              <a:rPr lang="ru-RU" dirty="0" smtClean="0">
                <a:solidFill>
                  <a:schemeClr val="bg1">
                    <a:lumMod val="95000"/>
                    <a:lumOff val="5000"/>
                  </a:schemeClr>
                </a:solidFill>
              </a:rPr>
              <a:t> </a:t>
            </a:r>
            <a:r>
              <a:rPr lang="ru-RU" dirty="0" err="1" smtClean="0">
                <a:solidFill>
                  <a:schemeClr val="bg1">
                    <a:lumMod val="95000"/>
                    <a:lumOff val="5000"/>
                  </a:schemeClr>
                </a:solidFill>
              </a:rPr>
              <a:t>з</a:t>
            </a:r>
            <a:r>
              <a:rPr lang="ru-RU" dirty="0" smtClean="0">
                <a:solidFill>
                  <a:schemeClr val="bg1">
                    <a:lumMod val="95000"/>
                    <a:lumOff val="5000"/>
                  </a:schemeClr>
                </a:solidFill>
              </a:rPr>
              <a:t> </a:t>
            </a:r>
            <a:r>
              <a:rPr lang="ru-RU" dirty="0" err="1" smtClean="0">
                <a:solidFill>
                  <a:schemeClr val="bg1">
                    <a:lumMod val="95000"/>
                    <a:lumOff val="5000"/>
                  </a:schemeClr>
                </a:solidFill>
              </a:rPr>
              <a:t>угорськими</a:t>
            </a:r>
            <a:r>
              <a:rPr lang="ru-RU" dirty="0" smtClean="0">
                <a:solidFill>
                  <a:schemeClr val="bg1">
                    <a:lumMod val="95000"/>
                    <a:lumOff val="5000"/>
                  </a:schemeClr>
                </a:solidFill>
              </a:rPr>
              <a:t> </a:t>
            </a:r>
            <a:r>
              <a:rPr lang="ru-RU" dirty="0" err="1" smtClean="0">
                <a:solidFill>
                  <a:schemeClr val="bg1">
                    <a:lumMod val="95000"/>
                    <a:lumOff val="5000"/>
                  </a:schemeClr>
                </a:solidFill>
              </a:rPr>
              <a:t>регулярними</a:t>
            </a:r>
            <a:r>
              <a:rPr lang="ru-RU" dirty="0" smtClean="0">
                <a:solidFill>
                  <a:schemeClr val="bg1">
                    <a:lumMod val="95000"/>
                    <a:lumOff val="5000"/>
                  </a:schemeClr>
                </a:solidFill>
              </a:rPr>
              <a:t> </a:t>
            </a:r>
            <a:r>
              <a:rPr lang="ru-RU" dirty="0" err="1" smtClean="0">
                <a:solidFill>
                  <a:schemeClr val="bg1">
                    <a:lumMod val="95000"/>
                    <a:lumOff val="5000"/>
                  </a:schemeClr>
                </a:solidFill>
              </a:rPr>
              <a:t>частинами</a:t>
            </a:r>
            <a:r>
              <a:rPr lang="ru-RU" dirty="0" smtClean="0">
                <a:solidFill>
                  <a:schemeClr val="bg1">
                    <a:lumMod val="95000"/>
                    <a:lumOff val="5000"/>
                  </a:schemeClr>
                </a:solidFill>
              </a:rPr>
              <a:t> до </a:t>
            </a:r>
            <a:r>
              <a:rPr lang="ru-RU" dirty="0" err="1" smtClean="0">
                <a:solidFill>
                  <a:schemeClr val="bg1">
                    <a:lumMod val="95000"/>
                    <a:lumOff val="5000"/>
                  </a:schemeClr>
                </a:solidFill>
              </a:rPr>
              <a:t>кінця</a:t>
            </a:r>
            <a:r>
              <a:rPr lang="ru-RU" dirty="0" smtClean="0">
                <a:solidFill>
                  <a:schemeClr val="bg1">
                    <a:lumMod val="95000"/>
                    <a:lumOff val="5000"/>
                  </a:schemeClr>
                </a:solidFill>
              </a:rPr>
              <a:t> </a:t>
            </a:r>
            <a:r>
              <a:rPr lang="ru-RU" dirty="0" err="1" smtClean="0">
                <a:solidFill>
                  <a:schemeClr val="bg1">
                    <a:lumMod val="95000"/>
                    <a:lumOff val="5000"/>
                  </a:schemeClr>
                </a:solidFill>
              </a:rPr>
              <a:t>травня</a:t>
            </a:r>
            <a:r>
              <a:rPr lang="ru-RU" dirty="0" smtClean="0">
                <a:solidFill>
                  <a:schemeClr val="bg1">
                    <a:lumMod val="95000"/>
                    <a:lumOff val="5000"/>
                  </a:schemeClr>
                </a:solidFill>
              </a:rPr>
              <a:t> 1939 р.</a:t>
            </a:r>
          </a:p>
          <a:p>
            <a:r>
              <a:rPr lang="ru-RU" dirty="0" smtClean="0">
                <a:solidFill>
                  <a:schemeClr val="bg1">
                    <a:lumMod val="95000"/>
                    <a:lumOff val="5000"/>
                  </a:schemeClr>
                </a:solidFill>
              </a:rPr>
              <a:t>У </a:t>
            </a:r>
            <a:r>
              <a:rPr lang="ru-RU" dirty="0" err="1" smtClean="0">
                <a:solidFill>
                  <a:schemeClr val="bg1">
                    <a:lumMod val="95000"/>
                    <a:lumOff val="5000"/>
                  </a:schemeClr>
                </a:solidFill>
              </a:rPr>
              <a:t>кінці</a:t>
            </a:r>
            <a:r>
              <a:rPr lang="ru-RU" dirty="0" smtClean="0">
                <a:solidFill>
                  <a:schemeClr val="bg1">
                    <a:lumMod val="95000"/>
                    <a:lumOff val="5000"/>
                  </a:schemeClr>
                </a:solidFill>
              </a:rPr>
              <a:t> </a:t>
            </a:r>
            <a:r>
              <a:rPr lang="ru-RU" dirty="0" err="1" smtClean="0">
                <a:solidFill>
                  <a:schemeClr val="bg1">
                    <a:lumMod val="95000"/>
                    <a:lumOff val="5000"/>
                  </a:schemeClr>
                </a:solidFill>
              </a:rPr>
              <a:t>березня</a:t>
            </a:r>
            <a:r>
              <a:rPr lang="ru-RU" dirty="0" smtClean="0">
                <a:solidFill>
                  <a:schemeClr val="bg1">
                    <a:lumMod val="95000"/>
                    <a:lumOff val="5000"/>
                  </a:schemeClr>
                </a:solidFill>
              </a:rPr>
              <a:t> 1939 р. президент </a:t>
            </a:r>
            <a:r>
              <a:rPr lang="ru-RU" dirty="0" err="1" smtClean="0">
                <a:solidFill>
                  <a:schemeClr val="bg1">
                    <a:lumMod val="95000"/>
                    <a:lumOff val="5000"/>
                  </a:schemeClr>
                </a:solidFill>
              </a:rPr>
              <a:t>республіки</a:t>
            </a:r>
            <a:r>
              <a:rPr lang="ru-RU" dirty="0" smtClean="0">
                <a:solidFill>
                  <a:schemeClr val="bg1">
                    <a:lumMod val="95000"/>
                    <a:lumOff val="5000"/>
                  </a:schemeClr>
                </a:solidFill>
              </a:rPr>
              <a:t> Августин Волошин </a:t>
            </a:r>
            <a:r>
              <a:rPr lang="ru-RU" dirty="0" err="1" smtClean="0">
                <a:solidFill>
                  <a:schemeClr val="bg1">
                    <a:lumMod val="95000"/>
                    <a:lumOff val="5000"/>
                  </a:schemeClr>
                </a:solidFill>
              </a:rPr>
              <a:t>і</a:t>
            </a:r>
            <a:r>
              <a:rPr lang="ru-RU" dirty="0" smtClean="0">
                <a:solidFill>
                  <a:schemeClr val="bg1">
                    <a:lumMod val="95000"/>
                    <a:lumOff val="5000"/>
                  </a:schemeClr>
                </a:solidFill>
              </a:rPr>
              <a:t> </a:t>
            </a:r>
            <a:r>
              <a:rPr lang="ru-RU" dirty="0" err="1" smtClean="0">
                <a:solidFill>
                  <a:schemeClr val="bg1">
                    <a:lumMod val="95000"/>
                    <a:lumOff val="5000"/>
                  </a:schemeClr>
                </a:solidFill>
              </a:rPr>
              <a:t>частина</a:t>
            </a:r>
            <a:r>
              <a:rPr lang="ru-RU" dirty="0" smtClean="0">
                <a:solidFill>
                  <a:schemeClr val="bg1">
                    <a:lumMod val="95000"/>
                    <a:lumOff val="5000"/>
                  </a:schemeClr>
                </a:solidFill>
              </a:rPr>
              <a:t> уряду на </a:t>
            </a:r>
            <a:r>
              <a:rPr lang="ru-RU" dirty="0" err="1" smtClean="0">
                <a:solidFill>
                  <a:schemeClr val="bg1">
                    <a:lumMod val="95000"/>
                    <a:lumOff val="5000"/>
                  </a:schemeClr>
                </a:solidFill>
              </a:rPr>
              <a:t>чолі</a:t>
            </a:r>
            <a:r>
              <a:rPr lang="ru-RU" dirty="0" smtClean="0">
                <a:solidFill>
                  <a:schemeClr val="bg1">
                    <a:lumMod val="95000"/>
                    <a:lumOff val="5000"/>
                  </a:schemeClr>
                </a:solidFill>
              </a:rPr>
              <a:t> </a:t>
            </a:r>
            <a:r>
              <a:rPr lang="ru-RU" dirty="0" err="1" smtClean="0">
                <a:solidFill>
                  <a:schemeClr val="bg1">
                    <a:lumMod val="95000"/>
                    <a:lumOff val="5000"/>
                  </a:schemeClr>
                </a:solidFill>
              </a:rPr>
              <a:t>з</a:t>
            </a:r>
            <a:r>
              <a:rPr lang="ru-RU" dirty="0" smtClean="0">
                <a:solidFill>
                  <a:schemeClr val="bg1">
                    <a:lumMod val="95000"/>
                    <a:lumOff val="5000"/>
                  </a:schemeClr>
                </a:solidFill>
              </a:rPr>
              <a:t> </a:t>
            </a:r>
            <a:r>
              <a:rPr lang="ru-RU" dirty="0" err="1" smtClean="0">
                <a:solidFill>
                  <a:schemeClr val="bg1">
                    <a:lumMod val="95000"/>
                    <a:lumOff val="5000"/>
                  </a:schemeClr>
                </a:solidFill>
              </a:rPr>
              <a:t>прем'єром</a:t>
            </a:r>
            <a:r>
              <a:rPr lang="ru-RU" dirty="0" smtClean="0">
                <a:solidFill>
                  <a:schemeClr val="bg1">
                    <a:lumMod val="95000"/>
                    <a:lumOff val="5000"/>
                  </a:schemeClr>
                </a:solidFill>
              </a:rPr>
              <a:t> Ю. </a:t>
            </a:r>
            <a:r>
              <a:rPr lang="ru-RU" dirty="0" err="1" smtClean="0">
                <a:solidFill>
                  <a:schemeClr val="bg1">
                    <a:lumMod val="95000"/>
                    <a:lumOff val="5000"/>
                  </a:schemeClr>
                </a:solidFill>
              </a:rPr>
              <a:t>Реваєм</a:t>
            </a:r>
            <a:r>
              <a:rPr lang="ru-RU" dirty="0" smtClean="0">
                <a:solidFill>
                  <a:schemeClr val="bg1">
                    <a:lumMod val="95000"/>
                    <a:lumOff val="5000"/>
                  </a:schemeClr>
                </a:solidFill>
              </a:rPr>
              <a:t> </a:t>
            </a:r>
            <a:r>
              <a:rPr lang="ru-RU" dirty="0" err="1" smtClean="0">
                <a:solidFill>
                  <a:schemeClr val="bg1">
                    <a:lumMod val="95000"/>
                    <a:lumOff val="5000"/>
                  </a:schemeClr>
                </a:solidFill>
              </a:rPr>
              <a:t>виїхала</a:t>
            </a:r>
            <a:r>
              <a:rPr lang="ru-RU" dirty="0" smtClean="0">
                <a:solidFill>
                  <a:schemeClr val="bg1">
                    <a:lumMod val="95000"/>
                    <a:lumOff val="5000"/>
                  </a:schemeClr>
                </a:solidFill>
              </a:rPr>
              <a:t> через </a:t>
            </a:r>
            <a:r>
              <a:rPr lang="ru-RU" dirty="0" err="1" smtClean="0">
                <a:solidFill>
                  <a:schemeClr val="bg1">
                    <a:lumMod val="95000"/>
                    <a:lumOff val="5000"/>
                  </a:schemeClr>
                </a:solidFill>
              </a:rPr>
              <a:t>Румунію</a:t>
            </a:r>
            <a:r>
              <a:rPr lang="ru-RU" dirty="0" smtClean="0">
                <a:solidFill>
                  <a:schemeClr val="bg1">
                    <a:lumMod val="95000"/>
                    <a:lumOff val="5000"/>
                  </a:schemeClr>
                </a:solidFill>
              </a:rPr>
              <a:t> в </a:t>
            </a:r>
            <a:r>
              <a:rPr lang="ru-RU" dirty="0" err="1" smtClean="0">
                <a:solidFill>
                  <a:schemeClr val="bg1">
                    <a:lumMod val="95000"/>
                    <a:lumOff val="5000"/>
                  </a:schemeClr>
                </a:solidFill>
              </a:rPr>
              <a:t>еміграцію</a:t>
            </a:r>
            <a:r>
              <a:rPr lang="ru-RU" dirty="0" smtClean="0">
                <a:solidFill>
                  <a:schemeClr val="bg1">
                    <a:lumMod val="95000"/>
                    <a:lumOff val="5000"/>
                  </a:schemeClr>
                </a:solidFill>
              </a:rPr>
              <a:t>. </a:t>
            </a:r>
            <a:r>
              <a:rPr lang="ru-RU" dirty="0" err="1" smtClean="0">
                <a:solidFill>
                  <a:schemeClr val="bg1">
                    <a:lumMod val="95000"/>
                    <a:lumOff val="5000"/>
                  </a:schemeClr>
                </a:solidFill>
              </a:rPr>
              <a:t>Повноважні</a:t>
            </a:r>
            <a:r>
              <a:rPr lang="ru-RU" dirty="0" smtClean="0">
                <a:solidFill>
                  <a:schemeClr val="bg1">
                    <a:lumMod val="95000"/>
                    <a:lumOff val="5000"/>
                  </a:schemeClr>
                </a:solidFill>
              </a:rPr>
              <a:t> </a:t>
            </a:r>
            <a:r>
              <a:rPr lang="ru-RU" dirty="0" err="1" smtClean="0">
                <a:solidFill>
                  <a:schemeClr val="bg1">
                    <a:lumMod val="95000"/>
                    <a:lumOff val="5000"/>
                  </a:schemeClr>
                </a:solidFill>
              </a:rPr>
              <a:t>карпатоукраїнські</a:t>
            </a:r>
            <a:r>
              <a:rPr lang="ru-RU" dirty="0" smtClean="0">
                <a:solidFill>
                  <a:schemeClr val="bg1">
                    <a:lumMod val="95000"/>
                    <a:lumOff val="5000"/>
                  </a:schemeClr>
                </a:solidFill>
              </a:rPr>
              <a:t> </a:t>
            </a:r>
            <a:r>
              <a:rPr lang="ru-RU" dirty="0" err="1" smtClean="0">
                <a:solidFill>
                  <a:schemeClr val="bg1">
                    <a:lumMod val="95000"/>
                    <a:lumOff val="5000"/>
                  </a:schemeClr>
                </a:solidFill>
              </a:rPr>
              <a:t>представники</a:t>
            </a:r>
            <a:r>
              <a:rPr lang="ru-RU" dirty="0" smtClean="0">
                <a:solidFill>
                  <a:schemeClr val="bg1">
                    <a:lumMod val="95000"/>
                    <a:lumOff val="5000"/>
                  </a:schemeClr>
                </a:solidFill>
              </a:rPr>
              <a:t> </a:t>
            </a:r>
            <a:r>
              <a:rPr lang="ru-RU" dirty="0" err="1" smtClean="0">
                <a:solidFill>
                  <a:schemeClr val="bg1">
                    <a:lumMod val="95000"/>
                    <a:lumOff val="5000"/>
                  </a:schemeClr>
                </a:solidFill>
              </a:rPr>
              <a:t>залишили</a:t>
            </a:r>
            <a:r>
              <a:rPr lang="ru-RU" dirty="0" smtClean="0">
                <a:solidFill>
                  <a:schemeClr val="bg1">
                    <a:lumMod val="95000"/>
                    <a:lumOff val="5000"/>
                  </a:schemeClr>
                </a:solidFill>
              </a:rPr>
              <a:t> край через </a:t>
            </a:r>
            <a:r>
              <a:rPr lang="ru-RU" dirty="0" err="1" smtClean="0">
                <a:solidFill>
                  <a:schemeClr val="bg1">
                    <a:lumMod val="95000"/>
                    <a:lumOff val="5000"/>
                  </a:schemeClr>
                </a:solidFill>
              </a:rPr>
              <a:t>півтора</a:t>
            </a:r>
            <a:r>
              <a:rPr lang="ru-RU" dirty="0" smtClean="0">
                <a:solidFill>
                  <a:schemeClr val="bg1">
                    <a:lumMod val="95000"/>
                    <a:lumOff val="5000"/>
                  </a:schemeClr>
                </a:solidFill>
              </a:rPr>
              <a:t> </a:t>
            </a:r>
            <a:r>
              <a:rPr lang="ru-RU" dirty="0" err="1" smtClean="0">
                <a:solidFill>
                  <a:schemeClr val="bg1">
                    <a:lumMod val="95000"/>
                    <a:lumOff val="5000"/>
                  </a:schemeClr>
                </a:solidFill>
              </a:rPr>
              <a:t>місяці</a:t>
            </a:r>
            <a:r>
              <a:rPr lang="ru-RU" dirty="0" smtClean="0">
                <a:solidFill>
                  <a:schemeClr val="bg1">
                    <a:lumMod val="95000"/>
                    <a:lumOff val="5000"/>
                  </a:schemeClr>
                </a:solidFill>
              </a:rPr>
              <a:t> </a:t>
            </a:r>
            <a:r>
              <a:rPr lang="ru-RU" dirty="0" err="1" smtClean="0">
                <a:solidFill>
                  <a:schemeClr val="bg1">
                    <a:lumMod val="95000"/>
                    <a:lumOff val="5000"/>
                  </a:schemeClr>
                </a:solidFill>
              </a:rPr>
              <a:t>після</a:t>
            </a:r>
            <a:r>
              <a:rPr lang="ru-RU" dirty="0" smtClean="0">
                <a:solidFill>
                  <a:schemeClr val="bg1">
                    <a:lumMod val="95000"/>
                    <a:lumOff val="5000"/>
                  </a:schemeClr>
                </a:solidFill>
              </a:rPr>
              <a:t> початку </a:t>
            </a:r>
            <a:r>
              <a:rPr lang="ru-RU" dirty="0" err="1" smtClean="0">
                <a:solidFill>
                  <a:schemeClr val="bg1">
                    <a:lumMod val="95000"/>
                    <a:lumOff val="5000"/>
                  </a:schemeClr>
                </a:solidFill>
              </a:rPr>
              <a:t>прямої</a:t>
            </a:r>
            <a:r>
              <a:rPr lang="ru-RU" dirty="0" smtClean="0">
                <a:solidFill>
                  <a:schemeClr val="bg1">
                    <a:lumMod val="95000"/>
                    <a:lumOff val="5000"/>
                  </a:schemeClr>
                </a:solidFill>
              </a:rPr>
              <a:t> </a:t>
            </a:r>
            <a:r>
              <a:rPr lang="ru-RU" dirty="0" err="1" smtClean="0">
                <a:solidFill>
                  <a:schemeClr val="bg1">
                    <a:lumMod val="95000"/>
                    <a:lumOff val="5000"/>
                  </a:schemeClr>
                </a:solidFill>
              </a:rPr>
              <a:t>агресії</a:t>
            </a:r>
            <a:r>
              <a:rPr lang="ru-RU" dirty="0" smtClean="0">
                <a:solidFill>
                  <a:schemeClr val="bg1">
                    <a:lumMod val="95000"/>
                    <a:lumOff val="5000"/>
                  </a:schemeClr>
                </a:solidFill>
              </a:rPr>
              <a:t> </a:t>
            </a:r>
            <a:r>
              <a:rPr lang="ru-RU" dirty="0" err="1" smtClean="0">
                <a:solidFill>
                  <a:schemeClr val="bg1">
                    <a:lumMod val="95000"/>
                    <a:lumOff val="5000"/>
                  </a:schemeClr>
                </a:solidFill>
              </a:rPr>
              <a:t>Угорщини</a:t>
            </a:r>
            <a:r>
              <a:rPr lang="ru-RU" dirty="0" smtClean="0">
                <a:solidFill>
                  <a:schemeClr val="bg1">
                    <a:lumMod val="95000"/>
                    <a:lumOff val="5000"/>
                  </a:schemeClr>
                </a:solidFill>
              </a:rPr>
              <a:t>. До 30 </a:t>
            </a:r>
            <a:r>
              <a:rPr lang="ru-RU" dirty="0" err="1" smtClean="0">
                <a:solidFill>
                  <a:schemeClr val="bg1">
                    <a:lumMod val="95000"/>
                    <a:lumOff val="5000"/>
                  </a:schemeClr>
                </a:solidFill>
              </a:rPr>
              <a:t>квітня</a:t>
            </a:r>
            <a:r>
              <a:rPr lang="ru-RU" dirty="0" smtClean="0">
                <a:solidFill>
                  <a:schemeClr val="bg1">
                    <a:lumMod val="95000"/>
                    <a:lumOff val="5000"/>
                  </a:schemeClr>
                </a:solidFill>
              </a:rPr>
              <a:t> 1939 року в </a:t>
            </a:r>
            <a:r>
              <a:rPr lang="ru-RU" dirty="0" err="1" smtClean="0">
                <a:solidFill>
                  <a:schemeClr val="bg1">
                    <a:lumMod val="95000"/>
                    <a:lumOff val="5000"/>
                  </a:schemeClr>
                </a:solidFill>
              </a:rPr>
              <a:t>Хусті</a:t>
            </a:r>
            <a:r>
              <a:rPr lang="ru-RU" dirty="0" smtClean="0">
                <a:solidFill>
                  <a:schemeClr val="bg1">
                    <a:lumMod val="95000"/>
                    <a:lumOff val="5000"/>
                  </a:schemeClr>
                </a:solidFill>
              </a:rPr>
              <a:t> </a:t>
            </a:r>
            <a:r>
              <a:rPr lang="ru-RU" dirty="0" err="1" smtClean="0">
                <a:solidFill>
                  <a:schemeClr val="bg1">
                    <a:lumMod val="95000"/>
                    <a:lumOff val="5000"/>
                  </a:schemeClr>
                </a:solidFill>
              </a:rPr>
              <a:t>офіційно</a:t>
            </a:r>
            <a:r>
              <a:rPr lang="ru-RU" dirty="0" smtClean="0">
                <a:solidFill>
                  <a:schemeClr val="bg1">
                    <a:lumMod val="95000"/>
                    <a:lumOff val="5000"/>
                  </a:schemeClr>
                </a:solidFill>
              </a:rPr>
              <a:t> </a:t>
            </a:r>
            <a:r>
              <a:rPr lang="ru-RU" dirty="0" err="1" smtClean="0">
                <a:solidFill>
                  <a:schemeClr val="bg1">
                    <a:lumMod val="95000"/>
                    <a:lumOff val="5000"/>
                  </a:schemeClr>
                </a:solidFill>
              </a:rPr>
              <a:t>діяла</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Українська</a:t>
            </a:r>
            <a:r>
              <a:rPr lang="ru-RU" dirty="0" smtClean="0">
                <a:solidFill>
                  <a:schemeClr val="bg1">
                    <a:lumMod val="95000"/>
                    <a:lumOff val="5000"/>
                  </a:schemeClr>
                </a:solidFill>
              </a:rPr>
              <a:t> </a:t>
            </a:r>
            <a:r>
              <a:rPr lang="ru-RU" dirty="0" err="1" smtClean="0">
                <a:solidFill>
                  <a:schemeClr val="bg1">
                    <a:lumMod val="95000"/>
                    <a:lumOff val="5000"/>
                  </a:schemeClr>
                </a:solidFill>
              </a:rPr>
              <a:t>евакуаційна</a:t>
            </a:r>
            <a:r>
              <a:rPr lang="ru-RU" dirty="0" smtClean="0">
                <a:solidFill>
                  <a:schemeClr val="bg1">
                    <a:lumMod val="95000"/>
                    <a:lumOff val="5000"/>
                  </a:schemeClr>
                </a:solidFill>
              </a:rPr>
              <a:t> </a:t>
            </a:r>
            <a:r>
              <a:rPr lang="ru-RU" dirty="0" err="1" smtClean="0">
                <a:solidFill>
                  <a:schemeClr val="bg1">
                    <a:lumMod val="95000"/>
                    <a:lumOff val="5000"/>
                  </a:schemeClr>
                </a:solidFill>
              </a:rPr>
              <a:t>комісія</a:t>
            </a:r>
            <a:r>
              <a:rPr lang="ru-RU" dirty="0" smtClean="0">
                <a:solidFill>
                  <a:schemeClr val="bg1">
                    <a:lumMod val="95000"/>
                    <a:lumOff val="5000"/>
                  </a:schemeClr>
                </a:solidFill>
              </a:rPr>
              <a:t> на </a:t>
            </a:r>
            <a:r>
              <a:rPr lang="ru-RU" dirty="0" err="1" smtClean="0">
                <a:solidFill>
                  <a:schemeClr val="bg1">
                    <a:lumMod val="95000"/>
                    <a:lumOff val="5000"/>
                  </a:schemeClr>
                </a:solidFill>
              </a:rPr>
              <a:t>чолі</a:t>
            </a:r>
            <a:r>
              <a:rPr lang="ru-RU" dirty="0" smtClean="0">
                <a:solidFill>
                  <a:schemeClr val="bg1">
                    <a:lumMod val="95000"/>
                    <a:lumOff val="5000"/>
                  </a:schemeClr>
                </a:solidFill>
              </a:rPr>
              <a:t> </a:t>
            </a:r>
            <a:r>
              <a:rPr lang="ru-RU" dirty="0" err="1" smtClean="0">
                <a:solidFill>
                  <a:schemeClr val="bg1">
                    <a:lumMod val="95000"/>
                    <a:lumOff val="5000"/>
                  </a:schemeClr>
                </a:solidFill>
              </a:rPr>
              <a:t>з</a:t>
            </a:r>
            <a:r>
              <a:rPr lang="ru-RU" dirty="0" smtClean="0">
                <a:solidFill>
                  <a:schemeClr val="bg1">
                    <a:lumMod val="95000"/>
                    <a:lumOff val="5000"/>
                  </a:schemeClr>
                </a:solidFill>
              </a:rPr>
              <a:t> </a:t>
            </a:r>
            <a:r>
              <a:rPr lang="ru-RU" dirty="0" err="1" smtClean="0">
                <a:solidFill>
                  <a:schemeClr val="bg1">
                    <a:lumMod val="95000"/>
                    <a:lumOff val="5000"/>
                  </a:schemeClr>
                </a:solidFill>
              </a:rPr>
              <a:t>Володимиром</a:t>
            </a:r>
            <a:r>
              <a:rPr lang="ru-RU" dirty="0" smtClean="0">
                <a:solidFill>
                  <a:schemeClr val="bg1">
                    <a:lumMod val="95000"/>
                    <a:lumOff val="5000"/>
                  </a:schemeClr>
                </a:solidFill>
              </a:rPr>
              <a:t> </a:t>
            </a:r>
            <a:r>
              <a:rPr lang="ru-RU" dirty="0" err="1" smtClean="0">
                <a:solidFill>
                  <a:schemeClr val="bg1">
                    <a:lumMod val="95000"/>
                    <a:lumOff val="5000"/>
                  </a:schemeClr>
                </a:solidFill>
              </a:rPr>
              <a:t>Бірчаком</a:t>
            </a:r>
            <a:r>
              <a:rPr lang="ru-RU" dirty="0" smtClean="0">
                <a:solidFill>
                  <a:schemeClr val="bg1">
                    <a:lumMod val="95000"/>
                    <a:lumOff val="5000"/>
                  </a:schemeClr>
                </a:solidFill>
              </a:rPr>
              <a:t>.</a:t>
            </a:r>
          </a:p>
          <a:p>
            <a:r>
              <a:rPr lang="ru-RU" dirty="0" smtClean="0">
                <a:solidFill>
                  <a:schemeClr val="bg1">
                    <a:lumMod val="95000"/>
                    <a:lumOff val="5000"/>
                  </a:schemeClr>
                </a:solidFill>
              </a:rPr>
              <a:t>При </a:t>
            </a:r>
            <a:r>
              <a:rPr lang="ru-RU" dirty="0" err="1" smtClean="0">
                <a:solidFill>
                  <a:schemeClr val="bg1">
                    <a:lumMod val="95000"/>
                    <a:lumOff val="5000"/>
                  </a:schemeClr>
                </a:solidFill>
              </a:rPr>
              <a:t>захисті</a:t>
            </a:r>
            <a:r>
              <a:rPr lang="ru-RU" dirty="0" smtClean="0">
                <a:solidFill>
                  <a:schemeClr val="bg1">
                    <a:lumMod val="95000"/>
                    <a:lumOff val="5000"/>
                  </a:schemeClr>
                </a:solidFill>
              </a:rPr>
              <a:t> </a:t>
            </a:r>
            <a:r>
              <a:rPr lang="ru-RU" dirty="0" err="1" smtClean="0">
                <a:solidFill>
                  <a:schemeClr val="bg1">
                    <a:lumMod val="95000"/>
                    <a:lumOff val="5000"/>
                  </a:schemeClr>
                </a:solidFill>
              </a:rPr>
              <a:t>Карпатської</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України</a:t>
            </a:r>
            <a:r>
              <a:rPr lang="ru-RU" dirty="0" smtClean="0">
                <a:solidFill>
                  <a:schemeClr val="bg1">
                    <a:lumMod val="95000"/>
                    <a:lumOff val="5000"/>
                  </a:schemeClr>
                </a:solidFill>
              </a:rPr>
              <a:t>, за </a:t>
            </a:r>
            <a:r>
              <a:rPr lang="ru-RU" dirty="0" err="1" smtClean="0">
                <a:solidFill>
                  <a:schemeClr val="bg1">
                    <a:lumMod val="95000"/>
                    <a:lumOff val="5000"/>
                  </a:schemeClr>
                </a:solidFill>
              </a:rPr>
              <a:t>різними</a:t>
            </a:r>
            <a:r>
              <a:rPr lang="ru-RU" dirty="0" smtClean="0">
                <a:solidFill>
                  <a:schemeClr val="bg1">
                    <a:lumMod val="95000"/>
                    <a:lumOff val="5000"/>
                  </a:schemeClr>
                </a:solidFill>
              </a:rPr>
              <a:t> </a:t>
            </a:r>
            <a:r>
              <a:rPr lang="ru-RU" dirty="0" err="1" smtClean="0">
                <a:solidFill>
                  <a:schemeClr val="bg1">
                    <a:lumMod val="95000"/>
                    <a:lumOff val="5000"/>
                  </a:schemeClr>
                </a:solidFill>
              </a:rPr>
              <a:t>даними</a:t>
            </a:r>
            <a:r>
              <a:rPr lang="ru-RU" dirty="0" smtClean="0">
                <a:solidFill>
                  <a:schemeClr val="bg1">
                    <a:lumMod val="95000"/>
                    <a:lumOff val="5000"/>
                  </a:schemeClr>
                </a:solidFill>
              </a:rPr>
              <a:t>, </a:t>
            </a:r>
            <a:r>
              <a:rPr lang="ru-RU" dirty="0" err="1" smtClean="0">
                <a:solidFill>
                  <a:schemeClr val="bg1">
                    <a:lumMod val="95000"/>
                    <a:lumOff val="5000"/>
                  </a:schemeClr>
                </a:solidFill>
              </a:rPr>
              <a:t>загинуло</a:t>
            </a:r>
            <a:r>
              <a:rPr lang="ru-RU" dirty="0" smtClean="0">
                <a:solidFill>
                  <a:schemeClr val="bg1">
                    <a:lumMod val="95000"/>
                    <a:lumOff val="5000"/>
                  </a:schemeClr>
                </a:solidFill>
              </a:rPr>
              <a:t> </a:t>
            </a:r>
            <a:r>
              <a:rPr lang="ru-RU" dirty="0" err="1" smtClean="0">
                <a:solidFill>
                  <a:schemeClr val="bg1">
                    <a:lumMod val="95000"/>
                    <a:lumOff val="5000"/>
                  </a:schemeClr>
                </a:solidFill>
              </a:rPr>
              <a:t>від</a:t>
            </a:r>
            <a:r>
              <a:rPr lang="ru-RU" dirty="0" smtClean="0">
                <a:solidFill>
                  <a:schemeClr val="bg1">
                    <a:lumMod val="95000"/>
                    <a:lumOff val="5000"/>
                  </a:schemeClr>
                </a:solidFill>
              </a:rPr>
              <a:t> 2 до 6,5 тис. </a:t>
            </a:r>
            <a:r>
              <a:rPr lang="ru-RU" dirty="0" err="1" smtClean="0">
                <a:solidFill>
                  <a:schemeClr val="bg1">
                    <a:lumMod val="95000"/>
                    <a:lumOff val="5000"/>
                  </a:schemeClr>
                </a:solidFill>
              </a:rPr>
              <a:t>осіб</a:t>
            </a:r>
            <a:r>
              <a:rPr lang="ru-RU" dirty="0" smtClean="0">
                <a:solidFill>
                  <a:schemeClr val="bg1">
                    <a:lumMod val="95000"/>
                    <a:lumOff val="5000"/>
                  </a:schemeClr>
                </a:solidFill>
              </a:rPr>
              <a:t>.</a:t>
            </a:r>
          </a:p>
          <a:p>
            <a:r>
              <a:rPr lang="ru-RU" dirty="0" err="1" smtClean="0">
                <a:solidFill>
                  <a:schemeClr val="bg1">
                    <a:lumMod val="95000"/>
                    <a:lumOff val="5000"/>
                  </a:schemeClr>
                </a:solidFill>
              </a:rPr>
              <a:t>Недовгий</a:t>
            </a:r>
            <a:r>
              <a:rPr lang="ru-RU" dirty="0" smtClean="0">
                <a:solidFill>
                  <a:schemeClr val="bg1">
                    <a:lumMod val="95000"/>
                    <a:lumOff val="5000"/>
                  </a:schemeClr>
                </a:solidFill>
              </a:rPr>
              <a:t> </a:t>
            </a:r>
            <a:r>
              <a:rPr lang="ru-RU" dirty="0" err="1" smtClean="0">
                <a:solidFill>
                  <a:schemeClr val="bg1">
                    <a:lumMod val="95000"/>
                    <a:lumOff val="5000"/>
                  </a:schemeClr>
                </a:solidFill>
              </a:rPr>
              <a:t>період</a:t>
            </a:r>
            <a:r>
              <a:rPr lang="ru-RU" dirty="0" smtClean="0">
                <a:solidFill>
                  <a:schemeClr val="bg1">
                    <a:lumMod val="95000"/>
                    <a:lumOff val="5000"/>
                  </a:schemeClr>
                </a:solidFill>
              </a:rPr>
              <a:t> </a:t>
            </a:r>
            <a:r>
              <a:rPr lang="ru-RU" dirty="0" err="1" smtClean="0">
                <a:solidFill>
                  <a:schemeClr val="bg1">
                    <a:lumMod val="95000"/>
                    <a:lumOff val="5000"/>
                  </a:schemeClr>
                </a:solidFill>
              </a:rPr>
              <a:t>існування</a:t>
            </a:r>
            <a:r>
              <a:rPr lang="ru-RU" dirty="0" smtClean="0">
                <a:solidFill>
                  <a:schemeClr val="bg1">
                    <a:lumMod val="95000"/>
                    <a:lumOff val="5000"/>
                  </a:schemeClr>
                </a:solidFill>
              </a:rPr>
              <a:t> </a:t>
            </a:r>
            <a:r>
              <a:rPr lang="ru-RU" dirty="0" err="1" smtClean="0">
                <a:solidFill>
                  <a:schemeClr val="bg1">
                    <a:lumMod val="95000"/>
                    <a:lumOff val="5000"/>
                  </a:schemeClr>
                </a:solidFill>
              </a:rPr>
              <a:t>Карпатської</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України</a:t>
            </a:r>
            <a:r>
              <a:rPr lang="ru-RU" dirty="0" smtClean="0">
                <a:solidFill>
                  <a:schemeClr val="bg1">
                    <a:lumMod val="95000"/>
                    <a:lumOff val="5000"/>
                  </a:schemeClr>
                </a:solidFill>
              </a:rPr>
              <a:t> став </a:t>
            </a:r>
            <a:r>
              <a:rPr lang="ru-RU" dirty="0" err="1" smtClean="0">
                <a:solidFill>
                  <a:schemeClr val="bg1">
                    <a:lumMod val="95000"/>
                    <a:lumOff val="5000"/>
                  </a:schemeClr>
                </a:solidFill>
              </a:rPr>
              <a:t>однією</a:t>
            </a:r>
            <a:r>
              <a:rPr lang="ru-RU" dirty="0" smtClean="0">
                <a:solidFill>
                  <a:schemeClr val="bg1">
                    <a:lumMod val="95000"/>
                    <a:lumOff val="5000"/>
                  </a:schemeClr>
                </a:solidFill>
              </a:rPr>
              <a:t> </a:t>
            </a:r>
            <a:r>
              <a:rPr lang="ru-RU" dirty="0" err="1" smtClean="0">
                <a:solidFill>
                  <a:schemeClr val="bg1">
                    <a:lumMod val="95000"/>
                    <a:lumOff val="5000"/>
                  </a:schemeClr>
                </a:solidFill>
              </a:rPr>
              <a:t>з</a:t>
            </a:r>
            <a:r>
              <a:rPr lang="ru-RU" dirty="0" smtClean="0">
                <a:solidFill>
                  <a:schemeClr val="bg1">
                    <a:lumMod val="95000"/>
                    <a:lumOff val="5000"/>
                  </a:schemeClr>
                </a:solidFill>
              </a:rPr>
              <a:t> </a:t>
            </a:r>
            <a:r>
              <a:rPr lang="ru-RU" dirty="0" err="1" smtClean="0">
                <a:solidFill>
                  <a:schemeClr val="bg1">
                    <a:lumMod val="95000"/>
                    <a:lumOff val="5000"/>
                  </a:schemeClr>
                </a:solidFill>
              </a:rPr>
              <a:t>найяскравіших</a:t>
            </a:r>
            <a:r>
              <a:rPr lang="ru-RU" dirty="0" smtClean="0">
                <a:solidFill>
                  <a:schemeClr val="bg1">
                    <a:lumMod val="95000"/>
                    <a:lumOff val="5000"/>
                  </a:schemeClr>
                </a:solidFill>
              </a:rPr>
              <a:t> </a:t>
            </a:r>
            <a:r>
              <a:rPr lang="ru-RU" dirty="0" err="1" smtClean="0">
                <a:solidFill>
                  <a:schemeClr val="bg1">
                    <a:lumMod val="95000"/>
                    <a:lumOff val="5000"/>
                  </a:schemeClr>
                </a:solidFill>
              </a:rPr>
              <a:t>сторінок</a:t>
            </a:r>
            <a:r>
              <a:rPr lang="ru-RU" dirty="0" smtClean="0">
                <a:solidFill>
                  <a:schemeClr val="bg1">
                    <a:lumMod val="95000"/>
                    <a:lumOff val="5000"/>
                  </a:schemeClr>
                </a:solidFill>
              </a:rPr>
              <a:t> </a:t>
            </a:r>
            <a:r>
              <a:rPr lang="ru-RU" dirty="0" err="1" smtClean="0">
                <a:solidFill>
                  <a:schemeClr val="bg1">
                    <a:lumMod val="95000"/>
                    <a:lumOff val="5000"/>
                  </a:schemeClr>
                </a:solidFill>
              </a:rPr>
              <a:t>багатовікової</a:t>
            </a:r>
            <a:r>
              <a:rPr lang="ru-RU" dirty="0" smtClean="0">
                <a:solidFill>
                  <a:schemeClr val="bg1">
                    <a:lumMod val="95000"/>
                    <a:lumOff val="5000"/>
                  </a:schemeClr>
                </a:solidFill>
              </a:rPr>
              <a:t> </a:t>
            </a:r>
            <a:r>
              <a:rPr lang="ru-RU" dirty="0" err="1" smtClean="0">
                <a:solidFill>
                  <a:schemeClr val="bg1">
                    <a:lumMod val="95000"/>
                    <a:lumOff val="5000"/>
                  </a:schemeClr>
                </a:solidFill>
              </a:rPr>
              <a:t>боротьби</a:t>
            </a:r>
            <a:r>
              <a:rPr lang="ru-RU" dirty="0" smtClean="0">
                <a:solidFill>
                  <a:schemeClr val="bg1">
                    <a:lumMod val="95000"/>
                    <a:lumOff val="5000"/>
                  </a:schemeClr>
                </a:solidFill>
              </a:rPr>
              <a:t> </a:t>
            </a:r>
            <a:r>
              <a:rPr lang="ru-RU" dirty="0" err="1" smtClean="0">
                <a:solidFill>
                  <a:schemeClr val="bg1">
                    <a:lumMod val="95000"/>
                    <a:lumOff val="5000"/>
                  </a:schemeClr>
                </a:solidFill>
              </a:rPr>
              <a:t>карпатських</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українців</a:t>
            </a:r>
            <a:r>
              <a:rPr lang="ru-RU" dirty="0" smtClean="0">
                <a:solidFill>
                  <a:schemeClr val="bg1">
                    <a:lumMod val="95000"/>
                    <a:lumOff val="5000"/>
                  </a:schemeClr>
                </a:solidFill>
              </a:rPr>
              <a:t> за </a:t>
            </a:r>
            <a:r>
              <a:rPr lang="ru-RU" dirty="0" err="1" smtClean="0">
                <a:solidFill>
                  <a:schemeClr val="bg1">
                    <a:lumMod val="95000"/>
                    <a:lumOff val="5000"/>
                  </a:schemeClr>
                </a:solidFill>
              </a:rPr>
              <a:t>встановлення</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української</a:t>
            </a:r>
            <a:r>
              <a:rPr lang="ru-RU" dirty="0" smtClean="0">
                <a:solidFill>
                  <a:schemeClr val="bg1">
                    <a:lumMod val="95000"/>
                    <a:lumOff val="5000"/>
                  </a:schemeClr>
                </a:solidFill>
              </a:rPr>
              <a:t> </a:t>
            </a:r>
            <a:r>
              <a:rPr lang="ru-RU" dirty="0" err="1" smtClean="0">
                <a:solidFill>
                  <a:schemeClr val="bg1">
                    <a:lumMod val="95000"/>
                    <a:lumOff val="5000"/>
                  </a:schemeClr>
                </a:solidFill>
              </a:rPr>
              <a:t>державності</a:t>
            </a:r>
            <a:r>
              <a:rPr lang="ru-RU" dirty="0" smtClean="0">
                <a:solidFill>
                  <a:schemeClr val="bg1">
                    <a:lumMod val="95000"/>
                    <a:lumOff val="5000"/>
                  </a:schemeClr>
                </a:solidFill>
              </a:rPr>
              <a:t>.</a:t>
            </a:r>
          </a:p>
          <a:p>
            <a:endParaRPr lang="ru-RU"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052736"/>
            <a:ext cx="6264696" cy="4536504"/>
          </a:xfrm>
        </p:spPr>
        <p:txBody>
          <a:bodyPr/>
          <a:lstStyle/>
          <a:p>
            <a:r>
              <a:rPr lang="ru-RU" sz="3200" i="1" dirty="0" err="1" smtClean="0">
                <a:solidFill>
                  <a:schemeClr val="accent4">
                    <a:lumMod val="60000"/>
                    <a:lumOff val="40000"/>
                  </a:schemeClr>
                </a:solidFill>
              </a:rPr>
              <a:t>Презентац</a:t>
            </a:r>
            <a:r>
              <a:rPr lang="en-US" sz="3200" i="1" dirty="0" err="1" smtClean="0">
                <a:solidFill>
                  <a:schemeClr val="accent4">
                    <a:lumMod val="60000"/>
                    <a:lumOff val="40000"/>
                  </a:schemeClr>
                </a:solidFill>
              </a:rPr>
              <a:t>i</a:t>
            </a:r>
            <a:r>
              <a:rPr lang="ru-RU" sz="3200" i="1" dirty="0" err="1" smtClean="0">
                <a:solidFill>
                  <a:schemeClr val="accent4">
                    <a:lumMod val="60000"/>
                    <a:lumOff val="40000"/>
                  </a:schemeClr>
                </a:solidFill>
              </a:rPr>
              <a:t>ю</a:t>
            </a:r>
            <a:r>
              <a:rPr lang="ru-RU" sz="3200" i="1" dirty="0" smtClean="0">
                <a:solidFill>
                  <a:schemeClr val="accent4">
                    <a:lumMod val="60000"/>
                    <a:lumOff val="40000"/>
                  </a:schemeClr>
                </a:solidFill>
              </a:rPr>
              <a:t> </a:t>
            </a:r>
            <a:r>
              <a:rPr lang="ru-RU" sz="3200" i="1" dirty="0" err="1" smtClean="0">
                <a:solidFill>
                  <a:schemeClr val="accent4">
                    <a:lumMod val="60000"/>
                    <a:lumOff val="40000"/>
                  </a:schemeClr>
                </a:solidFill>
              </a:rPr>
              <a:t>виконала</a:t>
            </a:r>
            <a:r>
              <a:rPr lang="ru-RU" sz="3200" i="1" dirty="0" smtClean="0">
                <a:solidFill>
                  <a:schemeClr val="accent4">
                    <a:lumMod val="60000"/>
                    <a:lumOff val="40000"/>
                  </a:schemeClr>
                </a:solidFill>
              </a:rPr>
              <a:t>:</a:t>
            </a:r>
            <a:r>
              <a:rPr lang="ru-RU" sz="3200" i="1" dirty="0" smtClean="0">
                <a:solidFill>
                  <a:schemeClr val="bg1">
                    <a:lumMod val="95000"/>
                    <a:lumOff val="5000"/>
                  </a:schemeClr>
                </a:solidFill>
              </a:rPr>
              <a:t/>
            </a:r>
            <a:br>
              <a:rPr lang="ru-RU" sz="3200" i="1" dirty="0" smtClean="0">
                <a:solidFill>
                  <a:schemeClr val="bg1">
                    <a:lumMod val="95000"/>
                    <a:lumOff val="5000"/>
                  </a:schemeClr>
                </a:solidFill>
              </a:rPr>
            </a:br>
            <a:r>
              <a:rPr lang="ru-RU" sz="3200" i="1" dirty="0" smtClean="0">
                <a:solidFill>
                  <a:schemeClr val="bg1">
                    <a:lumMod val="95000"/>
                    <a:lumOff val="5000"/>
                  </a:schemeClr>
                </a:solidFill>
              </a:rPr>
              <a:t> </a:t>
            </a:r>
            <a:r>
              <a:rPr lang="ru-RU" sz="3200" i="1" dirty="0" err="1" smtClean="0">
                <a:solidFill>
                  <a:schemeClr val="bg1">
                    <a:lumMod val="95000"/>
                    <a:lumOff val="5000"/>
                  </a:schemeClr>
                </a:solidFill>
              </a:rPr>
              <a:t>учениця</a:t>
            </a:r>
            <a:r>
              <a:rPr lang="ru-RU" sz="3200" i="1" dirty="0" smtClean="0">
                <a:solidFill>
                  <a:schemeClr val="bg1">
                    <a:lumMod val="95000"/>
                    <a:lumOff val="5000"/>
                  </a:schemeClr>
                </a:solidFill>
              </a:rPr>
              <a:t> 10Б </a:t>
            </a:r>
            <a:r>
              <a:rPr lang="ru-RU" sz="3200" i="1" dirty="0" err="1" smtClean="0">
                <a:solidFill>
                  <a:schemeClr val="bg1">
                    <a:lumMod val="95000"/>
                    <a:lumOff val="5000"/>
                  </a:schemeClr>
                </a:solidFill>
              </a:rPr>
              <a:t>класу</a:t>
            </a:r>
            <a:r>
              <a:rPr lang="ru-RU" sz="3200" i="1" dirty="0" smtClean="0">
                <a:solidFill>
                  <a:schemeClr val="bg1">
                    <a:lumMod val="95000"/>
                    <a:lumOff val="5000"/>
                  </a:schemeClr>
                </a:solidFill>
              </a:rPr>
              <a:t>, </a:t>
            </a:r>
            <a:br>
              <a:rPr lang="ru-RU" sz="3200" i="1" dirty="0" smtClean="0">
                <a:solidFill>
                  <a:schemeClr val="bg1">
                    <a:lumMod val="95000"/>
                    <a:lumOff val="5000"/>
                  </a:schemeClr>
                </a:solidFill>
              </a:rPr>
            </a:br>
            <a:r>
              <a:rPr lang="ru-RU" sz="3200" i="1" dirty="0" smtClean="0">
                <a:solidFill>
                  <a:schemeClr val="bg1">
                    <a:lumMod val="95000"/>
                    <a:lumOff val="5000"/>
                  </a:schemeClr>
                </a:solidFill>
              </a:rPr>
              <a:t>ХСШ №155</a:t>
            </a:r>
            <a:br>
              <a:rPr lang="ru-RU" sz="3200" i="1" dirty="0" smtClean="0">
                <a:solidFill>
                  <a:schemeClr val="bg1">
                    <a:lumMod val="95000"/>
                    <a:lumOff val="5000"/>
                  </a:schemeClr>
                </a:solidFill>
              </a:rPr>
            </a:br>
            <a:r>
              <a:rPr lang="ru-RU" sz="3200" i="1" dirty="0" smtClean="0">
                <a:solidFill>
                  <a:schemeClr val="bg1">
                    <a:lumMod val="95000"/>
                    <a:lumOff val="5000"/>
                  </a:schemeClr>
                </a:solidFill>
              </a:rPr>
              <a:t>Прокопенко </a:t>
            </a:r>
            <a:r>
              <a:rPr lang="ru-RU" sz="3200" i="1" dirty="0" err="1" smtClean="0">
                <a:solidFill>
                  <a:schemeClr val="bg1">
                    <a:lumMod val="95000"/>
                    <a:lumOff val="5000"/>
                  </a:schemeClr>
                </a:solidFill>
              </a:rPr>
              <a:t>Анастас</a:t>
            </a:r>
            <a:r>
              <a:rPr lang="en-US" sz="3200" i="1" dirty="0" err="1" smtClean="0">
                <a:solidFill>
                  <a:schemeClr val="bg1">
                    <a:lumMod val="95000"/>
                    <a:lumOff val="5000"/>
                  </a:schemeClr>
                </a:solidFill>
              </a:rPr>
              <a:t>i</a:t>
            </a:r>
            <a:r>
              <a:rPr lang="ru-RU" sz="3200" i="1" dirty="0" smtClean="0">
                <a:solidFill>
                  <a:schemeClr val="bg1">
                    <a:lumMod val="95000"/>
                    <a:lumOff val="5000"/>
                  </a:schemeClr>
                </a:solidFill>
              </a:rPr>
              <a:t>я</a:t>
            </a:r>
            <a:br>
              <a:rPr lang="ru-RU" sz="3200" i="1" dirty="0" smtClean="0">
                <a:solidFill>
                  <a:schemeClr val="bg1">
                    <a:lumMod val="95000"/>
                    <a:lumOff val="5000"/>
                  </a:schemeClr>
                </a:solidFill>
              </a:rPr>
            </a:br>
            <a:r>
              <a:rPr lang="ru-RU" sz="3200" i="1" dirty="0" smtClean="0">
                <a:solidFill>
                  <a:schemeClr val="accent4">
                    <a:lumMod val="60000"/>
                    <a:lumOff val="40000"/>
                  </a:schemeClr>
                </a:solidFill>
              </a:rPr>
              <a:t>Перев</a:t>
            </a:r>
            <a:r>
              <a:rPr lang="en-US" sz="3200" i="1" dirty="0" err="1" smtClean="0">
                <a:solidFill>
                  <a:schemeClr val="accent4">
                    <a:lumMod val="60000"/>
                    <a:lumOff val="40000"/>
                  </a:schemeClr>
                </a:solidFill>
              </a:rPr>
              <a:t>i</a:t>
            </a:r>
            <a:r>
              <a:rPr lang="ru-RU" sz="3200" i="1" dirty="0" err="1" smtClean="0">
                <a:solidFill>
                  <a:schemeClr val="accent4">
                    <a:lumMod val="60000"/>
                    <a:lumOff val="40000"/>
                  </a:schemeClr>
                </a:solidFill>
              </a:rPr>
              <a:t>рив</a:t>
            </a:r>
            <a:r>
              <a:rPr lang="ru-RU" sz="3200" i="1" dirty="0" smtClean="0">
                <a:solidFill>
                  <a:schemeClr val="accent4">
                    <a:lumMod val="60000"/>
                    <a:lumOff val="40000"/>
                  </a:schemeClr>
                </a:solidFill>
              </a:rPr>
              <a:t> </a:t>
            </a:r>
            <a:r>
              <a:rPr lang="ru-RU" sz="3200" i="1" dirty="0" err="1" smtClean="0">
                <a:solidFill>
                  <a:schemeClr val="accent4">
                    <a:lumMod val="60000"/>
                    <a:lumOff val="40000"/>
                  </a:schemeClr>
                </a:solidFill>
              </a:rPr>
              <a:t>вчитель</a:t>
            </a:r>
            <a:r>
              <a:rPr lang="ru-RU" sz="3200" i="1" dirty="0" smtClean="0">
                <a:solidFill>
                  <a:srgbClr val="00B050"/>
                </a:solidFill>
              </a:rPr>
              <a:t>:</a:t>
            </a:r>
            <a:r>
              <a:rPr lang="ru-RU" sz="3200" i="1" dirty="0" smtClean="0">
                <a:solidFill>
                  <a:schemeClr val="bg1">
                    <a:lumMod val="95000"/>
                    <a:lumOff val="5000"/>
                  </a:schemeClr>
                </a:solidFill>
              </a:rPr>
              <a:t> </a:t>
            </a:r>
            <a:r>
              <a:rPr lang="ru-RU" sz="3200" i="1" dirty="0" err="1" smtClean="0">
                <a:solidFill>
                  <a:schemeClr val="bg1">
                    <a:lumMod val="95000"/>
                    <a:lumOff val="5000"/>
                  </a:schemeClr>
                </a:solidFill>
              </a:rPr>
              <a:t>Возний</a:t>
            </a:r>
            <a:r>
              <a:rPr lang="ru-RU" sz="3200" i="1" dirty="0" smtClean="0">
                <a:solidFill>
                  <a:schemeClr val="bg1">
                    <a:lumMod val="95000"/>
                    <a:lumOff val="5000"/>
                  </a:schemeClr>
                </a:solidFill>
              </a:rPr>
              <a:t> </a:t>
            </a:r>
            <a:r>
              <a:rPr lang="en-US" sz="3200" i="1" dirty="0" smtClean="0">
                <a:solidFill>
                  <a:schemeClr val="bg1">
                    <a:lumMod val="95000"/>
                    <a:lumOff val="5000"/>
                  </a:schemeClr>
                </a:solidFill>
              </a:rPr>
              <a:t>I</a:t>
            </a:r>
            <a:r>
              <a:rPr lang="ru-RU" sz="3200" i="1" dirty="0" smtClean="0">
                <a:solidFill>
                  <a:schemeClr val="bg1">
                    <a:lumMod val="95000"/>
                    <a:lumOff val="5000"/>
                  </a:schemeClr>
                </a:solidFill>
              </a:rPr>
              <a:t>.В.</a:t>
            </a:r>
            <a:br>
              <a:rPr lang="ru-RU" sz="3200" i="1" dirty="0" smtClean="0">
                <a:solidFill>
                  <a:schemeClr val="bg1">
                    <a:lumMod val="95000"/>
                    <a:lumOff val="5000"/>
                  </a:schemeClr>
                </a:solidFill>
              </a:rPr>
            </a:br>
            <a:r>
              <a:rPr lang="ru-RU" sz="3200" i="1" dirty="0" smtClean="0">
                <a:solidFill>
                  <a:schemeClr val="bg1">
                    <a:lumMod val="95000"/>
                    <a:lumOff val="5000"/>
                  </a:schemeClr>
                </a:solidFill>
              </a:rPr>
              <a:t/>
            </a:r>
            <a:br>
              <a:rPr lang="ru-RU" sz="3200" i="1" dirty="0" smtClean="0">
                <a:solidFill>
                  <a:schemeClr val="bg1">
                    <a:lumMod val="95000"/>
                    <a:lumOff val="5000"/>
                  </a:schemeClr>
                </a:solidFill>
              </a:rPr>
            </a:br>
            <a:endParaRPr lang="ru-RU" sz="3200" dirty="0"/>
          </a:p>
        </p:txBody>
      </p:sp>
      <p:sp>
        <p:nvSpPr>
          <p:cNvPr id="3" name="Текст 2"/>
          <p:cNvSpPr>
            <a:spLocks noGrp="1"/>
          </p:cNvSpPr>
          <p:nvPr>
            <p:ph type="body" idx="1"/>
          </p:nvPr>
        </p:nvSpPr>
        <p:spPr>
          <a:xfrm>
            <a:off x="530352" y="4581128"/>
            <a:ext cx="7772400" cy="1800200"/>
          </a:xfrm>
        </p:spPr>
        <p:txBody>
          <a:bodyPr/>
          <a:lstStyle/>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7772400" cy="2448272"/>
          </a:xfrm>
        </p:spPr>
        <p:txBody>
          <a:bodyPr>
            <a:normAutofit/>
          </a:bodyPr>
          <a:lstStyle/>
          <a:p>
            <a:r>
              <a:rPr lang="vi-VN" sz="2400" dirty="0" smtClean="0">
                <a:solidFill>
                  <a:schemeClr val="accent4">
                    <a:lumMod val="60000"/>
                    <a:lumOff val="40000"/>
                  </a:schemeClr>
                </a:solidFill>
              </a:rPr>
              <a:t>Карпа́тська Украї́на</a:t>
            </a:r>
            <a:r>
              <a:rPr lang="vi-VN" sz="1800" b="0" dirty="0" smtClean="0">
                <a:solidFill>
                  <a:srgbClr val="002060"/>
                </a:solidFill>
              </a:rPr>
              <a:t> </a:t>
            </a:r>
            <a:r>
              <a:rPr lang="vi-VN" sz="1800" b="0" dirty="0" smtClean="0">
                <a:solidFill>
                  <a:schemeClr val="bg1">
                    <a:lumMod val="95000"/>
                    <a:lumOff val="5000"/>
                  </a:schemeClr>
                </a:solidFill>
              </a:rPr>
              <a:t>(до 26 жовтня 1938 Підкарпатська Русь) — автономна республіка у складі Чехо</a:t>
            </a:r>
            <a:r>
              <a:rPr lang="ru-RU" sz="2000" b="0" dirty="0" smtClean="0">
                <a:solidFill>
                  <a:schemeClr val="bg1">
                    <a:lumMod val="95000"/>
                    <a:lumOff val="5000"/>
                  </a:schemeClr>
                </a:solidFill>
              </a:rPr>
              <a:t>с</a:t>
            </a:r>
            <a:r>
              <a:rPr lang="vi-VN" sz="1800" b="0" dirty="0" smtClean="0">
                <a:solidFill>
                  <a:schemeClr val="bg1">
                    <a:lumMod val="95000"/>
                    <a:lumOff val="5000"/>
                  </a:schemeClr>
                </a:solidFill>
              </a:rPr>
              <a:t>ловаччини</a:t>
            </a:r>
            <a:r>
              <a:rPr lang="ru-RU" sz="1800" b="0" dirty="0" smtClean="0">
                <a:solidFill>
                  <a:schemeClr val="bg1">
                    <a:lumMod val="95000"/>
                    <a:lumOff val="5000"/>
                  </a:schemeClr>
                </a:solidFill>
              </a:rPr>
              <a:t> </a:t>
            </a:r>
            <a:r>
              <a:rPr lang="vi-VN" sz="1800" b="0" dirty="0" smtClean="0">
                <a:solidFill>
                  <a:schemeClr val="bg1">
                    <a:lumMod val="95000"/>
                    <a:lumOff val="5000"/>
                  </a:schemeClr>
                </a:solidFill>
              </a:rPr>
              <a:t>в 1938-1939 рр., Українська незалежна держава на Закарпатті в березні 1939 року.</a:t>
            </a:r>
            <a:br>
              <a:rPr lang="vi-VN" sz="1800" b="0" dirty="0" smtClean="0">
                <a:solidFill>
                  <a:schemeClr val="bg1">
                    <a:lumMod val="95000"/>
                    <a:lumOff val="5000"/>
                  </a:schemeClr>
                </a:solidFill>
              </a:rPr>
            </a:br>
            <a:r>
              <a:rPr lang="vi-VN" sz="1800" b="0" dirty="0" smtClean="0">
                <a:solidFill>
                  <a:schemeClr val="bg1">
                    <a:lumMod val="95000"/>
                    <a:lumOff val="5000"/>
                  </a:schemeClr>
                </a:solidFill>
              </a:rPr>
              <a:t>Назва неофіційно вживалася і до 1938 року для означення території теперішнього Закарпаття.</a:t>
            </a:r>
            <a:r>
              <a:rPr lang="vi-VN" sz="2800" b="0" dirty="0" smtClean="0">
                <a:solidFill>
                  <a:schemeClr val="bg1">
                    <a:lumMod val="95000"/>
                    <a:lumOff val="5000"/>
                  </a:schemeClr>
                </a:solidFill>
              </a:rPr>
              <a:t/>
            </a:r>
            <a:br>
              <a:rPr lang="vi-VN" sz="2800" b="0" dirty="0" smtClean="0">
                <a:solidFill>
                  <a:schemeClr val="bg1">
                    <a:lumMod val="95000"/>
                    <a:lumOff val="5000"/>
                  </a:schemeClr>
                </a:solidFill>
              </a:rPr>
            </a:br>
            <a:endParaRPr lang="ru-RU" sz="2800" dirty="0">
              <a:solidFill>
                <a:schemeClr val="bg1">
                  <a:lumMod val="95000"/>
                  <a:lumOff val="5000"/>
                </a:schemeClr>
              </a:solidFill>
            </a:endParaRPr>
          </a:p>
        </p:txBody>
      </p:sp>
      <p:sp>
        <p:nvSpPr>
          <p:cNvPr id="3" name="Текст 2"/>
          <p:cNvSpPr>
            <a:spLocks noGrp="1"/>
          </p:cNvSpPr>
          <p:nvPr>
            <p:ph type="body" idx="1"/>
          </p:nvPr>
        </p:nvSpPr>
        <p:spPr>
          <a:xfrm>
            <a:off x="530352" y="2492896"/>
            <a:ext cx="7772400" cy="3744416"/>
          </a:xfrm>
        </p:spPr>
        <p:txBody>
          <a:bodyPr>
            <a:normAutofit/>
          </a:bodyPr>
          <a:lstStyle/>
          <a:p>
            <a:r>
              <a:rPr lang="ru-RU" sz="1800" i="1" dirty="0" smtClean="0">
                <a:solidFill>
                  <a:srgbClr val="002060"/>
                </a:solidFill>
              </a:rPr>
              <a:t>                     </a:t>
            </a:r>
            <a:br>
              <a:rPr lang="ru-RU" sz="1800" i="1" dirty="0" smtClean="0">
                <a:solidFill>
                  <a:srgbClr val="002060"/>
                </a:solidFill>
              </a:rPr>
            </a:br>
            <a:r>
              <a:rPr lang="ru-RU" sz="1800" i="1" dirty="0" smtClean="0">
                <a:solidFill>
                  <a:schemeClr val="bg1">
                    <a:lumMod val="95000"/>
                    <a:lumOff val="5000"/>
                  </a:schemeClr>
                </a:solidFill>
              </a:rPr>
              <a:t>                      </a:t>
            </a:r>
            <a:r>
              <a:rPr lang="ru-RU" sz="2400" dirty="0" smtClean="0">
                <a:solidFill>
                  <a:schemeClr val="accent4">
                    <a:lumMod val="60000"/>
                    <a:lumOff val="40000"/>
                  </a:schemeClr>
                </a:solidFill>
                <a:effectLst>
                  <a:outerShdw blurRad="38100" dist="38100" dir="2700000" algn="tl">
                    <a:srgbClr val="000000">
                      <a:alpha val="43137"/>
                    </a:srgbClr>
                  </a:outerShdw>
                </a:effectLst>
              </a:rPr>
              <a:t>Прапор        </a:t>
            </a:r>
            <a:r>
              <a:rPr lang="ru-RU" sz="2400" dirty="0" smtClean="0">
                <a:solidFill>
                  <a:schemeClr val="accent4">
                    <a:lumMod val="60000"/>
                    <a:lumOff val="40000"/>
                  </a:schemeClr>
                </a:solidFill>
              </a:rPr>
              <a:t>                                            </a:t>
            </a:r>
            <a:r>
              <a:rPr lang="ru-RU" sz="2400" dirty="0" smtClean="0">
                <a:solidFill>
                  <a:schemeClr val="accent4">
                    <a:lumMod val="60000"/>
                    <a:lumOff val="40000"/>
                  </a:schemeClr>
                </a:solidFill>
                <a:effectLst>
                  <a:outerShdw blurRad="38100" dist="38100" dir="2700000" algn="tl">
                    <a:srgbClr val="000000">
                      <a:alpha val="43137"/>
                    </a:srgbClr>
                  </a:outerShdw>
                </a:effectLst>
              </a:rPr>
              <a:t>Герб</a:t>
            </a:r>
            <a:endParaRPr lang="ru-RU" sz="2400" dirty="0">
              <a:solidFill>
                <a:schemeClr val="accent4">
                  <a:lumMod val="60000"/>
                  <a:lumOff val="40000"/>
                </a:schemeClr>
              </a:solidFill>
              <a:effectLst>
                <a:outerShdw blurRad="38100" dist="38100" dir="2700000" algn="tl">
                  <a:srgbClr val="000000">
                    <a:alpha val="43137"/>
                  </a:srgbClr>
                </a:outerShdw>
              </a:effectLst>
            </a:endParaRPr>
          </a:p>
        </p:txBody>
      </p:sp>
      <p:pic>
        <p:nvPicPr>
          <p:cNvPr id="4" name="Рисунок 3" descr="Flag_of_Ukraine.svg.png"/>
          <p:cNvPicPr>
            <a:picLocks noChangeAspect="1"/>
          </p:cNvPicPr>
          <p:nvPr/>
        </p:nvPicPr>
        <p:blipFill>
          <a:blip r:embed="rId2" cstate="print"/>
          <a:stretch>
            <a:fillRect/>
          </a:stretch>
        </p:blipFill>
        <p:spPr>
          <a:xfrm>
            <a:off x="755576" y="3573016"/>
            <a:ext cx="3816424" cy="2250380"/>
          </a:xfrm>
          <a:prstGeom prst="rect">
            <a:avLst/>
          </a:prstGeom>
        </p:spPr>
      </p:pic>
      <p:pic>
        <p:nvPicPr>
          <p:cNvPr id="5" name="Рисунок 4" descr="488px-Karptska_Ukraina_COA.svg.png"/>
          <p:cNvPicPr>
            <a:picLocks noChangeAspect="1"/>
          </p:cNvPicPr>
          <p:nvPr/>
        </p:nvPicPr>
        <p:blipFill>
          <a:blip r:embed="rId3" cstate="print"/>
          <a:stretch>
            <a:fillRect/>
          </a:stretch>
        </p:blipFill>
        <p:spPr>
          <a:xfrm>
            <a:off x="5652120" y="3573016"/>
            <a:ext cx="2452464" cy="298517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820472" cy="4392488"/>
          </a:xfrm>
        </p:spPr>
        <p:txBody>
          <a:bodyPr>
            <a:normAutofit/>
          </a:bodyPr>
          <a:lstStyle/>
          <a:p>
            <a:r>
              <a:rPr lang="ru-RU" sz="2400" i="1" dirty="0" err="1" smtClean="0">
                <a:solidFill>
                  <a:schemeClr val="accent4">
                    <a:lumMod val="60000"/>
                    <a:lumOff val="40000"/>
                  </a:schemeClr>
                </a:solidFill>
              </a:rPr>
              <a:t>Столиця</a:t>
            </a:r>
            <a:r>
              <a:rPr lang="ru-RU" sz="2400" dirty="0" smtClean="0">
                <a:solidFill>
                  <a:schemeClr val="accent4">
                    <a:lumMod val="60000"/>
                    <a:lumOff val="40000"/>
                  </a:schemeClr>
                </a:solidFill>
              </a:rPr>
              <a:t> - </a:t>
            </a:r>
            <a:r>
              <a:rPr lang="ru-RU" sz="2400" b="0" dirty="0" smtClean="0">
                <a:solidFill>
                  <a:schemeClr val="bg1">
                    <a:lumMod val="95000"/>
                    <a:lumOff val="5000"/>
                  </a:schemeClr>
                </a:solidFill>
              </a:rPr>
              <a:t>Хуст </a:t>
            </a:r>
            <a:r>
              <a:rPr lang="ru-RU" sz="2400" dirty="0" smtClean="0">
                <a:solidFill>
                  <a:schemeClr val="bg1">
                    <a:lumMod val="95000"/>
                    <a:lumOff val="5000"/>
                  </a:schemeClr>
                </a:solidFill>
              </a:rPr>
              <a:t/>
            </a:r>
            <a:br>
              <a:rPr lang="ru-RU" sz="2400" dirty="0" smtClean="0">
                <a:solidFill>
                  <a:schemeClr val="bg1">
                    <a:lumMod val="95000"/>
                    <a:lumOff val="5000"/>
                  </a:schemeClr>
                </a:solidFill>
              </a:rPr>
            </a:br>
            <a:r>
              <a:rPr lang="ru-RU" sz="2400" i="1" dirty="0" err="1" smtClean="0">
                <a:solidFill>
                  <a:schemeClr val="accent4">
                    <a:lumMod val="60000"/>
                    <a:lumOff val="40000"/>
                  </a:schemeClr>
                </a:solidFill>
              </a:rPr>
              <a:t>Мова</a:t>
            </a:r>
            <a:r>
              <a:rPr lang="ru-RU" sz="2400" i="1" dirty="0" smtClean="0">
                <a:solidFill>
                  <a:schemeClr val="accent4">
                    <a:lumMod val="60000"/>
                    <a:lumOff val="40000"/>
                  </a:schemeClr>
                </a:solidFill>
              </a:rPr>
              <a:t> </a:t>
            </a:r>
            <a:r>
              <a:rPr lang="ru-RU" sz="2400" dirty="0" smtClean="0">
                <a:solidFill>
                  <a:schemeClr val="accent4">
                    <a:lumMod val="60000"/>
                    <a:lumOff val="40000"/>
                  </a:schemeClr>
                </a:solidFill>
              </a:rPr>
              <a:t>-</a:t>
            </a:r>
            <a:r>
              <a:rPr lang="ru-RU" sz="2400" dirty="0" smtClean="0">
                <a:solidFill>
                  <a:schemeClr val="bg1">
                    <a:lumMod val="95000"/>
                    <a:lumOff val="5000"/>
                  </a:schemeClr>
                </a:solidFill>
              </a:rPr>
              <a:t> </a:t>
            </a:r>
            <a:r>
              <a:rPr lang="ru-RU" sz="2400" b="0" dirty="0" err="1" smtClean="0">
                <a:solidFill>
                  <a:schemeClr val="bg1">
                    <a:lumMod val="95000"/>
                    <a:lumOff val="5000"/>
                  </a:schemeClr>
                </a:solidFill>
              </a:rPr>
              <a:t>Українська</a:t>
            </a:r>
            <a:r>
              <a:rPr lang="ru-RU" sz="2400" dirty="0" smtClean="0">
                <a:solidFill>
                  <a:schemeClr val="bg1">
                    <a:lumMod val="95000"/>
                    <a:lumOff val="5000"/>
                  </a:schemeClr>
                </a:solidFill>
              </a:rPr>
              <a:t/>
            </a:r>
            <a:br>
              <a:rPr lang="ru-RU" sz="2400" dirty="0" smtClean="0">
                <a:solidFill>
                  <a:schemeClr val="bg1">
                    <a:lumMod val="95000"/>
                    <a:lumOff val="5000"/>
                  </a:schemeClr>
                </a:solidFill>
              </a:rPr>
            </a:br>
            <a:r>
              <a:rPr lang="ru-RU" sz="2400" i="1" dirty="0" err="1" smtClean="0">
                <a:solidFill>
                  <a:schemeClr val="accent4">
                    <a:lumMod val="60000"/>
                    <a:lumOff val="40000"/>
                  </a:schemeClr>
                </a:solidFill>
              </a:rPr>
              <a:t>Релігії</a:t>
            </a:r>
            <a:r>
              <a:rPr lang="ru-RU" sz="2400" dirty="0" smtClean="0">
                <a:solidFill>
                  <a:schemeClr val="accent4">
                    <a:lumMod val="60000"/>
                    <a:lumOff val="40000"/>
                  </a:schemeClr>
                </a:solidFill>
              </a:rPr>
              <a:t> -</a:t>
            </a:r>
            <a:r>
              <a:rPr lang="ru-RU" sz="2400" dirty="0" smtClean="0">
                <a:solidFill>
                  <a:schemeClr val="bg1">
                    <a:lumMod val="95000"/>
                    <a:lumOff val="5000"/>
                  </a:schemeClr>
                </a:solidFill>
              </a:rPr>
              <a:t> </a:t>
            </a:r>
            <a:r>
              <a:rPr lang="ru-RU" sz="2400" b="0" dirty="0" smtClean="0">
                <a:solidFill>
                  <a:schemeClr val="bg1">
                    <a:lumMod val="95000"/>
                    <a:lumOff val="5000"/>
                  </a:schemeClr>
                </a:solidFill>
              </a:rPr>
              <a:t>Греко-католицизм (уніанство),</a:t>
            </a:r>
            <a:r>
              <a:rPr lang="ru-RU" sz="2400" b="0" dirty="0" err="1" smtClean="0">
                <a:solidFill>
                  <a:schemeClr val="bg1">
                    <a:lumMod val="95000"/>
                    <a:lumOff val="5000"/>
                  </a:schemeClr>
                </a:solidFill>
              </a:rPr>
              <a:t>Православ'я</a:t>
            </a:r>
            <a:r>
              <a:rPr lang="ru-RU" sz="2400" b="0" dirty="0" smtClean="0">
                <a:solidFill>
                  <a:schemeClr val="bg1">
                    <a:lumMod val="95000"/>
                    <a:lumOff val="5000"/>
                  </a:schemeClr>
                </a:solidFill>
              </a:rPr>
              <a:t/>
            </a:r>
            <a:br>
              <a:rPr lang="ru-RU" sz="2400" b="0" dirty="0" smtClean="0">
                <a:solidFill>
                  <a:schemeClr val="bg1">
                    <a:lumMod val="95000"/>
                    <a:lumOff val="5000"/>
                  </a:schemeClr>
                </a:solidFill>
              </a:rPr>
            </a:br>
            <a:r>
              <a:rPr lang="ru-RU" sz="2400" i="1" dirty="0" smtClean="0">
                <a:solidFill>
                  <a:schemeClr val="accent4">
                    <a:lumMod val="60000"/>
                    <a:lumOff val="40000"/>
                  </a:schemeClr>
                </a:solidFill>
              </a:rPr>
              <a:t>Форма </a:t>
            </a:r>
            <a:r>
              <a:rPr lang="ru-RU" sz="2400" i="1" dirty="0" err="1" smtClean="0">
                <a:solidFill>
                  <a:schemeClr val="accent4">
                    <a:lumMod val="60000"/>
                    <a:lumOff val="40000"/>
                  </a:schemeClr>
                </a:solidFill>
              </a:rPr>
              <a:t>правління</a:t>
            </a:r>
            <a:r>
              <a:rPr lang="ru-RU" sz="2400" dirty="0" smtClean="0">
                <a:solidFill>
                  <a:schemeClr val="accent4">
                    <a:lumMod val="60000"/>
                    <a:lumOff val="40000"/>
                  </a:schemeClr>
                </a:solidFill>
              </a:rPr>
              <a:t> -</a:t>
            </a:r>
            <a:r>
              <a:rPr lang="ru-RU" sz="2400" dirty="0" smtClean="0">
                <a:solidFill>
                  <a:schemeClr val="bg1">
                    <a:lumMod val="95000"/>
                    <a:lumOff val="5000"/>
                  </a:schemeClr>
                </a:solidFill>
              </a:rPr>
              <a:t> </a:t>
            </a:r>
            <a:r>
              <a:rPr lang="ru-RU" sz="2400" b="0" dirty="0" err="1" smtClean="0">
                <a:solidFill>
                  <a:schemeClr val="bg1">
                    <a:lumMod val="95000"/>
                    <a:lumOff val="5000"/>
                  </a:schemeClr>
                </a:solidFill>
              </a:rPr>
              <a:t>Республіка</a:t>
            </a:r>
            <a:r>
              <a:rPr lang="ru-RU" sz="2400" dirty="0" smtClean="0">
                <a:solidFill>
                  <a:schemeClr val="bg1">
                    <a:lumMod val="95000"/>
                    <a:lumOff val="5000"/>
                  </a:schemeClr>
                </a:solidFill>
              </a:rPr>
              <a:t/>
            </a:r>
            <a:br>
              <a:rPr lang="ru-RU" sz="2400" dirty="0" smtClean="0">
                <a:solidFill>
                  <a:schemeClr val="bg1">
                    <a:lumMod val="95000"/>
                    <a:lumOff val="5000"/>
                  </a:schemeClr>
                </a:solidFill>
              </a:rPr>
            </a:br>
            <a:r>
              <a:rPr lang="ru-RU" sz="2400" i="1" dirty="0" smtClean="0">
                <a:solidFill>
                  <a:schemeClr val="accent4">
                    <a:lumMod val="60000"/>
                    <a:lumOff val="40000"/>
                  </a:schemeClr>
                </a:solidFill>
              </a:rPr>
              <a:t>Президент </a:t>
            </a:r>
            <a:r>
              <a:rPr lang="ru-RU" sz="2400" dirty="0" smtClean="0">
                <a:solidFill>
                  <a:schemeClr val="accent4">
                    <a:lumMod val="60000"/>
                    <a:lumOff val="40000"/>
                  </a:schemeClr>
                </a:solidFill>
              </a:rPr>
              <a:t>-</a:t>
            </a:r>
            <a:r>
              <a:rPr lang="ru-RU" sz="2400" dirty="0" smtClean="0">
                <a:solidFill>
                  <a:schemeClr val="bg1">
                    <a:lumMod val="95000"/>
                    <a:lumOff val="5000"/>
                  </a:schemeClr>
                </a:solidFill>
              </a:rPr>
              <a:t> </a:t>
            </a:r>
            <a:r>
              <a:rPr lang="ru-RU" sz="2400" b="0" dirty="0" smtClean="0">
                <a:solidFill>
                  <a:schemeClr val="bg1">
                    <a:lumMod val="95000"/>
                    <a:lumOff val="5000"/>
                  </a:schemeClr>
                </a:solidFill>
              </a:rPr>
              <a:t>1939 - Августин Волошин</a:t>
            </a:r>
            <a:r>
              <a:rPr lang="ru-RU" sz="2400" dirty="0" smtClean="0">
                <a:solidFill>
                  <a:schemeClr val="bg1">
                    <a:lumMod val="95000"/>
                    <a:lumOff val="5000"/>
                  </a:schemeClr>
                </a:solidFill>
              </a:rPr>
              <a:t/>
            </a:r>
            <a:br>
              <a:rPr lang="ru-RU" sz="2400" dirty="0" smtClean="0">
                <a:solidFill>
                  <a:schemeClr val="bg1">
                    <a:lumMod val="95000"/>
                    <a:lumOff val="5000"/>
                  </a:schemeClr>
                </a:solidFill>
              </a:rPr>
            </a:br>
            <a:r>
              <a:rPr lang="ru-RU" sz="2400" i="1" dirty="0" err="1" smtClean="0">
                <a:solidFill>
                  <a:schemeClr val="accent4">
                    <a:lumMod val="60000"/>
                    <a:lumOff val="40000"/>
                  </a:schemeClr>
                </a:solidFill>
              </a:rPr>
              <a:t>Прем'єр-міністр</a:t>
            </a:r>
            <a:r>
              <a:rPr lang="ru-RU" sz="2400" dirty="0" smtClean="0">
                <a:solidFill>
                  <a:schemeClr val="accent4">
                    <a:lumMod val="60000"/>
                    <a:lumOff val="40000"/>
                  </a:schemeClr>
                </a:solidFill>
              </a:rPr>
              <a:t> </a:t>
            </a:r>
            <a:r>
              <a:rPr lang="ru-RU" sz="2400" b="0" dirty="0" smtClean="0">
                <a:solidFill>
                  <a:schemeClr val="bg1">
                    <a:lumMod val="95000"/>
                    <a:lumOff val="5000"/>
                  </a:schemeClr>
                </a:solidFill>
              </a:rPr>
              <a:t>-1938 </a:t>
            </a:r>
            <a:r>
              <a:rPr lang="ru-RU" sz="2400" b="0" dirty="0" smtClean="0">
                <a:solidFill>
                  <a:schemeClr val="bg1">
                    <a:lumMod val="95000"/>
                    <a:lumOff val="5000"/>
                  </a:schemeClr>
                </a:solidFill>
              </a:rPr>
              <a:t>- </a:t>
            </a:r>
            <a:r>
              <a:rPr lang="ru-RU" sz="2400" b="0" dirty="0" err="1" smtClean="0">
                <a:solidFill>
                  <a:schemeClr val="bg1">
                    <a:lumMod val="95000"/>
                    <a:lumOff val="5000"/>
                  </a:schemeClr>
                </a:solidFill>
              </a:rPr>
              <a:t>Андрій</a:t>
            </a:r>
            <a:r>
              <a:rPr lang="ru-RU" sz="2400" b="0" dirty="0" smtClean="0">
                <a:solidFill>
                  <a:schemeClr val="bg1">
                    <a:lumMod val="95000"/>
                    <a:lumOff val="5000"/>
                  </a:schemeClr>
                </a:solidFill>
              </a:rPr>
              <a:t> </a:t>
            </a:r>
            <a:r>
              <a:rPr lang="ru-RU" sz="2400" b="0" dirty="0" smtClean="0">
                <a:solidFill>
                  <a:schemeClr val="bg1">
                    <a:lumMod val="95000"/>
                    <a:lumOff val="5000"/>
                  </a:schemeClr>
                </a:solidFill>
              </a:rPr>
              <a:t>Бродій </a:t>
            </a:r>
            <a:r>
              <a:rPr lang="ru-RU" sz="2400" dirty="0" smtClean="0">
                <a:solidFill>
                  <a:schemeClr val="bg1">
                    <a:lumMod val="95000"/>
                    <a:lumOff val="5000"/>
                  </a:schemeClr>
                </a:solidFill>
              </a:rPr>
              <a:t/>
            </a:r>
            <a:br>
              <a:rPr lang="ru-RU" sz="2400" dirty="0" smtClean="0">
                <a:solidFill>
                  <a:schemeClr val="bg1">
                    <a:lumMod val="95000"/>
                    <a:lumOff val="5000"/>
                  </a:schemeClr>
                </a:solidFill>
              </a:rPr>
            </a:br>
            <a:r>
              <a:rPr lang="ru-RU" sz="2400" b="0" dirty="0" smtClean="0">
                <a:solidFill>
                  <a:schemeClr val="bg1">
                    <a:lumMod val="95000"/>
                    <a:lumOff val="5000"/>
                  </a:schemeClr>
                </a:solidFill>
              </a:rPr>
              <a:t>1938 -1939 Августин Волошин</a:t>
            </a:r>
            <a:br>
              <a:rPr lang="ru-RU" sz="2400" b="0" dirty="0" smtClean="0">
                <a:solidFill>
                  <a:schemeClr val="bg1">
                    <a:lumMod val="95000"/>
                    <a:lumOff val="5000"/>
                  </a:schemeClr>
                </a:solidFill>
              </a:rPr>
            </a:br>
            <a:r>
              <a:rPr lang="ru-RU" sz="2400" b="0" dirty="0" smtClean="0">
                <a:solidFill>
                  <a:schemeClr val="bg1">
                    <a:lumMod val="95000"/>
                    <a:lumOff val="5000"/>
                  </a:schemeClr>
                </a:solidFill>
              </a:rPr>
              <a:t> 1939 </a:t>
            </a:r>
            <a:r>
              <a:rPr lang="ru-RU" sz="2400" b="0" dirty="0" err="1" smtClean="0">
                <a:solidFill>
                  <a:schemeClr val="bg1">
                    <a:lumMod val="95000"/>
                    <a:lumOff val="5000"/>
                  </a:schemeClr>
                </a:solidFill>
              </a:rPr>
              <a:t>Юліян</a:t>
            </a:r>
            <a:r>
              <a:rPr lang="ru-RU" sz="2400" b="0" dirty="0" smtClean="0">
                <a:solidFill>
                  <a:schemeClr val="bg1">
                    <a:lumMod val="95000"/>
                    <a:lumOff val="5000"/>
                  </a:schemeClr>
                </a:solidFill>
              </a:rPr>
              <a:t> </a:t>
            </a:r>
            <a:r>
              <a:rPr lang="ru-RU" sz="2400" b="0" dirty="0" err="1" smtClean="0">
                <a:solidFill>
                  <a:schemeClr val="bg1">
                    <a:lumMod val="95000"/>
                    <a:lumOff val="5000"/>
                  </a:schemeClr>
                </a:solidFill>
              </a:rPr>
              <a:t>Ревай</a:t>
            </a:r>
            <a:r>
              <a:rPr lang="ru-RU" sz="2400" dirty="0" smtClean="0">
                <a:solidFill>
                  <a:schemeClr val="bg1">
                    <a:lumMod val="95000"/>
                    <a:lumOff val="5000"/>
                  </a:schemeClr>
                </a:solidFill>
              </a:rPr>
              <a:t/>
            </a:r>
            <a:br>
              <a:rPr lang="ru-RU" sz="2400" dirty="0" smtClean="0">
                <a:solidFill>
                  <a:schemeClr val="bg1">
                    <a:lumMod val="95000"/>
                    <a:lumOff val="5000"/>
                  </a:schemeClr>
                </a:solidFill>
              </a:rPr>
            </a:br>
            <a:r>
              <a:rPr lang="ru-RU" sz="2400" i="1" dirty="0" err="1" smtClean="0">
                <a:solidFill>
                  <a:schemeClr val="accent4">
                    <a:lumMod val="60000"/>
                    <a:lumOff val="40000"/>
                  </a:schemeClr>
                </a:solidFill>
              </a:rPr>
              <a:t>Законодавчий</a:t>
            </a:r>
            <a:r>
              <a:rPr lang="ru-RU" sz="2400" i="1" dirty="0" smtClean="0">
                <a:solidFill>
                  <a:schemeClr val="accent4">
                    <a:lumMod val="60000"/>
                    <a:lumOff val="40000"/>
                  </a:schemeClr>
                </a:solidFill>
              </a:rPr>
              <a:t> орган </a:t>
            </a:r>
            <a:r>
              <a:rPr lang="ru-RU" sz="2400" dirty="0" smtClean="0">
                <a:solidFill>
                  <a:schemeClr val="accent4">
                    <a:lumMod val="60000"/>
                    <a:lumOff val="40000"/>
                  </a:schemeClr>
                </a:solidFill>
              </a:rPr>
              <a:t>- </a:t>
            </a:r>
            <a:r>
              <a:rPr lang="ru-RU" sz="2400" b="0" dirty="0" smtClean="0">
                <a:solidFill>
                  <a:schemeClr val="bg1">
                    <a:lumMod val="95000"/>
                    <a:lumOff val="5000"/>
                  </a:schemeClr>
                </a:solidFill>
              </a:rPr>
              <a:t>Сойм</a:t>
            </a:r>
            <a:r>
              <a:rPr lang="ru-RU" sz="2400" dirty="0" smtClean="0">
                <a:solidFill>
                  <a:schemeClr val="bg1">
                    <a:lumMod val="95000"/>
                    <a:lumOff val="5000"/>
                  </a:schemeClr>
                </a:solidFill>
              </a:rPr>
              <a:t/>
            </a:r>
            <a:br>
              <a:rPr lang="ru-RU" sz="2400" dirty="0" smtClean="0">
                <a:solidFill>
                  <a:schemeClr val="bg1">
                    <a:lumMod val="95000"/>
                    <a:lumOff val="5000"/>
                  </a:schemeClr>
                </a:solidFill>
              </a:rPr>
            </a:br>
            <a:r>
              <a:rPr lang="ru-RU" sz="2400" i="1" dirty="0" smtClean="0">
                <a:solidFill>
                  <a:schemeClr val="accent4">
                    <a:lumMod val="60000"/>
                    <a:lumOff val="40000"/>
                  </a:schemeClr>
                </a:solidFill>
              </a:rPr>
              <a:t>Валюта</a:t>
            </a:r>
            <a:r>
              <a:rPr lang="ru-RU" sz="2400" dirty="0" smtClean="0">
                <a:solidFill>
                  <a:schemeClr val="accent4">
                    <a:lumMod val="60000"/>
                    <a:lumOff val="40000"/>
                  </a:schemeClr>
                </a:solidFill>
              </a:rPr>
              <a:t> - </a:t>
            </a:r>
            <a:r>
              <a:rPr lang="ru-RU" sz="2400" b="0" dirty="0" err="1" smtClean="0">
                <a:solidFill>
                  <a:schemeClr val="bg1">
                    <a:lumMod val="95000"/>
                    <a:lumOff val="5000"/>
                  </a:schemeClr>
                </a:solidFill>
              </a:rPr>
              <a:t>Чехословацька</a:t>
            </a:r>
            <a:r>
              <a:rPr lang="ru-RU" sz="2400" b="0" dirty="0" smtClean="0">
                <a:solidFill>
                  <a:schemeClr val="bg1">
                    <a:lumMod val="95000"/>
                    <a:lumOff val="5000"/>
                  </a:schemeClr>
                </a:solidFill>
              </a:rPr>
              <a:t> </a:t>
            </a:r>
            <a:r>
              <a:rPr lang="ru-RU" sz="2400" b="0" dirty="0" smtClean="0">
                <a:solidFill>
                  <a:schemeClr val="bg1">
                    <a:lumMod val="95000"/>
                    <a:lumOff val="5000"/>
                  </a:schemeClr>
                </a:solidFill>
              </a:rPr>
              <a:t>крон</a:t>
            </a:r>
            <a:r>
              <a:rPr lang="ru-RU" sz="2400" dirty="0" smtClean="0">
                <a:solidFill>
                  <a:schemeClr val="bg1">
                    <a:lumMod val="95000"/>
                    <a:lumOff val="5000"/>
                  </a:schemeClr>
                </a:solidFill>
              </a:rPr>
              <a:t>а</a:t>
            </a:r>
            <a:endParaRPr lang="ru-RU" sz="2400" dirty="0">
              <a:solidFill>
                <a:schemeClr val="bg1">
                  <a:lumMod val="95000"/>
                  <a:lumOff val="5000"/>
                </a:schemeClr>
              </a:solidFill>
            </a:endParaRPr>
          </a:p>
        </p:txBody>
      </p:sp>
      <p:sp>
        <p:nvSpPr>
          <p:cNvPr id="3" name="Текст 2"/>
          <p:cNvSpPr>
            <a:spLocks noGrp="1"/>
          </p:cNvSpPr>
          <p:nvPr>
            <p:ph type="body" idx="1"/>
          </p:nvPr>
        </p:nvSpPr>
        <p:spPr>
          <a:xfrm>
            <a:off x="7020272" y="5373216"/>
            <a:ext cx="1763688" cy="1944216"/>
          </a:xfrm>
        </p:spPr>
        <p:txBody>
          <a:bodyPr/>
          <a:lstStyle/>
          <a:p>
            <a:r>
              <a:rPr lang="ru-RU" dirty="0" smtClean="0"/>
              <a:t>                                                                              </a:t>
            </a:r>
            <a:r>
              <a:rPr lang="ru-RU" sz="1800" b="1" i="1" dirty="0" smtClean="0">
                <a:solidFill>
                  <a:schemeClr val="accent4">
                    <a:lumMod val="60000"/>
                    <a:lumOff val="40000"/>
                  </a:schemeClr>
                </a:solidFill>
                <a:effectLst>
                  <a:outerShdw blurRad="38100" dist="38100" dir="2700000" algn="tl">
                    <a:srgbClr val="000000">
                      <a:alpha val="43137"/>
                    </a:srgbClr>
                  </a:outerShdw>
                </a:effectLst>
              </a:rPr>
              <a:t>Августин       Волошин</a:t>
            </a:r>
            <a:endParaRPr lang="ru-RU" sz="1800" b="1" i="1" dirty="0">
              <a:solidFill>
                <a:schemeClr val="accent4">
                  <a:lumMod val="60000"/>
                  <a:lumOff val="40000"/>
                </a:schemeClr>
              </a:solidFill>
              <a:effectLst>
                <a:outerShdw blurRad="38100" dist="38100" dir="2700000" algn="tl">
                  <a:srgbClr val="000000">
                    <a:alpha val="43137"/>
                  </a:srgbClr>
                </a:outerShdw>
              </a:effectLst>
            </a:endParaRPr>
          </a:p>
        </p:txBody>
      </p:sp>
      <p:pic>
        <p:nvPicPr>
          <p:cNvPr id="4" name="Рисунок 3" descr="Волошин_А.jpg"/>
          <p:cNvPicPr>
            <a:picLocks noChangeAspect="1"/>
          </p:cNvPicPr>
          <p:nvPr/>
        </p:nvPicPr>
        <p:blipFill>
          <a:blip r:embed="rId2" cstate="print"/>
          <a:stretch>
            <a:fillRect/>
          </a:stretch>
        </p:blipFill>
        <p:spPr>
          <a:xfrm>
            <a:off x="6732240" y="2924944"/>
            <a:ext cx="1905000" cy="2828925"/>
          </a:xfrm>
          <a:prstGeom prst="rect">
            <a:avLst/>
          </a:prstGeom>
        </p:spPr>
      </p:pic>
      <p:pic>
        <p:nvPicPr>
          <p:cNvPr id="5" name="Рисунок 4" descr="294_2.gif"/>
          <p:cNvPicPr>
            <a:picLocks noChangeAspect="1"/>
          </p:cNvPicPr>
          <p:nvPr/>
        </p:nvPicPr>
        <p:blipFill>
          <a:blip r:embed="rId3" cstate="print"/>
          <a:stretch>
            <a:fillRect/>
          </a:stretch>
        </p:blipFill>
        <p:spPr>
          <a:xfrm>
            <a:off x="4644008" y="3933056"/>
            <a:ext cx="1512168" cy="149964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620688"/>
            <a:ext cx="7772400" cy="2088232"/>
          </a:xfrm>
        </p:spPr>
        <p:txBody>
          <a:bodyPr>
            <a:normAutofit/>
          </a:bodyPr>
          <a:lstStyle/>
          <a:p>
            <a:r>
              <a:rPr lang="ru-RU" sz="3200" b="0" dirty="0" smtClean="0">
                <a:solidFill>
                  <a:srgbClr val="002060"/>
                </a:solidFill>
              </a:rPr>
              <a:t>                  </a:t>
            </a:r>
            <a:r>
              <a:rPr lang="ru-RU" sz="3200" i="1" dirty="0" smtClean="0">
                <a:solidFill>
                  <a:schemeClr val="accent4">
                    <a:lumMod val="60000"/>
                    <a:lumOff val="40000"/>
                  </a:schemeClr>
                </a:solidFill>
              </a:rPr>
              <a:t>Карта Карпатської України.</a:t>
            </a:r>
            <a:r>
              <a:rPr lang="ru-RU" sz="3200" b="0" dirty="0" smtClean="0">
                <a:solidFill>
                  <a:schemeClr val="accent4">
                    <a:lumMod val="60000"/>
                    <a:lumOff val="40000"/>
                  </a:schemeClr>
                </a:solidFill>
              </a:rPr>
              <a:t> </a:t>
            </a:r>
            <a:r>
              <a:rPr lang="ru-RU" sz="3200" b="0" dirty="0" smtClean="0">
                <a:solidFill>
                  <a:schemeClr val="bg1">
                    <a:lumMod val="95000"/>
                    <a:lumOff val="5000"/>
                  </a:schemeClr>
                </a:solidFill>
              </a:rPr>
              <a:t/>
            </a:r>
            <a:br>
              <a:rPr lang="ru-RU" sz="3200" b="0" dirty="0" smtClean="0">
                <a:solidFill>
                  <a:schemeClr val="bg1">
                    <a:lumMod val="95000"/>
                    <a:lumOff val="5000"/>
                  </a:schemeClr>
                </a:solidFill>
              </a:rPr>
            </a:br>
            <a:r>
              <a:rPr lang="ru-RU" sz="3200" b="0" dirty="0" err="1" smtClean="0">
                <a:solidFill>
                  <a:schemeClr val="bg1">
                    <a:lumMod val="95000"/>
                    <a:lumOff val="5000"/>
                  </a:schemeClr>
                </a:solidFill>
              </a:rPr>
              <a:t>Червоною</a:t>
            </a:r>
            <a:r>
              <a:rPr lang="ru-RU" sz="3200" b="0" dirty="0" smtClean="0">
                <a:solidFill>
                  <a:schemeClr val="bg1">
                    <a:lumMod val="95000"/>
                    <a:lumOff val="5000"/>
                  </a:schemeClr>
                </a:solidFill>
              </a:rPr>
              <a:t> лінією позначено територію, </a:t>
            </a:r>
            <a:br>
              <a:rPr lang="ru-RU" sz="3200" b="0" dirty="0" smtClean="0">
                <a:solidFill>
                  <a:schemeClr val="bg1">
                    <a:lumMod val="95000"/>
                    <a:lumOff val="5000"/>
                  </a:schemeClr>
                </a:solidFill>
              </a:rPr>
            </a:br>
            <a:r>
              <a:rPr lang="ru-RU" sz="3200" b="0" dirty="0" smtClean="0">
                <a:solidFill>
                  <a:schemeClr val="bg1">
                    <a:lumMod val="95000"/>
                    <a:lumOff val="5000"/>
                  </a:schemeClr>
                </a:solidFill>
              </a:rPr>
              <a:t>яка </a:t>
            </a:r>
            <a:r>
              <a:rPr lang="ru-RU" sz="3200" b="0" dirty="0" err="1" smtClean="0">
                <a:solidFill>
                  <a:schemeClr val="bg1">
                    <a:lumMod val="95000"/>
                    <a:lumOff val="5000"/>
                  </a:schemeClr>
                </a:solidFill>
              </a:rPr>
              <a:t>увійшла</a:t>
            </a:r>
            <a:r>
              <a:rPr lang="ru-RU" sz="3200" b="0" dirty="0" smtClean="0">
                <a:solidFill>
                  <a:schemeClr val="bg1">
                    <a:lumMod val="95000"/>
                    <a:lumOff val="5000"/>
                  </a:schemeClr>
                </a:solidFill>
              </a:rPr>
              <a:t> до Угорщини 2 листопада 1938 року.</a:t>
            </a:r>
            <a:endParaRPr lang="ru-RU" sz="3200" dirty="0">
              <a:solidFill>
                <a:schemeClr val="bg1">
                  <a:lumMod val="95000"/>
                  <a:lumOff val="5000"/>
                </a:schemeClr>
              </a:solidFill>
            </a:endParaRPr>
          </a:p>
        </p:txBody>
      </p:sp>
      <p:sp>
        <p:nvSpPr>
          <p:cNvPr id="3" name="Текст 2"/>
          <p:cNvSpPr>
            <a:spLocks noGrp="1"/>
          </p:cNvSpPr>
          <p:nvPr>
            <p:ph type="body" idx="1"/>
          </p:nvPr>
        </p:nvSpPr>
        <p:spPr/>
        <p:txBody>
          <a:bodyPr/>
          <a:lstStyle/>
          <a:p>
            <a:endParaRPr lang="ru-RU" dirty="0"/>
          </a:p>
        </p:txBody>
      </p:sp>
      <p:pic>
        <p:nvPicPr>
          <p:cNvPr id="6" name="Рисунок 5" descr="Subcarpathia_Carpatho-Ukraine_german_svg.png"/>
          <p:cNvPicPr>
            <a:picLocks noChangeAspect="1"/>
          </p:cNvPicPr>
          <p:nvPr/>
        </p:nvPicPr>
        <p:blipFill>
          <a:blip r:embed="rId2" cstate="print"/>
          <a:stretch>
            <a:fillRect/>
          </a:stretch>
        </p:blipFill>
        <p:spPr>
          <a:xfrm>
            <a:off x="1763688" y="3068960"/>
            <a:ext cx="5112568" cy="31683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548680"/>
            <a:ext cx="7772400" cy="5832648"/>
          </a:xfrm>
        </p:spPr>
        <p:txBody>
          <a:bodyPr>
            <a:normAutofit/>
          </a:bodyPr>
          <a:lstStyle/>
          <a:p>
            <a:r>
              <a:rPr lang="ru-RU" sz="2400" b="0" i="1" dirty="0" smtClean="0">
                <a:solidFill>
                  <a:srgbClr val="002060"/>
                </a:solidFill>
              </a:rPr>
              <a:t>                                 </a:t>
            </a:r>
            <a:r>
              <a:rPr lang="ru-RU" sz="2400" i="1" dirty="0" smtClean="0">
                <a:solidFill>
                  <a:schemeClr val="accent4">
                    <a:lumMod val="60000"/>
                    <a:lumOff val="40000"/>
                  </a:schemeClr>
                </a:solidFill>
              </a:rPr>
              <a:t>У складі Чехословаччини</a:t>
            </a:r>
            <a:r>
              <a:rPr lang="ru-RU" sz="1600" b="0" dirty="0" smtClean="0"/>
              <a:t/>
            </a:r>
            <a:br>
              <a:rPr lang="ru-RU" sz="1600" b="0" dirty="0" smtClean="0"/>
            </a:br>
            <a:r>
              <a:rPr lang="ru-RU" sz="1600" b="0" dirty="0" smtClean="0">
                <a:solidFill>
                  <a:srgbClr val="002060"/>
                </a:solidFill>
              </a:rPr>
              <a:t/>
            </a:r>
            <a:br>
              <a:rPr lang="ru-RU" sz="1600" b="0" dirty="0" smtClean="0">
                <a:solidFill>
                  <a:srgbClr val="002060"/>
                </a:solidFill>
              </a:rPr>
            </a:br>
            <a:r>
              <a:rPr lang="ru-RU" sz="1800" b="0" dirty="0" err="1" smtClean="0">
                <a:solidFill>
                  <a:schemeClr val="bg1">
                    <a:lumMod val="95000"/>
                    <a:lumOff val="5000"/>
                  </a:schemeClr>
                </a:solidFill>
                <a:effectLst/>
              </a:rPr>
              <a:t>Після</a:t>
            </a:r>
            <a:r>
              <a:rPr lang="ru-RU" sz="1800" b="0" dirty="0" smtClean="0">
                <a:solidFill>
                  <a:schemeClr val="bg1">
                    <a:lumMod val="95000"/>
                    <a:lumOff val="5000"/>
                  </a:schemeClr>
                </a:solidFill>
                <a:effectLst/>
              </a:rPr>
              <a:t> розпаду Австро-Угорської імперії закарпатські українці активно виступали за об'єднання Карпатської України з іншими українськими землями. 21 січня 1919 року на Народних Зборах («Соборі Русинів») у Хусті, де зібралося більше 400 депутатів з усього Закарпаття, було проголошено злуку Карпатської </a:t>
            </a:r>
            <a:r>
              <a:rPr lang="ru-RU" sz="1800" b="0" dirty="0" err="1" smtClean="0">
                <a:solidFill>
                  <a:schemeClr val="bg1">
                    <a:lumMod val="95000"/>
                    <a:lumOff val="5000"/>
                  </a:schemeClr>
                </a:solidFill>
                <a:effectLst/>
              </a:rPr>
              <a:t>України</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з</a:t>
            </a:r>
            <a:r>
              <a:rPr lang="ru-RU" sz="1800" b="0" dirty="0" smtClean="0">
                <a:solidFill>
                  <a:schemeClr val="bg1">
                    <a:lumMod val="95000"/>
                    <a:lumOff val="5000"/>
                  </a:schemeClr>
                </a:solidFill>
                <a:effectLst/>
              </a:rPr>
              <a:t> </a:t>
            </a:r>
            <a:r>
              <a:rPr lang="ru-RU" sz="1800" b="0" dirty="0" err="1" smtClean="0">
                <a:solidFill>
                  <a:schemeClr val="bg1">
                    <a:lumMod val="95000"/>
                    <a:lumOff val="5000"/>
                  </a:schemeClr>
                </a:solidFill>
                <a:effectLst/>
              </a:rPr>
              <a:t>Українською</a:t>
            </a:r>
            <a:r>
              <a:rPr lang="ru-RU" sz="1800" b="0" dirty="0" smtClean="0">
                <a:solidFill>
                  <a:schemeClr val="bg1">
                    <a:lumMod val="95000"/>
                    <a:lumOff val="5000"/>
                  </a:schemeClr>
                </a:solidFill>
                <a:effectLst/>
              </a:rPr>
              <a:t> Народною Республікою. Однак несприятлива міжнародна ситуація і </a:t>
            </a:r>
            <a:r>
              <a:rPr lang="ru-RU" sz="1800" b="0" dirty="0" err="1" smtClean="0">
                <a:solidFill>
                  <a:schemeClr val="bg1">
                    <a:lumMod val="95000"/>
                    <a:lumOff val="5000"/>
                  </a:schemeClr>
                </a:solidFill>
                <a:effectLst/>
              </a:rPr>
              <a:t>критичне</a:t>
            </a:r>
            <a:r>
              <a:rPr lang="ru-RU" sz="1800" b="0" dirty="0" smtClean="0">
                <a:solidFill>
                  <a:schemeClr val="bg1">
                    <a:lumMod val="95000"/>
                    <a:lumOff val="5000"/>
                  </a:schemeClr>
                </a:solidFill>
                <a:effectLst/>
              </a:rPr>
              <a:t> становище </a:t>
            </a:r>
            <a:r>
              <a:rPr lang="ru-RU" sz="1800" b="0" dirty="0" err="1" smtClean="0">
                <a:solidFill>
                  <a:schemeClr val="bg1">
                    <a:lumMod val="95000"/>
                    <a:lumOff val="5000"/>
                  </a:schemeClr>
                </a:solidFill>
                <a:effectLst/>
              </a:rPr>
              <a:t>Директорії</a:t>
            </a:r>
            <a:r>
              <a:rPr lang="ru-RU" sz="1800" b="0" dirty="0" smtClean="0">
                <a:solidFill>
                  <a:schemeClr val="bg1">
                    <a:lumMod val="95000"/>
                    <a:lumOff val="5000"/>
                  </a:schemeClr>
                </a:solidFill>
                <a:effectLst/>
              </a:rPr>
              <a:t> УНР внаслідок агресії більшовицької Росії, не дозволили здійснити надії закарпатських українців на возз'єднання в єдиній Українській державі.</a:t>
            </a:r>
            <a:br>
              <a:rPr lang="ru-RU" sz="1800" b="0" dirty="0" smtClean="0">
                <a:solidFill>
                  <a:schemeClr val="bg1">
                    <a:lumMod val="95000"/>
                    <a:lumOff val="5000"/>
                  </a:schemeClr>
                </a:solidFill>
                <a:effectLst/>
              </a:rPr>
            </a:br>
            <a:r>
              <a:rPr lang="ru-RU" sz="1800" b="0" dirty="0" smtClean="0">
                <a:solidFill>
                  <a:schemeClr val="bg1">
                    <a:lumMod val="95000"/>
                    <a:lumOff val="5000"/>
                  </a:schemeClr>
                </a:solidFill>
                <a:effectLst/>
              </a:rPr>
              <a:t>На основі рішень Сен-Жерменського мирного договору 1919 р. і </a:t>
            </a:r>
            <a:r>
              <a:rPr lang="ru-RU" sz="1800" b="0" dirty="0" err="1" smtClean="0">
                <a:solidFill>
                  <a:schemeClr val="bg1">
                    <a:lumMod val="95000"/>
                    <a:lumOff val="5000"/>
                  </a:schemeClr>
                </a:solidFill>
                <a:effectLst/>
              </a:rPr>
              <a:t>Тріанонського</a:t>
            </a:r>
            <a:r>
              <a:rPr lang="ru-RU" sz="1800" b="0" dirty="0" smtClean="0">
                <a:solidFill>
                  <a:schemeClr val="bg1">
                    <a:lumMod val="95000"/>
                    <a:lumOff val="5000"/>
                  </a:schemeClr>
                </a:solidFill>
                <a:effectLst/>
              </a:rPr>
              <a:t> мирного договору 1920 р. Карпатська Україна увійшла до складу </a:t>
            </a:r>
            <a:r>
              <a:rPr lang="ru-RU" sz="1800" b="0" dirty="0" err="1" smtClean="0">
                <a:solidFill>
                  <a:schemeClr val="bg1">
                    <a:lumMod val="95000"/>
                    <a:lumOff val="5000"/>
                  </a:schemeClr>
                </a:solidFill>
                <a:effectLst/>
              </a:rPr>
              <a:t>Чехо-Словаччини</a:t>
            </a:r>
            <a:r>
              <a:rPr lang="ru-RU" sz="1800" b="0" dirty="0" smtClean="0">
                <a:solidFill>
                  <a:schemeClr val="bg1">
                    <a:lumMod val="95000"/>
                    <a:lumOff val="5000"/>
                  </a:schemeClr>
                </a:solidFill>
                <a:effectLst/>
              </a:rPr>
              <a:t> на правах автономії. Проте реальний автономний статус Карпатської України, передбачений договорами, так і не був забезпечений чехословацьким урядом. У 1920-1930-х рр. українська громадськість і політичні партії на Закарпатті активно виступали за надання Карпатській Україні автономії, створення Української національної держави і возз'єднання у Соборній незалежній українській державі. Для цього регулярно проводилися народовецькі з'їзди.</a:t>
            </a:r>
            <a:r>
              <a:rPr lang="ru-RU" sz="1600" b="0" dirty="0" smtClean="0">
                <a:solidFill>
                  <a:schemeClr val="bg1">
                    <a:lumMod val="95000"/>
                    <a:lumOff val="5000"/>
                  </a:schemeClr>
                </a:solidFill>
              </a:rPr>
              <a:t/>
            </a:r>
            <a:br>
              <a:rPr lang="ru-RU" sz="1600" b="0" dirty="0" smtClean="0">
                <a:solidFill>
                  <a:schemeClr val="bg1">
                    <a:lumMod val="95000"/>
                    <a:lumOff val="5000"/>
                  </a:schemeClr>
                </a:solidFill>
              </a:rPr>
            </a:br>
            <a:endParaRPr lang="ru-RU" sz="1600" dirty="0">
              <a:solidFill>
                <a:schemeClr val="bg1">
                  <a:lumMod val="95000"/>
                  <a:lumOff val="5000"/>
                </a:schemeClr>
              </a:solidFill>
            </a:endParaRPr>
          </a:p>
        </p:txBody>
      </p:sp>
      <p:sp>
        <p:nvSpPr>
          <p:cNvPr id="3" name="Текст 2"/>
          <p:cNvSpPr>
            <a:spLocks noGrp="1"/>
          </p:cNvSpPr>
          <p:nvPr>
            <p:ph type="body" idx="1"/>
          </p:nvPr>
        </p:nvSpPr>
        <p:spPr>
          <a:xfrm>
            <a:off x="530352" y="6309320"/>
            <a:ext cx="7772400" cy="548680"/>
          </a:xfrm>
        </p:spPr>
        <p:txBody>
          <a:bodyPr/>
          <a:lstStyle/>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692696"/>
            <a:ext cx="7772400" cy="864096"/>
          </a:xfrm>
        </p:spPr>
        <p:txBody>
          <a:bodyPr>
            <a:normAutofit/>
          </a:bodyPr>
          <a:lstStyle/>
          <a:p>
            <a:r>
              <a:rPr lang="ru-RU" sz="2800" b="0" i="1" dirty="0" smtClean="0">
                <a:solidFill>
                  <a:schemeClr val="tx2">
                    <a:lumMod val="10000"/>
                  </a:schemeClr>
                </a:solidFill>
              </a:rPr>
              <a:t>                       </a:t>
            </a:r>
            <a:r>
              <a:rPr lang="ru-RU" sz="2800" i="1" dirty="0" err="1" smtClean="0">
                <a:solidFill>
                  <a:schemeClr val="accent4">
                    <a:lumMod val="60000"/>
                    <a:lumOff val="40000"/>
                  </a:schemeClr>
                </a:solidFill>
              </a:rPr>
              <a:t>Запровадження</a:t>
            </a:r>
            <a:r>
              <a:rPr lang="ru-RU" sz="2800" i="1" dirty="0" smtClean="0">
                <a:solidFill>
                  <a:schemeClr val="accent4">
                    <a:lumMod val="60000"/>
                    <a:lumOff val="40000"/>
                  </a:schemeClr>
                </a:solidFill>
              </a:rPr>
              <a:t> автономії</a:t>
            </a:r>
            <a:r>
              <a:rPr lang="ru-RU" sz="2400" b="0" dirty="0" smtClean="0">
                <a:solidFill>
                  <a:srgbClr val="00B050"/>
                </a:solidFill>
              </a:rPr>
              <a:t/>
            </a:r>
            <a:br>
              <a:rPr lang="ru-RU" sz="2400" b="0" dirty="0" smtClean="0">
                <a:solidFill>
                  <a:srgbClr val="00B050"/>
                </a:solidFill>
              </a:rPr>
            </a:br>
            <a:endParaRPr lang="ru-RU" sz="2400" dirty="0">
              <a:solidFill>
                <a:srgbClr val="00B050"/>
              </a:solidFill>
            </a:endParaRPr>
          </a:p>
        </p:txBody>
      </p:sp>
      <p:sp>
        <p:nvSpPr>
          <p:cNvPr id="3" name="Текст 2"/>
          <p:cNvSpPr>
            <a:spLocks noGrp="1"/>
          </p:cNvSpPr>
          <p:nvPr>
            <p:ph type="body" idx="1"/>
          </p:nvPr>
        </p:nvSpPr>
        <p:spPr>
          <a:xfrm>
            <a:off x="530352" y="1556792"/>
            <a:ext cx="8146104" cy="5112568"/>
          </a:xfrm>
        </p:spPr>
        <p:txBody>
          <a:bodyPr>
            <a:normAutofit/>
          </a:bodyPr>
          <a:lstStyle/>
          <a:p>
            <a:r>
              <a:rPr lang="ru-RU" sz="1800" dirty="0" err="1" smtClean="0">
                <a:solidFill>
                  <a:schemeClr val="bg1">
                    <a:lumMod val="95000"/>
                    <a:lumOff val="5000"/>
                  </a:schemeClr>
                </a:solidFill>
              </a:rPr>
              <a:t>Після</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Мюнхенського</a:t>
            </a:r>
            <a:r>
              <a:rPr lang="ru-RU" sz="1800" dirty="0" smtClean="0">
                <a:solidFill>
                  <a:schemeClr val="bg1">
                    <a:lumMod val="95000"/>
                    <a:lumOff val="5000"/>
                  </a:schemeClr>
                </a:solidFill>
              </a:rPr>
              <a:t> договору  </a:t>
            </a:r>
            <a:r>
              <a:rPr lang="ru-RU" sz="1800" dirty="0" err="1" smtClean="0">
                <a:solidFill>
                  <a:schemeClr val="bg1">
                    <a:lumMod val="95000"/>
                    <a:lumOff val="5000"/>
                  </a:schemeClr>
                </a:solidFill>
              </a:rPr>
              <a:t>чотирьох</a:t>
            </a:r>
            <a:r>
              <a:rPr lang="ru-RU" sz="1800" dirty="0" smtClean="0">
                <a:solidFill>
                  <a:schemeClr val="bg1">
                    <a:lumMod val="95000"/>
                    <a:lumOff val="5000"/>
                  </a:schemeClr>
                </a:solidFill>
              </a:rPr>
              <a:t> держав (30 </a:t>
            </a:r>
            <a:r>
              <a:rPr lang="ru-RU" sz="1800" dirty="0" err="1" smtClean="0">
                <a:solidFill>
                  <a:schemeClr val="bg1">
                    <a:lumMod val="95000"/>
                    <a:lumOff val="5000"/>
                  </a:schemeClr>
                </a:solidFill>
              </a:rPr>
              <a:t>вересня</a:t>
            </a:r>
            <a:r>
              <a:rPr lang="ru-RU" sz="1800" dirty="0" smtClean="0">
                <a:solidFill>
                  <a:schemeClr val="bg1">
                    <a:lumMod val="95000"/>
                    <a:lumOff val="5000"/>
                  </a:schemeClr>
                </a:solidFill>
              </a:rPr>
              <a:t> 1938 року) складне </a:t>
            </a:r>
            <a:r>
              <a:rPr lang="ru-RU" sz="1800" dirty="0" err="1" smtClean="0">
                <a:solidFill>
                  <a:schemeClr val="bg1">
                    <a:lumMod val="95000"/>
                    <a:lumOff val="5000"/>
                  </a:schemeClr>
                </a:solidFill>
              </a:rPr>
              <a:t>міжнародне</a:t>
            </a:r>
            <a:r>
              <a:rPr lang="ru-RU" sz="1800" dirty="0" smtClean="0">
                <a:solidFill>
                  <a:schemeClr val="bg1">
                    <a:lumMod val="95000"/>
                    <a:lumOff val="5000"/>
                  </a:schemeClr>
                </a:solidFill>
              </a:rPr>
              <a:t> становище </a:t>
            </a:r>
            <a:r>
              <a:rPr lang="ru-RU" sz="1800" dirty="0" err="1" smtClean="0">
                <a:solidFill>
                  <a:schemeClr val="bg1">
                    <a:lumMod val="95000"/>
                    <a:lumOff val="5000"/>
                  </a:schemeClr>
                </a:solidFill>
              </a:rPr>
              <a:t>Чехо-Словаччини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і</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всезростаюча</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боротьба</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українського</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населення</a:t>
            </a:r>
            <a:r>
              <a:rPr lang="ru-RU" sz="1800" dirty="0" smtClean="0">
                <a:solidFill>
                  <a:schemeClr val="bg1">
                    <a:lumMod val="95000"/>
                    <a:lumOff val="5000"/>
                  </a:schemeClr>
                </a:solidFill>
              </a:rPr>
              <a:t> за </a:t>
            </a:r>
            <a:r>
              <a:rPr lang="ru-RU" sz="1800" dirty="0" err="1" smtClean="0">
                <a:solidFill>
                  <a:schemeClr val="bg1">
                    <a:lumMod val="95000"/>
                    <a:lumOff val="5000"/>
                  </a:schemeClr>
                </a:solidFill>
              </a:rPr>
              <a:t>політичні</a:t>
            </a:r>
            <a:r>
              <a:rPr lang="ru-RU" sz="1800" dirty="0" smtClean="0">
                <a:solidFill>
                  <a:schemeClr val="bg1">
                    <a:lumMod val="95000"/>
                    <a:lumOff val="5000"/>
                  </a:schemeClr>
                </a:solidFill>
              </a:rPr>
              <a:t> права </a:t>
            </a:r>
            <a:r>
              <a:rPr lang="ru-RU" sz="1800" dirty="0" err="1" smtClean="0">
                <a:solidFill>
                  <a:schemeClr val="bg1">
                    <a:lumMod val="95000"/>
                    <a:lumOff val="5000"/>
                  </a:schemeClr>
                </a:solidFill>
              </a:rPr>
              <a:t>примусили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чехословацький</a:t>
            </a:r>
            <a:r>
              <a:rPr lang="ru-RU" sz="1800" dirty="0" smtClean="0">
                <a:solidFill>
                  <a:schemeClr val="bg1">
                    <a:lumMod val="95000"/>
                    <a:lumOff val="5000"/>
                  </a:schemeClr>
                </a:solidFill>
              </a:rPr>
              <a:t> уряд </a:t>
            </a:r>
            <a:r>
              <a:rPr lang="ru-RU" sz="1800" dirty="0" err="1" smtClean="0">
                <a:solidFill>
                  <a:schemeClr val="bg1">
                    <a:lumMod val="95000"/>
                    <a:lumOff val="5000"/>
                  </a:schemeClr>
                </a:solidFill>
              </a:rPr>
              <a:t>погодитися</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надати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Карпатській</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Україні</a:t>
            </a:r>
            <a:r>
              <a:rPr lang="ru-RU" sz="1800" dirty="0" smtClean="0">
                <a:solidFill>
                  <a:schemeClr val="bg1">
                    <a:lumMod val="95000"/>
                    <a:lumOff val="5000"/>
                  </a:schemeClr>
                </a:solidFill>
              </a:rPr>
              <a:t> статус </a:t>
            </a:r>
            <a:r>
              <a:rPr lang="ru-RU" sz="1800" dirty="0" err="1" smtClean="0">
                <a:solidFill>
                  <a:schemeClr val="bg1">
                    <a:lumMod val="95000"/>
                    <a:lumOff val="5000"/>
                  </a:schemeClr>
                </a:solidFill>
              </a:rPr>
              <a:t>автономної</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республіки</a:t>
            </a:r>
            <a:r>
              <a:rPr lang="ru-RU" sz="1800" dirty="0" smtClean="0">
                <a:solidFill>
                  <a:schemeClr val="bg1">
                    <a:lumMod val="95000"/>
                    <a:lumOff val="5000"/>
                  </a:schemeClr>
                </a:solidFill>
              </a:rPr>
              <a:t>. 8 </a:t>
            </a:r>
            <a:r>
              <a:rPr lang="ru-RU" sz="1800" dirty="0" err="1" smtClean="0">
                <a:solidFill>
                  <a:schemeClr val="bg1">
                    <a:lumMod val="95000"/>
                    <a:lumOff val="5000"/>
                  </a:schemeClr>
                </a:solidFill>
              </a:rPr>
              <a:t>жовтня</a:t>
            </a:r>
            <a:r>
              <a:rPr lang="ru-RU" sz="1800" dirty="0" smtClean="0">
                <a:solidFill>
                  <a:schemeClr val="bg1">
                    <a:lumMod val="95000"/>
                    <a:lumOff val="5000"/>
                  </a:schemeClr>
                </a:solidFill>
              </a:rPr>
              <a:t> 1938 р. </a:t>
            </a:r>
            <a:r>
              <a:rPr lang="ru-RU" sz="1800" dirty="0" err="1" smtClean="0">
                <a:solidFill>
                  <a:schemeClr val="bg1">
                    <a:lumMod val="95000"/>
                    <a:lumOff val="5000"/>
                  </a:schemeClr>
                </a:solidFill>
              </a:rPr>
              <a:t>було</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утворено</a:t>
            </a:r>
            <a:r>
              <a:rPr lang="ru-RU" sz="1800" dirty="0" smtClean="0">
                <a:solidFill>
                  <a:schemeClr val="bg1">
                    <a:lumMod val="95000"/>
                    <a:lumOff val="5000"/>
                  </a:schemeClr>
                </a:solidFill>
              </a:rPr>
              <a:t> перший </a:t>
            </a:r>
            <a:r>
              <a:rPr lang="ru-RU" sz="1800" dirty="0" err="1" smtClean="0">
                <a:solidFill>
                  <a:schemeClr val="bg1">
                    <a:lumMod val="95000"/>
                    <a:lumOff val="5000"/>
                  </a:schemeClr>
                </a:solidFill>
              </a:rPr>
              <a:t>автономний</a:t>
            </a:r>
            <a:r>
              <a:rPr lang="ru-RU" sz="1800" dirty="0" smtClean="0">
                <a:solidFill>
                  <a:schemeClr val="bg1">
                    <a:lumMod val="95000"/>
                    <a:lumOff val="5000"/>
                  </a:schemeClr>
                </a:solidFill>
              </a:rPr>
              <a:t> уряд на </a:t>
            </a:r>
            <a:r>
              <a:rPr lang="ru-RU" sz="1800" dirty="0" err="1" smtClean="0">
                <a:solidFill>
                  <a:schemeClr val="bg1">
                    <a:lumMod val="95000"/>
                    <a:lumOff val="5000"/>
                  </a:schemeClr>
                </a:solidFill>
              </a:rPr>
              <a:t>чолі</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з</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Андрієм</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Бродієм</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затверджений</a:t>
            </a:r>
            <a:r>
              <a:rPr lang="ru-RU" sz="1800" dirty="0" smtClean="0">
                <a:solidFill>
                  <a:schemeClr val="bg1">
                    <a:lumMod val="95000"/>
                    <a:lumOff val="5000"/>
                  </a:schemeClr>
                </a:solidFill>
              </a:rPr>
              <a:t> центральною </a:t>
            </a:r>
            <a:r>
              <a:rPr lang="ru-RU" sz="1800" dirty="0" err="1" smtClean="0">
                <a:solidFill>
                  <a:schemeClr val="bg1">
                    <a:lumMod val="95000"/>
                    <a:lumOff val="5000"/>
                  </a:schemeClr>
                </a:solidFill>
              </a:rPr>
              <a:t>владою</a:t>
            </a:r>
            <a:r>
              <a:rPr lang="ru-RU" sz="1800" dirty="0" smtClean="0">
                <a:solidFill>
                  <a:schemeClr val="bg1">
                    <a:lumMod val="95000"/>
                    <a:lumOff val="5000"/>
                  </a:schemeClr>
                </a:solidFill>
              </a:rPr>
              <a:t> 11 </a:t>
            </a:r>
            <a:r>
              <a:rPr lang="ru-RU" sz="1800" dirty="0" err="1" smtClean="0">
                <a:solidFill>
                  <a:schemeClr val="bg1">
                    <a:lumMod val="95000"/>
                    <a:lumOff val="5000"/>
                  </a:schemeClr>
                </a:solidFill>
              </a:rPr>
              <a:t>жовтня</a:t>
            </a:r>
            <a:r>
              <a:rPr lang="ru-RU" sz="1800" dirty="0" smtClean="0">
                <a:solidFill>
                  <a:schemeClr val="bg1">
                    <a:lumMod val="95000"/>
                    <a:lumOff val="5000"/>
                  </a:schemeClr>
                </a:solidFill>
              </a:rPr>
              <a:t> 1938 р.) 22 листопада 1938 р. </a:t>
            </a:r>
            <a:r>
              <a:rPr lang="ru-RU" sz="1800" dirty="0" err="1" smtClean="0">
                <a:solidFill>
                  <a:schemeClr val="bg1">
                    <a:lumMod val="95000"/>
                    <a:lumOff val="5000"/>
                  </a:schemeClr>
                </a:solidFill>
              </a:rPr>
              <a:t>празький</a:t>
            </a:r>
            <a:r>
              <a:rPr lang="ru-RU" sz="1800" dirty="0" smtClean="0">
                <a:solidFill>
                  <a:schemeClr val="bg1">
                    <a:lumMod val="95000"/>
                    <a:lumOff val="5000"/>
                  </a:schemeClr>
                </a:solidFill>
              </a:rPr>
              <a:t> парламент </a:t>
            </a:r>
            <a:r>
              <a:rPr lang="ru-RU" sz="1800" dirty="0" err="1" smtClean="0">
                <a:solidFill>
                  <a:schemeClr val="bg1">
                    <a:lumMod val="95000"/>
                    <a:lumOff val="5000"/>
                  </a:schemeClr>
                </a:solidFill>
              </a:rPr>
              <a:t>ухвалив</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конституційний</a:t>
            </a:r>
            <a:r>
              <a:rPr lang="ru-RU" sz="1800" dirty="0" smtClean="0">
                <a:solidFill>
                  <a:schemeClr val="bg1">
                    <a:lumMod val="95000"/>
                    <a:lumOff val="5000"/>
                  </a:schemeClr>
                </a:solidFill>
              </a:rPr>
              <a:t> закон про </a:t>
            </a:r>
            <a:r>
              <a:rPr lang="ru-RU" sz="1800" dirty="0" err="1" smtClean="0">
                <a:solidFill>
                  <a:schemeClr val="bg1">
                    <a:lumMod val="95000"/>
                    <a:lumOff val="5000"/>
                  </a:schemeClr>
                </a:solidFill>
              </a:rPr>
              <a:t>автономію</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Карпатської</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України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після</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чого</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Чехо-Словаччина</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перетворилася</a:t>
            </a:r>
            <a:r>
              <a:rPr lang="ru-RU" sz="1800" dirty="0" smtClean="0">
                <a:solidFill>
                  <a:schemeClr val="bg1">
                    <a:lumMod val="95000"/>
                    <a:lumOff val="5000"/>
                  </a:schemeClr>
                </a:solidFill>
              </a:rPr>
              <a:t> на </a:t>
            </a:r>
            <a:r>
              <a:rPr lang="ru-RU" sz="1800" dirty="0" err="1" smtClean="0">
                <a:solidFill>
                  <a:schemeClr val="bg1">
                    <a:lumMod val="95000"/>
                    <a:lumOff val="5000"/>
                  </a:schemeClr>
                </a:solidFill>
              </a:rPr>
              <a:t>федеративну</a:t>
            </a:r>
            <a:r>
              <a:rPr lang="ru-RU" sz="1800" dirty="0" smtClean="0">
                <a:solidFill>
                  <a:schemeClr val="bg1">
                    <a:lumMod val="95000"/>
                    <a:lumOff val="5000"/>
                  </a:schemeClr>
                </a:solidFill>
              </a:rPr>
              <a:t> державу </a:t>
            </a:r>
            <a:r>
              <a:rPr lang="ru-RU" sz="1800" dirty="0" err="1" smtClean="0">
                <a:solidFill>
                  <a:schemeClr val="bg1">
                    <a:lumMod val="95000"/>
                    <a:lumOff val="5000"/>
                  </a:schemeClr>
                </a:solidFill>
              </a:rPr>
              <a:t>чехів</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словаків</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і</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карпатських</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українців</a:t>
            </a:r>
            <a:r>
              <a:rPr lang="ru-RU" sz="1800" dirty="0" smtClean="0">
                <a:solidFill>
                  <a:schemeClr val="bg1">
                    <a:lumMod val="95000"/>
                    <a:lumOff val="5000"/>
                  </a:schemeClr>
                </a:solidFill>
              </a:rPr>
              <a:t>.</a:t>
            </a:r>
          </a:p>
          <a:p>
            <a:r>
              <a:rPr lang="ru-RU" sz="1800" dirty="0" smtClean="0">
                <a:solidFill>
                  <a:schemeClr val="bg1">
                    <a:lumMod val="95000"/>
                    <a:lumOff val="5000"/>
                  </a:schemeClr>
                </a:solidFill>
              </a:rPr>
              <a:t>26 </a:t>
            </a:r>
            <a:r>
              <a:rPr lang="ru-RU" sz="1800" dirty="0" err="1" smtClean="0">
                <a:solidFill>
                  <a:schemeClr val="bg1">
                    <a:lumMod val="95000"/>
                    <a:lumOff val="5000"/>
                  </a:schemeClr>
                </a:solidFill>
              </a:rPr>
              <a:t>жовтня</a:t>
            </a:r>
            <a:r>
              <a:rPr lang="ru-RU" sz="1800" dirty="0" smtClean="0">
                <a:solidFill>
                  <a:schemeClr val="bg1">
                    <a:lumMod val="95000"/>
                    <a:lumOff val="5000"/>
                  </a:schemeClr>
                </a:solidFill>
              </a:rPr>
              <a:t> 1938 року </a:t>
            </a:r>
            <a:r>
              <a:rPr lang="ru-RU" sz="1800" dirty="0" err="1" smtClean="0">
                <a:solidFill>
                  <a:schemeClr val="bg1">
                    <a:lumMod val="95000"/>
                    <a:lumOff val="5000"/>
                  </a:schemeClr>
                </a:solidFill>
              </a:rPr>
              <a:t>А.Бродія</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який</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намагався</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проводити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проугорську</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політику</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було</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усунуто</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з</a:t>
            </a:r>
            <a:r>
              <a:rPr lang="ru-RU" sz="1800" dirty="0" smtClean="0">
                <a:solidFill>
                  <a:schemeClr val="bg1">
                    <a:lumMod val="95000"/>
                    <a:lumOff val="5000"/>
                  </a:schemeClr>
                </a:solidFill>
              </a:rPr>
              <a:t> посади </a:t>
            </a:r>
            <a:r>
              <a:rPr lang="ru-RU" sz="1800" dirty="0" err="1" smtClean="0">
                <a:solidFill>
                  <a:schemeClr val="bg1">
                    <a:lumMod val="95000"/>
                    <a:lumOff val="5000"/>
                  </a:schemeClr>
                </a:solidFill>
              </a:rPr>
              <a:t>голови</a:t>
            </a:r>
            <a:r>
              <a:rPr lang="ru-RU" sz="1800" dirty="0" smtClean="0">
                <a:solidFill>
                  <a:schemeClr val="bg1">
                    <a:lumMod val="95000"/>
                    <a:lumOff val="5000"/>
                  </a:schemeClr>
                </a:solidFill>
              </a:rPr>
              <a:t> уряду </a:t>
            </a:r>
            <a:r>
              <a:rPr lang="ru-RU" sz="1800" dirty="0" err="1" smtClean="0">
                <a:solidFill>
                  <a:schemeClr val="bg1">
                    <a:lumMod val="95000"/>
                    <a:lumOff val="5000"/>
                  </a:schemeClr>
                </a:solidFill>
              </a:rPr>
              <a:t>і</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прем'єр-міністром</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Карпатської</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України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обрано</a:t>
            </a:r>
            <a:r>
              <a:rPr lang="ru-RU" sz="1800" dirty="0" smtClean="0">
                <a:solidFill>
                  <a:schemeClr val="bg1">
                    <a:lumMod val="95000"/>
                    <a:lumOff val="5000"/>
                  </a:schemeClr>
                </a:solidFill>
              </a:rPr>
              <a:t> Августина Волошина. </a:t>
            </a:r>
            <a:r>
              <a:rPr lang="ru-RU" sz="1800" dirty="0" err="1" smtClean="0">
                <a:solidFill>
                  <a:schemeClr val="bg1">
                    <a:lumMod val="95000"/>
                    <a:lumOff val="5000"/>
                  </a:schemeClr>
                </a:solidFill>
              </a:rPr>
              <a:t>Рішенням</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Першого</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Віденського</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арбітражу</a:t>
            </a:r>
            <a:r>
              <a:rPr lang="ru-RU" sz="1800" dirty="0" smtClean="0">
                <a:solidFill>
                  <a:schemeClr val="bg1">
                    <a:lumMod val="95000"/>
                    <a:lumOff val="5000"/>
                  </a:schemeClr>
                </a:solidFill>
              </a:rPr>
              <a:t> 2 листопада 1938 р. </a:t>
            </a:r>
            <a:r>
              <a:rPr lang="ru-RU" sz="1800" dirty="0" err="1" smtClean="0">
                <a:solidFill>
                  <a:schemeClr val="bg1">
                    <a:lumMod val="95000"/>
                    <a:lumOff val="5000"/>
                  </a:schemeClr>
                </a:solidFill>
              </a:rPr>
              <a:t>значна</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частина</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Карпатської</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України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Ужгородський</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Мукачевський</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і</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Севлюський</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повіти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з</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містами</a:t>
            </a:r>
            <a:r>
              <a:rPr lang="ru-RU" sz="1800" dirty="0" smtClean="0">
                <a:solidFill>
                  <a:schemeClr val="bg1">
                    <a:lumMod val="95000"/>
                    <a:lumOff val="5000"/>
                  </a:schemeClr>
                </a:solidFill>
              </a:rPr>
              <a:t> Ужгород, Мукачево </a:t>
            </a:r>
            <a:r>
              <a:rPr lang="ru-RU" sz="1800" dirty="0" err="1" smtClean="0">
                <a:solidFill>
                  <a:schemeClr val="bg1">
                    <a:lumMod val="95000"/>
                    <a:lumOff val="5000"/>
                  </a:schemeClr>
                </a:solidFill>
              </a:rPr>
              <a:t>і</a:t>
            </a:r>
            <a:r>
              <a:rPr lang="ru-RU" sz="1800" dirty="0" smtClean="0">
                <a:solidFill>
                  <a:schemeClr val="bg1">
                    <a:lumMod val="95000"/>
                    <a:lumOff val="5000"/>
                  </a:schemeClr>
                </a:solidFill>
              </a:rPr>
              <a:t>  Берегово </a:t>
            </a:r>
            <a:r>
              <a:rPr lang="ru-RU" sz="1800" dirty="0" err="1" smtClean="0">
                <a:solidFill>
                  <a:schemeClr val="bg1">
                    <a:lumMod val="95000"/>
                    <a:lumOff val="5000"/>
                  </a:schemeClr>
                </a:solidFill>
              </a:rPr>
              <a:t>були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приєднані</a:t>
            </a:r>
            <a:r>
              <a:rPr lang="ru-RU" sz="1800" dirty="0" smtClean="0">
                <a:solidFill>
                  <a:schemeClr val="bg1">
                    <a:lumMod val="95000"/>
                    <a:lumOff val="5000"/>
                  </a:schemeClr>
                </a:solidFill>
              </a:rPr>
              <a:t> до </a:t>
            </a:r>
            <a:r>
              <a:rPr lang="ru-RU" sz="1800" dirty="0" err="1" smtClean="0">
                <a:solidFill>
                  <a:schemeClr val="bg1">
                    <a:lumMod val="95000"/>
                    <a:lumOff val="5000"/>
                  </a:schemeClr>
                </a:solidFill>
              </a:rPr>
              <a:t>Угорщини</a:t>
            </a:r>
            <a:r>
              <a:rPr lang="ru-RU" sz="1800" dirty="0" smtClean="0">
                <a:solidFill>
                  <a:schemeClr val="bg1">
                    <a:lumMod val="95000"/>
                    <a:lumOff val="5000"/>
                  </a:schemeClr>
                </a:solidFill>
              </a:rPr>
              <a:t>. За </a:t>
            </a:r>
            <a:r>
              <a:rPr lang="ru-RU" sz="1800" dirty="0" err="1" smtClean="0">
                <a:solidFill>
                  <a:schemeClr val="bg1">
                    <a:lumMod val="95000"/>
                    <a:lumOff val="5000"/>
                  </a:schemeClr>
                </a:solidFill>
              </a:rPr>
              <a:t>цих</a:t>
            </a:r>
            <a:r>
              <a:rPr lang="ru-RU" sz="1800" dirty="0" smtClean="0">
                <a:solidFill>
                  <a:schemeClr val="bg1">
                    <a:lumMod val="95000"/>
                    <a:lumOff val="5000"/>
                  </a:schemeClr>
                </a:solidFill>
              </a:rPr>
              <a:t> умов </a:t>
            </a:r>
            <a:r>
              <a:rPr lang="ru-RU" sz="1800" dirty="0" err="1" smtClean="0">
                <a:solidFill>
                  <a:schemeClr val="bg1">
                    <a:lumMod val="95000"/>
                    <a:lumOff val="5000"/>
                  </a:schemeClr>
                </a:solidFill>
              </a:rPr>
              <a:t>столицю</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Карпатської</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України</a:t>
            </a:r>
            <a:r>
              <a:rPr lang="ru-RU" sz="1800" dirty="0" smtClean="0">
                <a:solidFill>
                  <a:schemeClr val="bg1">
                    <a:lumMod val="95000"/>
                    <a:lumOff val="5000"/>
                  </a:schemeClr>
                </a:solidFill>
              </a:rPr>
              <a:t> 10 листопада </a:t>
            </a:r>
            <a:r>
              <a:rPr lang="ru-RU" sz="1800" dirty="0" err="1" smtClean="0">
                <a:solidFill>
                  <a:schemeClr val="bg1">
                    <a:lumMod val="95000"/>
                    <a:lumOff val="5000"/>
                  </a:schemeClr>
                </a:solidFill>
              </a:rPr>
              <a:t>було</a:t>
            </a:r>
            <a:r>
              <a:rPr lang="ru-RU" sz="1800" dirty="0" smtClean="0">
                <a:solidFill>
                  <a:schemeClr val="bg1">
                    <a:lumMod val="95000"/>
                    <a:lumOff val="5000"/>
                  </a:schemeClr>
                </a:solidFill>
              </a:rPr>
              <a:t> перенесено до Хуста.</a:t>
            </a:r>
            <a:br>
              <a:rPr lang="ru-RU" sz="1800" dirty="0" smtClean="0">
                <a:solidFill>
                  <a:schemeClr val="bg1">
                    <a:lumMod val="95000"/>
                    <a:lumOff val="5000"/>
                  </a:schemeClr>
                </a:solidFill>
              </a:rPr>
            </a:br>
            <a:endParaRPr lang="ru-RU" sz="1800" dirty="0" smtClean="0">
              <a:solidFill>
                <a:schemeClr val="bg1">
                  <a:lumMod val="95000"/>
                  <a:lumOff val="5000"/>
                </a:schemeClr>
              </a:solidFill>
            </a:endParaRPr>
          </a:p>
          <a:p>
            <a:endParaRPr lang="ru-RU" sz="1600" b="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060432" cy="792088"/>
          </a:xfrm>
        </p:spPr>
        <p:txBody>
          <a:bodyPr>
            <a:normAutofit fontScale="90000"/>
          </a:bodyPr>
          <a:lstStyle/>
          <a:p>
            <a:r>
              <a:rPr lang="ru-RU" sz="3200" i="1" dirty="0" smtClean="0">
                <a:solidFill>
                  <a:schemeClr val="tx2">
                    <a:lumMod val="10000"/>
                  </a:schemeClr>
                </a:solidFill>
              </a:rPr>
              <a:t>                               </a:t>
            </a:r>
            <a:r>
              <a:rPr lang="ru-RU" sz="3200" i="1" dirty="0" err="1" smtClean="0">
                <a:solidFill>
                  <a:schemeClr val="accent4">
                    <a:lumMod val="60000"/>
                    <a:lumOff val="40000"/>
                  </a:schemeClr>
                </a:solidFill>
              </a:rPr>
              <a:t>Діяльність</a:t>
            </a:r>
            <a:r>
              <a:rPr lang="ru-RU" sz="3200" i="1" dirty="0" smtClean="0">
                <a:solidFill>
                  <a:schemeClr val="accent4">
                    <a:lumMod val="60000"/>
                    <a:lumOff val="40000"/>
                  </a:schemeClr>
                </a:solidFill>
              </a:rPr>
              <a:t/>
            </a:r>
            <a:br>
              <a:rPr lang="ru-RU" sz="3200" i="1" dirty="0" smtClean="0">
                <a:solidFill>
                  <a:schemeClr val="accent4">
                    <a:lumMod val="60000"/>
                    <a:lumOff val="40000"/>
                  </a:schemeClr>
                </a:solidFill>
              </a:rPr>
            </a:br>
            <a:endParaRPr lang="ru-RU" sz="3200" i="1" dirty="0">
              <a:solidFill>
                <a:schemeClr val="accent4">
                  <a:lumMod val="60000"/>
                  <a:lumOff val="40000"/>
                </a:schemeClr>
              </a:solidFill>
            </a:endParaRPr>
          </a:p>
        </p:txBody>
      </p:sp>
      <p:sp>
        <p:nvSpPr>
          <p:cNvPr id="3" name="Текст 2"/>
          <p:cNvSpPr>
            <a:spLocks noGrp="1"/>
          </p:cNvSpPr>
          <p:nvPr>
            <p:ph type="body" idx="1"/>
          </p:nvPr>
        </p:nvSpPr>
        <p:spPr>
          <a:xfrm>
            <a:off x="539552" y="1268760"/>
            <a:ext cx="4176464" cy="5400600"/>
          </a:xfrm>
        </p:spPr>
        <p:txBody>
          <a:bodyPr>
            <a:normAutofit fontScale="92500" lnSpcReduction="10000"/>
          </a:bodyPr>
          <a:lstStyle/>
          <a:p>
            <a:r>
              <a:rPr lang="ru-RU" sz="1800" dirty="0" smtClean="0">
                <a:solidFill>
                  <a:schemeClr val="bg1">
                    <a:lumMod val="95000"/>
                    <a:lumOff val="5000"/>
                  </a:schemeClr>
                </a:solidFill>
              </a:rPr>
              <a:t>Для </a:t>
            </a:r>
            <a:r>
              <a:rPr lang="ru-RU" sz="1800" dirty="0" err="1" smtClean="0">
                <a:solidFill>
                  <a:schemeClr val="bg1">
                    <a:lumMod val="95000"/>
                    <a:lumOff val="5000"/>
                  </a:schemeClr>
                </a:solidFill>
              </a:rPr>
              <a:t>захисту</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державної</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незалежності</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і</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боротьби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з</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угорськими</a:t>
            </a:r>
            <a:r>
              <a:rPr lang="ru-RU" sz="1800" dirty="0" smtClean="0">
                <a:solidFill>
                  <a:schemeClr val="bg1">
                    <a:lumMod val="95000"/>
                    <a:lumOff val="5000"/>
                  </a:schemeClr>
                </a:solidFill>
              </a:rPr>
              <a:t> та </a:t>
            </a:r>
            <a:r>
              <a:rPr lang="ru-RU" sz="1800" dirty="0" err="1" smtClean="0">
                <a:solidFill>
                  <a:schemeClr val="bg1">
                    <a:lumMod val="95000"/>
                    <a:lumOff val="5000"/>
                  </a:schemeClr>
                </a:solidFill>
              </a:rPr>
              <a:t>польськими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терористичними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формуваннями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було</a:t>
            </a:r>
            <a:r>
              <a:rPr lang="ru-RU" sz="1800" dirty="0" smtClean="0">
                <a:solidFill>
                  <a:schemeClr val="bg1">
                    <a:lumMod val="95000"/>
                    <a:lumOff val="5000"/>
                  </a:schemeClr>
                </a:solidFill>
              </a:rPr>
              <a:t> створено </a:t>
            </a:r>
            <a:r>
              <a:rPr lang="ru-RU" sz="1800" dirty="0" err="1" smtClean="0">
                <a:solidFill>
                  <a:schemeClr val="bg1">
                    <a:lumMod val="95000"/>
                    <a:lumOff val="5000"/>
                  </a:schemeClr>
                </a:solidFill>
              </a:rPr>
              <a:t>збройні</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сили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Карпатської</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України</a:t>
            </a:r>
            <a:r>
              <a:rPr lang="ru-RU" sz="1800" dirty="0" smtClean="0">
                <a:solidFill>
                  <a:schemeClr val="bg1">
                    <a:lumMod val="95000"/>
                    <a:lumOff val="5000"/>
                  </a:schemeClr>
                </a:solidFill>
              </a:rPr>
              <a:t>  — </a:t>
            </a:r>
            <a:r>
              <a:rPr lang="ru-RU" sz="1800" dirty="0" err="1" smtClean="0">
                <a:solidFill>
                  <a:schemeClr val="bg1">
                    <a:lumMod val="95000"/>
                    <a:lumOff val="5000"/>
                  </a:schemeClr>
                </a:solidFill>
              </a:rPr>
              <a:t>Організацію</a:t>
            </a:r>
            <a:r>
              <a:rPr lang="ru-RU" sz="1800" dirty="0" smtClean="0">
                <a:solidFill>
                  <a:schemeClr val="bg1">
                    <a:lumMod val="95000"/>
                    <a:lumOff val="5000"/>
                  </a:schemeClr>
                </a:solidFill>
              </a:rPr>
              <a:t> Оборони «</a:t>
            </a:r>
            <a:r>
              <a:rPr lang="ru-RU" sz="1800" dirty="0" err="1" smtClean="0">
                <a:solidFill>
                  <a:schemeClr val="bg1">
                    <a:lumMod val="95000"/>
                    <a:lumOff val="5000"/>
                  </a:schemeClr>
                </a:solidFill>
              </a:rPr>
              <a:t>Карпатська</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Січ</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велику</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допомогу</a:t>
            </a:r>
            <a:r>
              <a:rPr lang="ru-RU" sz="1800" dirty="0" smtClean="0">
                <a:solidFill>
                  <a:schemeClr val="bg1">
                    <a:lumMod val="95000"/>
                    <a:lumOff val="5000"/>
                  </a:schemeClr>
                </a:solidFill>
              </a:rPr>
              <a:t> в </a:t>
            </a:r>
            <a:r>
              <a:rPr lang="ru-RU" sz="1800" dirty="0" err="1" smtClean="0">
                <a:solidFill>
                  <a:schemeClr val="bg1">
                    <a:lumMod val="95000"/>
                    <a:lumOff val="5000"/>
                  </a:schemeClr>
                </a:solidFill>
              </a:rPr>
              <a:t>створенні</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якої</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надала</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Організація</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Українських</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Націоналістів</a:t>
            </a:r>
            <a:r>
              <a:rPr lang="ru-RU" sz="1800" dirty="0" smtClean="0">
                <a:solidFill>
                  <a:schemeClr val="bg1">
                    <a:lumMod val="95000"/>
                    <a:lumOff val="5000"/>
                  </a:schemeClr>
                </a:solidFill>
              </a:rPr>
              <a:t>. Проблема </a:t>
            </a:r>
            <a:r>
              <a:rPr lang="ru-RU" sz="1800" dirty="0" err="1" smtClean="0">
                <a:solidFill>
                  <a:schemeClr val="bg1">
                    <a:lumMod val="95000"/>
                    <a:lumOff val="5000"/>
                  </a:schemeClr>
                </a:solidFill>
              </a:rPr>
              <a:t>тероризму</a:t>
            </a:r>
            <a:r>
              <a:rPr lang="ru-RU" sz="1800" dirty="0" smtClean="0">
                <a:solidFill>
                  <a:schemeClr val="bg1">
                    <a:lumMod val="95000"/>
                    <a:lumOff val="5000"/>
                  </a:schemeClr>
                </a:solidFill>
              </a:rPr>
              <a:t>, як </a:t>
            </a:r>
            <a:r>
              <a:rPr lang="ru-RU" sz="1800" dirty="0" err="1" smtClean="0">
                <a:solidFill>
                  <a:schemeClr val="bg1">
                    <a:lumMod val="95000"/>
                    <a:lumOff val="5000"/>
                  </a:schemeClr>
                </a:solidFill>
              </a:rPr>
              <a:t>з</a:t>
            </a:r>
            <a:r>
              <a:rPr lang="ru-RU" sz="1800" dirty="0" smtClean="0">
                <a:solidFill>
                  <a:schemeClr val="bg1">
                    <a:lumMod val="95000"/>
                    <a:lumOff val="5000"/>
                  </a:schemeClr>
                </a:solidFill>
              </a:rPr>
              <a:t> боку </a:t>
            </a:r>
            <a:r>
              <a:rPr lang="ru-RU" sz="1800" dirty="0" err="1" smtClean="0">
                <a:solidFill>
                  <a:schemeClr val="bg1">
                    <a:lumMod val="95000"/>
                    <a:lumOff val="5000"/>
                  </a:schemeClr>
                </a:solidFill>
              </a:rPr>
              <a:t>поляків</a:t>
            </a:r>
            <a:r>
              <a:rPr lang="ru-RU" sz="1800" dirty="0" smtClean="0">
                <a:solidFill>
                  <a:schemeClr val="bg1">
                    <a:lumMod val="95000"/>
                    <a:lumOff val="5000"/>
                  </a:schemeClr>
                </a:solidFill>
              </a:rPr>
              <a:t> так </a:t>
            </a:r>
            <a:r>
              <a:rPr lang="ru-RU" sz="1800" dirty="0" err="1" smtClean="0">
                <a:solidFill>
                  <a:schemeClr val="bg1">
                    <a:lumMod val="95000"/>
                    <a:lumOff val="5000"/>
                  </a:schemeClr>
                </a:solidFill>
              </a:rPr>
              <a:t>і</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угорців</a:t>
            </a:r>
            <a:r>
              <a:rPr lang="ru-RU" sz="1800" dirty="0" smtClean="0">
                <a:solidFill>
                  <a:schemeClr val="bg1">
                    <a:lumMod val="95000"/>
                    <a:lumOff val="5000"/>
                  </a:schemeClr>
                </a:solidFill>
              </a:rPr>
              <a:t>, стала </a:t>
            </a:r>
            <a:r>
              <a:rPr lang="ru-RU" sz="1800" dirty="0" err="1" smtClean="0">
                <a:solidFill>
                  <a:schemeClr val="bg1">
                    <a:lumMod val="95000"/>
                    <a:lumOff val="5000"/>
                  </a:schemeClr>
                </a:solidFill>
              </a:rPr>
              <a:t>дуже</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важливою</a:t>
            </a:r>
            <a:r>
              <a:rPr lang="ru-RU" sz="1800" dirty="0" smtClean="0">
                <a:solidFill>
                  <a:schemeClr val="bg1">
                    <a:lumMod val="95000"/>
                    <a:lumOff val="5000"/>
                  </a:schemeClr>
                </a:solidFill>
              </a:rPr>
              <a:t> проблемою, </a:t>
            </a:r>
            <a:r>
              <a:rPr lang="ru-RU" sz="1800" dirty="0" err="1" smtClean="0">
                <a:solidFill>
                  <a:schemeClr val="bg1">
                    <a:lumMod val="95000"/>
                    <a:lumOff val="5000"/>
                  </a:schemeClr>
                </a:solidFill>
              </a:rPr>
              <a:t>навіть</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перекривалися</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кордони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з</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Угорщиною</a:t>
            </a:r>
            <a:r>
              <a:rPr lang="ru-RU" sz="1800" dirty="0" smtClean="0">
                <a:solidFill>
                  <a:schemeClr val="bg1">
                    <a:lumMod val="95000"/>
                    <a:lumOff val="5000"/>
                  </a:schemeClr>
                </a:solidFill>
              </a:rPr>
              <a:t> та </a:t>
            </a:r>
            <a:r>
              <a:rPr lang="ru-RU" sz="1800" dirty="0" err="1" smtClean="0">
                <a:solidFill>
                  <a:schemeClr val="bg1">
                    <a:lumMod val="95000"/>
                    <a:lumOff val="5000"/>
                  </a:schemeClr>
                </a:solidFill>
              </a:rPr>
              <a:t>Польщею</a:t>
            </a:r>
            <a:r>
              <a:rPr lang="ru-RU" sz="1800" dirty="0" smtClean="0">
                <a:solidFill>
                  <a:schemeClr val="bg1">
                    <a:lumMod val="95000"/>
                    <a:lumOff val="5000"/>
                  </a:schemeClr>
                </a:solidFill>
              </a:rPr>
              <a:t>. Влада </a:t>
            </a:r>
            <a:r>
              <a:rPr lang="ru-RU" sz="1800" dirty="0" err="1" smtClean="0">
                <a:solidFill>
                  <a:schemeClr val="bg1">
                    <a:lumMod val="95000"/>
                    <a:lumOff val="5000"/>
                  </a:schemeClr>
                </a:solidFill>
              </a:rPr>
              <a:t>неоднаразово</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посилала</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ноти</a:t>
            </a:r>
            <a:r>
              <a:rPr lang="ru-RU" sz="1800" dirty="0" smtClean="0">
                <a:solidFill>
                  <a:schemeClr val="bg1">
                    <a:lumMod val="95000"/>
                    <a:lumOff val="5000"/>
                  </a:schemeClr>
                </a:solidFill>
              </a:rPr>
              <a:t> протесту, </a:t>
            </a:r>
            <a:r>
              <a:rPr lang="ru-RU" sz="1800" dirty="0" err="1" smtClean="0">
                <a:solidFill>
                  <a:schemeClr val="bg1">
                    <a:lumMod val="95000"/>
                    <a:lumOff val="5000"/>
                  </a:schemeClr>
                </a:solidFill>
              </a:rPr>
              <a:t>але</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офіційні</a:t>
            </a:r>
            <a:r>
              <a:rPr lang="ru-RU" sz="1800" dirty="0" smtClean="0">
                <a:solidFill>
                  <a:schemeClr val="bg1">
                    <a:lumMod val="95000"/>
                    <a:lumOff val="5000"/>
                  </a:schemeClr>
                </a:solidFill>
              </a:rPr>
              <a:t> Варшава та Будапешт </a:t>
            </a:r>
            <a:r>
              <a:rPr lang="ru-RU" sz="1800" dirty="0" err="1" smtClean="0">
                <a:solidFill>
                  <a:schemeClr val="bg1">
                    <a:lumMod val="95000"/>
                    <a:lumOff val="5000"/>
                  </a:schemeClr>
                </a:solidFill>
              </a:rPr>
              <a:t>їх</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відверто</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ігнорували</a:t>
            </a:r>
            <a:r>
              <a:rPr lang="ru-RU" sz="1800" dirty="0" smtClean="0">
                <a:solidFill>
                  <a:schemeClr val="bg1">
                    <a:lumMod val="95000"/>
                    <a:lumOff val="5000"/>
                  </a:schemeClr>
                </a:solidFill>
              </a:rPr>
              <a:t>. Уряд А. Волошина активно </a:t>
            </a:r>
            <a:r>
              <a:rPr lang="ru-RU" sz="1800" dirty="0" err="1" smtClean="0">
                <a:solidFill>
                  <a:schemeClr val="bg1">
                    <a:lumMod val="95000"/>
                    <a:lumOff val="5000"/>
                  </a:schemeClr>
                </a:solidFill>
              </a:rPr>
              <a:t>здійснював</a:t>
            </a:r>
            <a:r>
              <a:rPr lang="ru-RU" sz="1800" dirty="0" smtClean="0">
                <a:solidFill>
                  <a:schemeClr val="bg1">
                    <a:lumMod val="95000"/>
                    <a:lumOff val="5000"/>
                  </a:schemeClr>
                </a:solidFill>
              </a:rPr>
              <a:t> заходи, </a:t>
            </a:r>
            <a:r>
              <a:rPr lang="ru-RU" sz="1800" dirty="0" err="1" smtClean="0">
                <a:solidFill>
                  <a:schemeClr val="bg1">
                    <a:lumMod val="95000"/>
                    <a:lumOff val="5000"/>
                  </a:schemeClr>
                </a:solidFill>
              </a:rPr>
              <a:t>спрямовані</a:t>
            </a:r>
            <a:r>
              <a:rPr lang="ru-RU" sz="1800" dirty="0" smtClean="0">
                <a:solidFill>
                  <a:schemeClr val="bg1">
                    <a:lumMod val="95000"/>
                    <a:lumOff val="5000"/>
                  </a:schemeClr>
                </a:solidFill>
              </a:rPr>
              <a:t> на </a:t>
            </a:r>
            <a:r>
              <a:rPr lang="ru-RU" sz="1800" dirty="0" err="1" smtClean="0">
                <a:solidFill>
                  <a:schemeClr val="bg1">
                    <a:lumMod val="95000"/>
                    <a:lumOff val="5000"/>
                  </a:schemeClr>
                </a:solidFill>
              </a:rPr>
              <a:t>розбудову</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української</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держави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Налагоджувалася</a:t>
            </a:r>
            <a:r>
              <a:rPr lang="ru-RU" sz="1800" dirty="0" smtClean="0">
                <a:solidFill>
                  <a:schemeClr val="bg1">
                    <a:lumMod val="95000"/>
                    <a:lumOff val="5000"/>
                  </a:schemeClr>
                </a:solidFill>
              </a:rPr>
              <a:t> робота </a:t>
            </a:r>
            <a:r>
              <a:rPr lang="ru-RU" sz="1800" dirty="0" err="1" smtClean="0">
                <a:solidFill>
                  <a:schemeClr val="bg1">
                    <a:lumMod val="95000"/>
                    <a:lumOff val="5000"/>
                  </a:schemeClr>
                </a:solidFill>
              </a:rPr>
              <a:t>промисловості</a:t>
            </a:r>
            <a:r>
              <a:rPr lang="ru-RU" sz="1800" dirty="0" smtClean="0">
                <a:solidFill>
                  <a:schemeClr val="bg1">
                    <a:lumMod val="95000"/>
                    <a:lumOff val="5000"/>
                  </a:schemeClr>
                </a:solidFill>
              </a:rPr>
              <a:t>, транспорту, </a:t>
            </a:r>
            <a:r>
              <a:rPr lang="ru-RU" sz="1800" dirty="0" err="1" smtClean="0">
                <a:solidFill>
                  <a:schemeClr val="bg1">
                    <a:lumMod val="95000"/>
                    <a:lumOff val="5000"/>
                  </a:schemeClr>
                </a:solidFill>
              </a:rPr>
              <a:t>торгівлі</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українізувалась</a:t>
            </a:r>
            <a:r>
              <a:rPr lang="ru-RU" sz="1800" dirty="0" smtClean="0">
                <a:solidFill>
                  <a:schemeClr val="bg1">
                    <a:lumMod val="95000"/>
                    <a:lumOff val="5000"/>
                  </a:schemeClr>
                </a:solidFill>
              </a:rPr>
              <a:t> система </a:t>
            </a:r>
            <a:r>
              <a:rPr lang="ru-RU" sz="1800" dirty="0" err="1" smtClean="0">
                <a:solidFill>
                  <a:schemeClr val="bg1">
                    <a:lumMod val="95000"/>
                    <a:lumOff val="5000"/>
                  </a:schemeClr>
                </a:solidFill>
              </a:rPr>
              <a:t>освіти</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видавнича</a:t>
            </a:r>
            <a:r>
              <a:rPr lang="ru-RU" sz="1800" dirty="0" smtClean="0">
                <a:solidFill>
                  <a:schemeClr val="bg1">
                    <a:lumMod val="95000"/>
                    <a:lumOff val="5000"/>
                  </a:schemeClr>
                </a:solidFill>
              </a:rPr>
              <a:t> справа, </a:t>
            </a:r>
            <a:r>
              <a:rPr lang="ru-RU" sz="1800" dirty="0" err="1" smtClean="0">
                <a:solidFill>
                  <a:schemeClr val="bg1">
                    <a:lumMod val="95000"/>
                    <a:lumOff val="5000"/>
                  </a:schemeClr>
                </a:solidFill>
              </a:rPr>
              <a:t>державна</a:t>
            </a:r>
            <a:r>
              <a:rPr lang="ru-RU" sz="1800" dirty="0" smtClean="0">
                <a:solidFill>
                  <a:schemeClr val="bg1">
                    <a:lumMod val="95000"/>
                    <a:lumOff val="5000"/>
                  </a:schemeClr>
                </a:solidFill>
              </a:rPr>
              <a:t> </a:t>
            </a:r>
            <a:r>
              <a:rPr lang="ru-RU" sz="1800" dirty="0" err="1" smtClean="0">
                <a:solidFill>
                  <a:schemeClr val="bg1">
                    <a:lumMod val="95000"/>
                    <a:lumOff val="5000"/>
                  </a:schemeClr>
                </a:solidFill>
              </a:rPr>
              <a:t>адміністрація</a:t>
            </a:r>
            <a:r>
              <a:rPr lang="ru-RU" sz="1800" dirty="0" smtClean="0">
                <a:solidFill>
                  <a:schemeClr val="bg1">
                    <a:lumMod val="95000"/>
                    <a:lumOff val="5000"/>
                  </a:schemeClr>
                </a:solidFill>
              </a:rPr>
              <a:t>.</a:t>
            </a:r>
            <a:endParaRPr lang="ru-RU" sz="1800" b="1" dirty="0">
              <a:solidFill>
                <a:schemeClr val="bg1">
                  <a:lumMod val="95000"/>
                  <a:lumOff val="5000"/>
                </a:schemeClr>
              </a:solidFill>
            </a:endParaRPr>
          </a:p>
        </p:txBody>
      </p:sp>
      <p:pic>
        <p:nvPicPr>
          <p:cNvPr id="4" name="Рисунок 3" descr="karpatska_sych.jpg_b.jpg"/>
          <p:cNvPicPr>
            <a:picLocks noChangeAspect="1"/>
          </p:cNvPicPr>
          <p:nvPr/>
        </p:nvPicPr>
        <p:blipFill>
          <a:blip r:embed="rId2" cstate="print"/>
          <a:stretch>
            <a:fillRect/>
          </a:stretch>
        </p:blipFill>
        <p:spPr>
          <a:xfrm>
            <a:off x="5004048" y="1412776"/>
            <a:ext cx="3672408" cy="49685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836712"/>
            <a:ext cx="7772400" cy="792088"/>
          </a:xfrm>
        </p:spPr>
        <p:txBody>
          <a:bodyPr>
            <a:normAutofit fontScale="90000"/>
          </a:bodyPr>
          <a:lstStyle/>
          <a:p>
            <a:r>
              <a:rPr lang="ru-RU" sz="2800" i="1" dirty="0" smtClean="0">
                <a:solidFill>
                  <a:schemeClr val="bg1">
                    <a:lumMod val="95000"/>
                    <a:lumOff val="5000"/>
                  </a:schemeClr>
                </a:solidFill>
              </a:rPr>
              <a:t>                              </a:t>
            </a:r>
            <a:r>
              <a:rPr lang="ru-RU" sz="2800" i="1" dirty="0" err="1" smtClean="0">
                <a:solidFill>
                  <a:schemeClr val="accent4">
                    <a:lumMod val="60000"/>
                    <a:lumOff val="40000"/>
                  </a:schemeClr>
                </a:solidFill>
              </a:rPr>
              <a:t>Культурне</a:t>
            </a:r>
            <a:r>
              <a:rPr lang="ru-RU" sz="2800" i="1" dirty="0" smtClean="0">
                <a:solidFill>
                  <a:schemeClr val="accent4">
                    <a:lumMod val="60000"/>
                    <a:lumOff val="40000"/>
                  </a:schemeClr>
                </a:solidFill>
              </a:rPr>
              <a:t> життя</a:t>
            </a:r>
            <a:br>
              <a:rPr lang="ru-RU" sz="2800" i="1" dirty="0" smtClean="0">
                <a:solidFill>
                  <a:schemeClr val="accent4">
                    <a:lumMod val="60000"/>
                    <a:lumOff val="40000"/>
                  </a:schemeClr>
                </a:solidFill>
              </a:rPr>
            </a:br>
            <a:endParaRPr lang="ru-RU" sz="2800" i="1" dirty="0">
              <a:solidFill>
                <a:schemeClr val="accent4">
                  <a:lumMod val="60000"/>
                  <a:lumOff val="40000"/>
                </a:schemeClr>
              </a:solidFill>
            </a:endParaRPr>
          </a:p>
        </p:txBody>
      </p:sp>
      <p:sp>
        <p:nvSpPr>
          <p:cNvPr id="3" name="Текст 2"/>
          <p:cNvSpPr>
            <a:spLocks noGrp="1"/>
          </p:cNvSpPr>
          <p:nvPr>
            <p:ph type="body" idx="1"/>
          </p:nvPr>
        </p:nvSpPr>
        <p:spPr>
          <a:xfrm>
            <a:off x="251520" y="1340768"/>
            <a:ext cx="3600400" cy="5184576"/>
          </a:xfrm>
        </p:spPr>
        <p:txBody>
          <a:bodyPr>
            <a:normAutofit fontScale="70000" lnSpcReduction="20000"/>
          </a:bodyPr>
          <a:lstStyle/>
          <a:p>
            <a:r>
              <a:rPr lang="ru-RU" dirty="0" err="1" smtClean="0">
                <a:solidFill>
                  <a:schemeClr val="bg1">
                    <a:lumMod val="95000"/>
                    <a:lumOff val="5000"/>
                  </a:schemeClr>
                </a:solidFill>
              </a:rPr>
              <a:t>Незважаючи</a:t>
            </a:r>
            <a:r>
              <a:rPr lang="ru-RU" dirty="0" smtClean="0">
                <a:solidFill>
                  <a:schemeClr val="bg1">
                    <a:lumMod val="95000"/>
                    <a:lumOff val="5000"/>
                  </a:schemeClr>
                </a:solidFill>
              </a:rPr>
              <a:t> на </a:t>
            </a:r>
            <a:r>
              <a:rPr lang="ru-RU" dirty="0" err="1" smtClean="0">
                <a:solidFill>
                  <a:schemeClr val="bg1">
                    <a:lumMod val="95000"/>
                    <a:lumOff val="5000"/>
                  </a:schemeClr>
                </a:solidFill>
              </a:rPr>
              <a:t>важкі</a:t>
            </a:r>
            <a:r>
              <a:rPr lang="ru-RU" dirty="0" smtClean="0">
                <a:solidFill>
                  <a:schemeClr val="bg1">
                    <a:lumMod val="95000"/>
                    <a:lumOff val="5000"/>
                  </a:schemeClr>
                </a:solidFill>
              </a:rPr>
              <a:t> </a:t>
            </a:r>
            <a:r>
              <a:rPr lang="ru-RU" dirty="0" err="1" smtClean="0">
                <a:solidFill>
                  <a:schemeClr val="bg1">
                    <a:lumMod val="95000"/>
                    <a:lumOff val="5000"/>
                  </a:schemeClr>
                </a:solidFill>
              </a:rPr>
              <a:t>тогочасні</a:t>
            </a:r>
            <a:r>
              <a:rPr lang="ru-RU" dirty="0" smtClean="0">
                <a:solidFill>
                  <a:schemeClr val="bg1">
                    <a:lumMod val="95000"/>
                    <a:lumOff val="5000"/>
                  </a:schemeClr>
                </a:solidFill>
              </a:rPr>
              <a:t> </a:t>
            </a:r>
            <a:r>
              <a:rPr lang="ru-RU" dirty="0" err="1" smtClean="0">
                <a:solidFill>
                  <a:schemeClr val="bg1">
                    <a:lumMod val="95000"/>
                    <a:lumOff val="5000"/>
                  </a:schemeClr>
                </a:solidFill>
              </a:rPr>
              <a:t>умови</a:t>
            </a:r>
            <a:r>
              <a:rPr lang="ru-RU" dirty="0" smtClean="0">
                <a:solidFill>
                  <a:schemeClr val="bg1">
                    <a:lumMod val="95000"/>
                    <a:lumOff val="5000"/>
                  </a:schemeClr>
                </a:solidFill>
              </a:rPr>
              <a:t> в </a:t>
            </a:r>
            <a:r>
              <a:rPr lang="ru-RU" dirty="0" err="1" smtClean="0">
                <a:solidFill>
                  <a:schemeClr val="bg1">
                    <a:lumMod val="95000"/>
                    <a:lumOff val="5000"/>
                  </a:schemeClr>
                </a:solidFill>
              </a:rPr>
              <a:t>Карпатській</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Україні</a:t>
            </a:r>
            <a:r>
              <a:rPr lang="ru-RU" dirty="0" smtClean="0">
                <a:solidFill>
                  <a:schemeClr val="bg1">
                    <a:lumMod val="95000"/>
                    <a:lumOff val="5000"/>
                  </a:schemeClr>
                </a:solidFill>
              </a:rPr>
              <a:t> </a:t>
            </a:r>
            <a:r>
              <a:rPr lang="ru-RU" dirty="0" err="1" smtClean="0">
                <a:solidFill>
                  <a:schemeClr val="bg1">
                    <a:lumMod val="95000"/>
                    <a:lumOff val="5000"/>
                  </a:schemeClr>
                </a:solidFill>
              </a:rPr>
              <a:t>працювали</a:t>
            </a:r>
            <a:r>
              <a:rPr lang="ru-RU" dirty="0" smtClean="0">
                <a:solidFill>
                  <a:schemeClr val="bg1">
                    <a:lumMod val="95000"/>
                    <a:lumOff val="5000"/>
                  </a:schemeClr>
                </a:solidFill>
              </a:rPr>
              <a:t> </a:t>
            </a:r>
            <a:r>
              <a:rPr lang="ru-RU" dirty="0" err="1" smtClean="0">
                <a:solidFill>
                  <a:schemeClr val="bg1">
                    <a:lumMod val="95000"/>
                    <a:lumOff val="5000"/>
                  </a:schemeClr>
                </a:solidFill>
              </a:rPr>
              <a:t>школи</a:t>
            </a:r>
            <a:r>
              <a:rPr lang="ru-RU" dirty="0" smtClean="0">
                <a:solidFill>
                  <a:schemeClr val="bg1">
                    <a:lumMod val="95000"/>
                    <a:lumOff val="5000"/>
                  </a:schemeClr>
                </a:solidFill>
              </a:rPr>
              <a:t>, </a:t>
            </a:r>
            <a:r>
              <a:rPr lang="ru-RU" dirty="0" err="1" smtClean="0">
                <a:solidFill>
                  <a:schemeClr val="bg1">
                    <a:lumMod val="95000"/>
                    <a:lumOff val="5000"/>
                  </a:schemeClr>
                </a:solidFill>
              </a:rPr>
              <a:t>були</a:t>
            </a:r>
            <a:r>
              <a:rPr lang="ru-RU" dirty="0" smtClean="0">
                <a:solidFill>
                  <a:schemeClr val="bg1">
                    <a:lumMod val="95000"/>
                    <a:lumOff val="5000"/>
                  </a:schemeClr>
                </a:solidFill>
              </a:rPr>
              <a:t> </a:t>
            </a:r>
            <a:r>
              <a:rPr lang="ru-RU" dirty="0" err="1" smtClean="0">
                <a:solidFill>
                  <a:schemeClr val="bg1">
                    <a:lumMod val="95000"/>
                    <a:lumOff val="5000"/>
                  </a:schemeClr>
                </a:solidFill>
              </a:rPr>
              <a:t>відкриті</a:t>
            </a:r>
            <a:r>
              <a:rPr lang="ru-RU" dirty="0" smtClean="0">
                <a:solidFill>
                  <a:schemeClr val="bg1">
                    <a:lumMod val="95000"/>
                    <a:lumOff val="5000"/>
                  </a:schemeClr>
                </a:solidFill>
              </a:rPr>
              <a:t> </a:t>
            </a:r>
            <a:r>
              <a:rPr lang="ru-RU" dirty="0" err="1" smtClean="0">
                <a:solidFill>
                  <a:schemeClr val="bg1">
                    <a:lumMod val="95000"/>
                    <a:lumOff val="5000"/>
                  </a:schemeClr>
                </a:solidFill>
              </a:rPr>
              <a:t>нові</a:t>
            </a:r>
            <a:r>
              <a:rPr lang="ru-RU" dirty="0" smtClean="0">
                <a:solidFill>
                  <a:schemeClr val="bg1">
                    <a:lumMod val="95000"/>
                    <a:lumOff val="5000"/>
                  </a:schemeClr>
                </a:solidFill>
              </a:rPr>
              <a:t> </a:t>
            </a:r>
            <a:r>
              <a:rPr lang="ru-RU" dirty="0" err="1" smtClean="0">
                <a:solidFill>
                  <a:schemeClr val="bg1">
                    <a:lumMod val="95000"/>
                    <a:lumOff val="5000"/>
                  </a:schemeClr>
                </a:solidFill>
              </a:rPr>
              <a:t>освітні</a:t>
            </a:r>
            <a:r>
              <a:rPr lang="ru-RU" dirty="0" smtClean="0">
                <a:solidFill>
                  <a:schemeClr val="bg1">
                    <a:lumMod val="95000"/>
                    <a:lumOff val="5000"/>
                  </a:schemeClr>
                </a:solidFill>
              </a:rPr>
              <a:t> </a:t>
            </a:r>
            <a:r>
              <a:rPr lang="ru-RU" dirty="0" err="1" smtClean="0">
                <a:solidFill>
                  <a:schemeClr val="bg1">
                    <a:lumMod val="95000"/>
                    <a:lumOff val="5000"/>
                  </a:schemeClr>
                </a:solidFill>
              </a:rPr>
              <a:t>заклади</a:t>
            </a:r>
            <a:r>
              <a:rPr lang="ru-RU" dirty="0" smtClean="0">
                <a:solidFill>
                  <a:schemeClr val="bg1">
                    <a:lumMod val="95000"/>
                    <a:lumOff val="5000"/>
                  </a:schemeClr>
                </a:solidFill>
              </a:rPr>
              <a:t>. </a:t>
            </a:r>
            <a:r>
              <a:rPr lang="ru-RU" dirty="0" err="1" smtClean="0">
                <a:solidFill>
                  <a:schemeClr val="bg1">
                    <a:lumMod val="95000"/>
                    <a:lumOff val="5000"/>
                  </a:schemeClr>
                </a:solidFill>
              </a:rPr>
              <a:t>Виходив</a:t>
            </a:r>
            <a:r>
              <a:rPr lang="ru-RU" dirty="0" smtClean="0">
                <a:solidFill>
                  <a:schemeClr val="bg1">
                    <a:lumMod val="95000"/>
                    <a:lumOff val="5000"/>
                  </a:schemeClr>
                </a:solidFill>
              </a:rPr>
              <a:t> </a:t>
            </a:r>
            <a:r>
              <a:rPr lang="ru-RU" dirty="0" err="1" smtClean="0">
                <a:solidFill>
                  <a:schemeClr val="bg1">
                    <a:lumMod val="95000"/>
                    <a:lumOff val="5000"/>
                  </a:schemeClr>
                </a:solidFill>
              </a:rPr>
              <a:t>щоденник</a:t>
            </a:r>
            <a:r>
              <a:rPr lang="ru-RU" dirty="0" smtClean="0">
                <a:solidFill>
                  <a:schemeClr val="bg1">
                    <a:lumMod val="95000"/>
                    <a:lumOff val="5000"/>
                  </a:schemeClr>
                </a:solidFill>
              </a:rPr>
              <a:t> «Нова свобода» (редактор </a:t>
            </a:r>
            <a:r>
              <a:rPr lang="ru-RU" dirty="0" err="1" smtClean="0">
                <a:solidFill>
                  <a:schemeClr val="bg1">
                    <a:lumMod val="95000"/>
                    <a:lumOff val="5000"/>
                  </a:schemeClr>
                </a:solidFill>
              </a:rPr>
              <a:t>В.Гренджа-Донський</a:t>
            </a:r>
            <a:r>
              <a:rPr lang="ru-RU" dirty="0" smtClean="0">
                <a:solidFill>
                  <a:schemeClr val="bg1">
                    <a:lumMod val="95000"/>
                    <a:lumOff val="5000"/>
                  </a:schemeClr>
                </a:solidFill>
              </a:rPr>
              <a:t>), </a:t>
            </a:r>
            <a:r>
              <a:rPr lang="ru-RU" dirty="0" err="1" smtClean="0">
                <a:solidFill>
                  <a:schemeClr val="bg1">
                    <a:lumMod val="95000"/>
                    <a:lumOff val="5000"/>
                  </a:schemeClr>
                </a:solidFill>
              </a:rPr>
              <a:t>національно</a:t>
            </a:r>
            <a:r>
              <a:rPr lang="ru-RU" dirty="0" smtClean="0">
                <a:solidFill>
                  <a:schemeClr val="bg1">
                    <a:lumMod val="95000"/>
                    <a:lumOff val="5000"/>
                  </a:schemeClr>
                </a:solidFill>
              </a:rPr>
              <a:t> </a:t>
            </a:r>
            <a:r>
              <a:rPr lang="ru-RU" dirty="0" err="1" smtClean="0">
                <a:solidFill>
                  <a:schemeClr val="bg1">
                    <a:lumMod val="95000"/>
                    <a:lumOff val="5000"/>
                  </a:schemeClr>
                </a:solidFill>
              </a:rPr>
              <a:t>свідома</a:t>
            </a:r>
            <a:r>
              <a:rPr lang="ru-RU" dirty="0" smtClean="0">
                <a:solidFill>
                  <a:schemeClr val="bg1">
                    <a:lumMod val="95000"/>
                    <a:lumOff val="5000"/>
                  </a:schemeClr>
                </a:solidFill>
              </a:rPr>
              <a:t> молодь </a:t>
            </a:r>
            <a:r>
              <a:rPr lang="ru-RU" dirty="0" err="1" smtClean="0">
                <a:solidFill>
                  <a:schemeClr val="bg1">
                    <a:lumMod val="95000"/>
                    <a:lumOff val="5000"/>
                  </a:schemeClr>
                </a:solidFill>
              </a:rPr>
              <a:t>видавала</a:t>
            </a:r>
            <a:r>
              <a:rPr lang="ru-RU" dirty="0" smtClean="0">
                <a:solidFill>
                  <a:schemeClr val="bg1">
                    <a:lumMod val="95000"/>
                    <a:lumOff val="5000"/>
                  </a:schemeClr>
                </a:solidFill>
              </a:rPr>
              <a:t> газету «</a:t>
            </a:r>
            <a:r>
              <a:rPr lang="ru-RU" dirty="0" err="1" smtClean="0">
                <a:solidFill>
                  <a:schemeClr val="bg1">
                    <a:lumMod val="95000"/>
                    <a:lumOff val="5000"/>
                  </a:schemeClr>
                </a:solidFill>
              </a:rPr>
              <a:t>Наступ</a:t>
            </a:r>
            <a:r>
              <a:rPr lang="ru-RU" dirty="0" smtClean="0">
                <a:solidFill>
                  <a:schemeClr val="bg1">
                    <a:lumMod val="95000"/>
                    <a:lumOff val="5000"/>
                  </a:schemeClr>
                </a:solidFill>
              </a:rPr>
              <a:t>» (редактор </a:t>
            </a:r>
            <a:r>
              <a:rPr lang="ru-RU" dirty="0" err="1" smtClean="0">
                <a:solidFill>
                  <a:schemeClr val="bg1">
                    <a:lumMod val="95000"/>
                    <a:lumOff val="5000"/>
                  </a:schemeClr>
                </a:solidFill>
              </a:rPr>
              <a:t>С.Росоха</a:t>
            </a:r>
            <a:r>
              <a:rPr lang="ru-RU" dirty="0" smtClean="0">
                <a:solidFill>
                  <a:schemeClr val="bg1">
                    <a:lumMod val="95000"/>
                    <a:lumOff val="5000"/>
                  </a:schemeClr>
                </a:solidFill>
              </a:rPr>
              <a:t>), </a:t>
            </a:r>
            <a:r>
              <a:rPr lang="ru-RU" dirty="0" err="1" smtClean="0">
                <a:solidFill>
                  <a:schemeClr val="bg1">
                    <a:lumMod val="95000"/>
                    <a:lumOff val="5000"/>
                  </a:schemeClr>
                </a:solidFill>
              </a:rPr>
              <a:t>селяни</a:t>
            </a:r>
            <a:r>
              <a:rPr lang="ru-RU" dirty="0" smtClean="0">
                <a:solidFill>
                  <a:schemeClr val="bg1">
                    <a:lumMod val="95000"/>
                    <a:lumOff val="5000"/>
                  </a:schemeClr>
                </a:solidFill>
              </a:rPr>
              <a:t> </a:t>
            </a:r>
            <a:r>
              <a:rPr lang="ru-RU" dirty="0" err="1" smtClean="0">
                <a:solidFill>
                  <a:schemeClr val="bg1">
                    <a:lumMod val="95000"/>
                    <a:lumOff val="5000"/>
                  </a:schemeClr>
                </a:solidFill>
              </a:rPr>
              <a:t>мали</a:t>
            </a:r>
            <a:r>
              <a:rPr lang="ru-RU" dirty="0" smtClean="0">
                <a:solidFill>
                  <a:schemeClr val="bg1">
                    <a:lumMod val="95000"/>
                    <a:lumOff val="5000"/>
                  </a:schemeClr>
                </a:solidFill>
              </a:rPr>
              <a:t> </a:t>
            </a:r>
            <a:r>
              <a:rPr lang="ru-RU" dirty="0" err="1" smtClean="0">
                <a:solidFill>
                  <a:schemeClr val="bg1">
                    <a:lumMod val="95000"/>
                    <a:lumOff val="5000"/>
                  </a:schemeClr>
                </a:solidFill>
              </a:rPr>
              <a:t>свій</a:t>
            </a:r>
            <a:r>
              <a:rPr lang="ru-RU" dirty="0" smtClean="0">
                <a:solidFill>
                  <a:schemeClr val="bg1">
                    <a:lumMod val="95000"/>
                    <a:lumOff val="5000"/>
                  </a:schemeClr>
                </a:solidFill>
              </a:rPr>
              <a:t> </a:t>
            </a:r>
            <a:r>
              <a:rPr lang="ru-RU" dirty="0" err="1" smtClean="0">
                <a:solidFill>
                  <a:schemeClr val="bg1">
                    <a:lumMod val="95000"/>
                    <a:lumOff val="5000"/>
                  </a:schemeClr>
                </a:solidFill>
              </a:rPr>
              <a:t>друкований</a:t>
            </a:r>
            <a:r>
              <a:rPr lang="ru-RU" dirty="0" smtClean="0">
                <a:solidFill>
                  <a:schemeClr val="bg1">
                    <a:lumMod val="95000"/>
                    <a:lumOff val="5000"/>
                  </a:schemeClr>
                </a:solidFill>
              </a:rPr>
              <a:t> орган — «</a:t>
            </a:r>
            <a:r>
              <a:rPr lang="ru-RU" dirty="0" err="1" smtClean="0">
                <a:solidFill>
                  <a:schemeClr val="bg1">
                    <a:lumMod val="95000"/>
                    <a:lumOff val="5000"/>
                  </a:schemeClr>
                </a:solidFill>
              </a:rPr>
              <a:t>Карпатську</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Україну</a:t>
            </a:r>
            <a:r>
              <a:rPr lang="ru-RU" dirty="0" smtClean="0">
                <a:solidFill>
                  <a:schemeClr val="bg1">
                    <a:lumMod val="95000"/>
                    <a:lumOff val="5000"/>
                  </a:schemeClr>
                </a:solidFill>
              </a:rPr>
              <a:t>» (</a:t>
            </a:r>
            <a:r>
              <a:rPr lang="ru-RU" dirty="0" err="1" smtClean="0">
                <a:solidFill>
                  <a:schemeClr val="bg1">
                    <a:lumMod val="95000"/>
                    <a:lumOff val="5000"/>
                  </a:schemeClr>
                </a:solidFill>
              </a:rPr>
              <a:t>редагував</a:t>
            </a:r>
            <a:r>
              <a:rPr lang="ru-RU" dirty="0" smtClean="0">
                <a:solidFill>
                  <a:schemeClr val="bg1">
                    <a:lumMod val="95000"/>
                    <a:lumOff val="5000"/>
                  </a:schemeClr>
                </a:solidFill>
              </a:rPr>
              <a:t> </a:t>
            </a:r>
            <a:r>
              <a:rPr lang="ru-RU" dirty="0" err="1" smtClean="0">
                <a:solidFill>
                  <a:schemeClr val="bg1">
                    <a:lumMod val="95000"/>
                    <a:lumOff val="5000"/>
                  </a:schemeClr>
                </a:solidFill>
              </a:rPr>
              <a:t>Ю.Таркович</a:t>
            </a:r>
            <a:r>
              <a:rPr lang="ru-RU" dirty="0" smtClean="0">
                <a:solidFill>
                  <a:schemeClr val="bg1">
                    <a:lumMod val="95000"/>
                    <a:lumOff val="5000"/>
                  </a:schemeClr>
                </a:solidFill>
              </a:rPr>
              <a:t>). До Хуста </a:t>
            </a:r>
            <a:r>
              <a:rPr lang="ru-RU" dirty="0" err="1" smtClean="0">
                <a:solidFill>
                  <a:schemeClr val="bg1">
                    <a:lumMod val="95000"/>
                    <a:lumOff val="5000"/>
                  </a:schemeClr>
                </a:solidFill>
              </a:rPr>
              <a:t>приїхали</a:t>
            </a:r>
            <a:r>
              <a:rPr lang="ru-RU" dirty="0" smtClean="0">
                <a:solidFill>
                  <a:schemeClr val="bg1">
                    <a:lumMod val="95000"/>
                    <a:lumOff val="5000"/>
                  </a:schemeClr>
                </a:solidFill>
              </a:rPr>
              <a:t> </a:t>
            </a:r>
            <a:r>
              <a:rPr lang="ru-RU" dirty="0" err="1" smtClean="0">
                <a:solidFill>
                  <a:schemeClr val="bg1">
                    <a:lumMod val="95000"/>
                    <a:lumOff val="5000"/>
                  </a:schemeClr>
                </a:solidFill>
              </a:rPr>
              <a:t>відомі</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українські</a:t>
            </a:r>
            <a:r>
              <a:rPr lang="ru-RU" dirty="0" smtClean="0">
                <a:solidFill>
                  <a:schemeClr val="bg1">
                    <a:lumMod val="95000"/>
                    <a:lumOff val="5000"/>
                  </a:schemeClr>
                </a:solidFill>
              </a:rPr>
              <a:t> </a:t>
            </a:r>
            <a:r>
              <a:rPr lang="ru-RU" dirty="0" err="1" smtClean="0">
                <a:solidFill>
                  <a:schemeClr val="bg1">
                    <a:lumMod val="95000"/>
                    <a:lumOff val="5000"/>
                  </a:schemeClr>
                </a:solidFill>
              </a:rPr>
              <a:t>письменники</a:t>
            </a:r>
            <a:r>
              <a:rPr lang="ru-RU" dirty="0" smtClean="0">
                <a:solidFill>
                  <a:schemeClr val="bg1">
                    <a:lumMod val="95000"/>
                    <a:lumOff val="5000"/>
                  </a:schemeClr>
                </a:solidFill>
              </a:rPr>
              <a:t> </a:t>
            </a:r>
            <a:r>
              <a:rPr lang="ru-RU" dirty="0" err="1" smtClean="0">
                <a:solidFill>
                  <a:schemeClr val="bg1">
                    <a:lumMod val="95000"/>
                    <a:lumOff val="5000"/>
                  </a:schemeClr>
                </a:solidFill>
              </a:rPr>
              <a:t>Олександр</a:t>
            </a:r>
            <a:r>
              <a:rPr lang="ru-RU" dirty="0" smtClean="0">
                <a:solidFill>
                  <a:schemeClr val="bg1">
                    <a:lumMod val="95000"/>
                    <a:lumOff val="5000"/>
                  </a:schemeClr>
                </a:solidFill>
              </a:rPr>
              <a:t> Олесь, </a:t>
            </a:r>
            <a:r>
              <a:rPr lang="ru-RU" dirty="0" err="1" smtClean="0">
                <a:solidFill>
                  <a:schemeClr val="bg1">
                    <a:lumMod val="95000"/>
                    <a:lumOff val="5000"/>
                  </a:schemeClr>
                </a:solidFill>
              </a:rPr>
              <a:t>Улас</a:t>
            </a:r>
            <a:r>
              <a:rPr lang="ru-RU" dirty="0" smtClean="0">
                <a:solidFill>
                  <a:schemeClr val="bg1">
                    <a:lumMod val="95000"/>
                    <a:lumOff val="5000"/>
                  </a:schemeClr>
                </a:solidFill>
              </a:rPr>
              <a:t> </a:t>
            </a:r>
            <a:r>
              <a:rPr lang="ru-RU" dirty="0" err="1" smtClean="0">
                <a:solidFill>
                  <a:schemeClr val="bg1">
                    <a:lumMod val="95000"/>
                    <a:lumOff val="5000"/>
                  </a:schemeClr>
                </a:solidFill>
              </a:rPr>
              <a:t>Самчук</a:t>
            </a:r>
            <a:r>
              <a:rPr lang="ru-RU" dirty="0" smtClean="0">
                <a:solidFill>
                  <a:schemeClr val="bg1">
                    <a:lumMod val="95000"/>
                    <a:lumOff val="5000"/>
                  </a:schemeClr>
                </a:solidFill>
              </a:rPr>
              <a:t>, </a:t>
            </a:r>
            <a:r>
              <a:rPr lang="ru-RU" dirty="0" err="1" smtClean="0">
                <a:solidFill>
                  <a:schemeClr val="bg1">
                    <a:lumMod val="95000"/>
                    <a:lumOff val="5000"/>
                  </a:schemeClr>
                </a:solidFill>
              </a:rPr>
              <a:t>які</a:t>
            </a:r>
            <a:r>
              <a:rPr lang="ru-RU" dirty="0" smtClean="0">
                <a:solidFill>
                  <a:schemeClr val="bg1">
                    <a:lumMod val="95000"/>
                    <a:lumOff val="5000"/>
                  </a:schemeClr>
                </a:solidFill>
              </a:rPr>
              <a:t> створили </a:t>
            </a:r>
            <a:r>
              <a:rPr lang="ru-RU" dirty="0" err="1" smtClean="0">
                <a:solidFill>
                  <a:schemeClr val="bg1">
                    <a:lumMod val="95000"/>
                    <a:lumOff val="5000"/>
                  </a:schemeClr>
                </a:solidFill>
              </a:rPr>
              <a:t>літературно-мистецьке</a:t>
            </a:r>
            <a:r>
              <a:rPr lang="ru-RU" dirty="0" smtClean="0">
                <a:solidFill>
                  <a:schemeClr val="bg1">
                    <a:lumMod val="95000"/>
                    <a:lumOff val="5000"/>
                  </a:schemeClr>
                </a:solidFill>
              </a:rPr>
              <a:t> </a:t>
            </a:r>
            <a:r>
              <a:rPr lang="ru-RU" dirty="0" err="1" smtClean="0">
                <a:solidFill>
                  <a:schemeClr val="bg1">
                    <a:lumMod val="95000"/>
                    <a:lumOff val="5000"/>
                  </a:schemeClr>
                </a:solidFill>
              </a:rPr>
              <a:t>товариство</a:t>
            </a:r>
            <a:r>
              <a:rPr lang="ru-RU" dirty="0" smtClean="0">
                <a:solidFill>
                  <a:schemeClr val="bg1">
                    <a:lumMod val="95000"/>
                    <a:lumOff val="5000"/>
                  </a:schemeClr>
                </a:solidFill>
              </a:rPr>
              <a:t> «</a:t>
            </a:r>
            <a:r>
              <a:rPr lang="ru-RU" dirty="0" err="1" smtClean="0">
                <a:solidFill>
                  <a:schemeClr val="bg1">
                    <a:lumMod val="95000"/>
                    <a:lumOff val="5000"/>
                  </a:schemeClr>
                </a:solidFill>
              </a:rPr>
              <a:t>Говерля</a:t>
            </a:r>
            <a:r>
              <a:rPr lang="ru-RU" dirty="0" smtClean="0">
                <a:solidFill>
                  <a:schemeClr val="bg1">
                    <a:lumMod val="95000"/>
                    <a:lumOff val="5000"/>
                  </a:schemeClr>
                </a:solidFill>
              </a:rPr>
              <a:t>», </a:t>
            </a:r>
            <a:r>
              <a:rPr lang="ru-RU" dirty="0" err="1" smtClean="0">
                <a:solidFill>
                  <a:schemeClr val="bg1">
                    <a:lumMod val="95000"/>
                    <a:lumOff val="5000"/>
                  </a:schemeClr>
                </a:solidFill>
              </a:rPr>
              <a:t>і</a:t>
            </a:r>
            <a:r>
              <a:rPr lang="ru-RU" dirty="0" smtClean="0">
                <a:solidFill>
                  <a:schemeClr val="bg1">
                    <a:lumMod val="95000"/>
                    <a:lumOff val="5000"/>
                  </a:schemeClr>
                </a:solidFill>
              </a:rPr>
              <a:t> почали </a:t>
            </a:r>
            <a:r>
              <a:rPr lang="ru-RU" dirty="0" err="1" smtClean="0">
                <a:solidFill>
                  <a:schemeClr val="bg1">
                    <a:lumMod val="95000"/>
                    <a:lumOff val="5000"/>
                  </a:schemeClr>
                </a:solidFill>
              </a:rPr>
              <a:t>видавати</a:t>
            </a:r>
            <a:r>
              <a:rPr lang="ru-RU" dirty="0" smtClean="0">
                <a:solidFill>
                  <a:schemeClr val="bg1">
                    <a:lumMod val="95000"/>
                    <a:lumOff val="5000"/>
                  </a:schemeClr>
                </a:solidFill>
              </a:rPr>
              <a:t> </a:t>
            </a:r>
            <a:r>
              <a:rPr lang="ru-RU" dirty="0" err="1" smtClean="0">
                <a:solidFill>
                  <a:schemeClr val="bg1">
                    <a:lumMod val="95000"/>
                    <a:lumOff val="5000"/>
                  </a:schemeClr>
                </a:solidFill>
              </a:rPr>
              <a:t>однойменний</a:t>
            </a:r>
            <a:r>
              <a:rPr lang="ru-RU" dirty="0" smtClean="0">
                <a:solidFill>
                  <a:schemeClr val="bg1">
                    <a:lumMod val="95000"/>
                    <a:lumOff val="5000"/>
                  </a:schemeClr>
                </a:solidFill>
              </a:rPr>
              <a:t> </a:t>
            </a:r>
            <a:r>
              <a:rPr lang="ru-RU" dirty="0" err="1" smtClean="0">
                <a:solidFill>
                  <a:schemeClr val="bg1">
                    <a:lumMod val="95000"/>
                    <a:lumOff val="5000"/>
                  </a:schemeClr>
                </a:solidFill>
              </a:rPr>
              <a:t>місячник</a:t>
            </a:r>
            <a:r>
              <a:rPr lang="ru-RU" dirty="0" smtClean="0">
                <a:solidFill>
                  <a:schemeClr val="bg1">
                    <a:lumMod val="95000"/>
                    <a:lumOff val="5000"/>
                  </a:schemeClr>
                </a:solidFill>
              </a:rPr>
              <a:t> </a:t>
            </a:r>
            <a:r>
              <a:rPr lang="ru-RU" dirty="0" err="1" smtClean="0">
                <a:solidFill>
                  <a:schemeClr val="bg1">
                    <a:lumMod val="95000"/>
                    <a:lumOff val="5000"/>
                  </a:schemeClr>
                </a:solidFill>
              </a:rPr>
              <a:t>під</a:t>
            </a:r>
            <a:r>
              <a:rPr lang="ru-RU" dirty="0" smtClean="0">
                <a:solidFill>
                  <a:schemeClr val="bg1">
                    <a:lumMod val="95000"/>
                    <a:lumOff val="5000"/>
                  </a:schemeClr>
                </a:solidFill>
              </a:rPr>
              <a:t> </a:t>
            </a:r>
            <a:r>
              <a:rPr lang="ru-RU" dirty="0" err="1" smtClean="0">
                <a:solidFill>
                  <a:schemeClr val="bg1">
                    <a:lumMod val="95000"/>
                    <a:lumOff val="5000"/>
                  </a:schemeClr>
                </a:solidFill>
              </a:rPr>
              <a:t>редакцією</a:t>
            </a:r>
            <a:r>
              <a:rPr lang="ru-RU" dirty="0" smtClean="0">
                <a:solidFill>
                  <a:schemeClr val="bg1">
                    <a:lumMod val="95000"/>
                    <a:lumOff val="5000"/>
                  </a:schemeClr>
                </a:solidFill>
              </a:rPr>
              <a:t> Олега </a:t>
            </a:r>
            <a:r>
              <a:rPr lang="ru-RU" dirty="0" err="1" smtClean="0">
                <a:solidFill>
                  <a:schemeClr val="bg1">
                    <a:lumMod val="95000"/>
                    <a:lumOff val="5000"/>
                  </a:schemeClr>
                </a:solidFill>
              </a:rPr>
              <a:t>Ольжича-Кандиби</a:t>
            </a:r>
            <a:r>
              <a:rPr lang="ru-RU" dirty="0" smtClean="0">
                <a:solidFill>
                  <a:schemeClr val="bg1">
                    <a:lumMod val="95000"/>
                    <a:lumOff val="5000"/>
                  </a:schemeClr>
                </a:solidFill>
              </a:rPr>
              <a:t>. </a:t>
            </a:r>
            <a:r>
              <a:rPr lang="ru-RU" dirty="0" err="1" smtClean="0">
                <a:solidFill>
                  <a:schemeClr val="bg1">
                    <a:lumMod val="95000"/>
                    <a:lumOff val="5000"/>
                  </a:schemeClr>
                </a:solidFill>
              </a:rPr>
              <a:t>Своє</a:t>
            </a:r>
            <a:r>
              <a:rPr lang="ru-RU" dirty="0" smtClean="0">
                <a:solidFill>
                  <a:schemeClr val="bg1">
                    <a:lumMod val="95000"/>
                    <a:lumOff val="5000"/>
                  </a:schemeClr>
                </a:solidFill>
              </a:rPr>
              <a:t> </a:t>
            </a:r>
            <a:r>
              <a:rPr lang="ru-RU" dirty="0" err="1" smtClean="0">
                <a:solidFill>
                  <a:schemeClr val="bg1">
                    <a:lumMod val="95000"/>
                    <a:lumOff val="5000"/>
                  </a:schemeClr>
                </a:solidFill>
              </a:rPr>
              <a:t>товариство</a:t>
            </a:r>
            <a:r>
              <a:rPr lang="ru-RU" dirty="0" smtClean="0">
                <a:solidFill>
                  <a:schemeClr val="bg1">
                    <a:lumMod val="95000"/>
                    <a:lumOff val="5000"/>
                  </a:schemeClr>
                </a:solidFill>
              </a:rPr>
              <a:t> створили </a:t>
            </a:r>
            <a:r>
              <a:rPr lang="ru-RU" dirty="0" err="1" smtClean="0">
                <a:solidFill>
                  <a:schemeClr val="bg1">
                    <a:lumMod val="95000"/>
                    <a:lumOff val="5000"/>
                  </a:schemeClr>
                </a:solidFill>
              </a:rPr>
              <a:t>російськомовні</a:t>
            </a:r>
            <a:r>
              <a:rPr lang="ru-RU" dirty="0" smtClean="0">
                <a:solidFill>
                  <a:schemeClr val="bg1">
                    <a:lumMod val="95000"/>
                    <a:lumOff val="5000"/>
                  </a:schemeClr>
                </a:solidFill>
              </a:rPr>
              <a:t> </a:t>
            </a:r>
            <a:r>
              <a:rPr lang="ru-RU" dirty="0" err="1" smtClean="0">
                <a:solidFill>
                  <a:schemeClr val="bg1">
                    <a:lumMod val="95000"/>
                    <a:lumOff val="5000"/>
                  </a:schemeClr>
                </a:solidFill>
              </a:rPr>
              <a:t>письменники</a:t>
            </a:r>
            <a:r>
              <a:rPr lang="ru-RU" dirty="0" smtClean="0">
                <a:solidFill>
                  <a:schemeClr val="bg1">
                    <a:lumMod val="95000"/>
                    <a:lumOff val="5000"/>
                  </a:schemeClr>
                </a:solidFill>
              </a:rPr>
              <a:t>. До Хуста </a:t>
            </a:r>
            <a:r>
              <a:rPr lang="ru-RU" dirty="0" err="1" smtClean="0">
                <a:solidFill>
                  <a:schemeClr val="bg1">
                    <a:lumMod val="95000"/>
                    <a:lumOff val="5000"/>
                  </a:schemeClr>
                </a:solidFill>
              </a:rPr>
              <a:t>перебрався</a:t>
            </a:r>
            <a:r>
              <a:rPr lang="ru-RU" dirty="0" smtClean="0">
                <a:solidFill>
                  <a:schemeClr val="bg1">
                    <a:lumMod val="95000"/>
                    <a:lumOff val="5000"/>
                  </a:schemeClr>
                </a:solidFill>
              </a:rPr>
              <a:t> </a:t>
            </a:r>
            <a:r>
              <a:rPr lang="ru-RU" dirty="0" err="1" smtClean="0">
                <a:solidFill>
                  <a:schemeClr val="bg1">
                    <a:lumMod val="95000"/>
                    <a:lumOff val="5000"/>
                  </a:schemeClr>
                </a:solidFill>
              </a:rPr>
              <a:t>державний</a:t>
            </a:r>
            <a:r>
              <a:rPr lang="ru-RU" dirty="0" smtClean="0">
                <a:solidFill>
                  <a:schemeClr val="bg1">
                    <a:lumMod val="95000"/>
                    <a:lumOff val="5000"/>
                  </a:schemeClr>
                </a:solidFill>
              </a:rPr>
              <a:t> театр «Нова сцена» (</a:t>
            </a:r>
            <a:r>
              <a:rPr lang="ru-RU" dirty="0" err="1" smtClean="0">
                <a:solidFill>
                  <a:schemeClr val="bg1">
                    <a:lumMod val="95000"/>
                    <a:lumOff val="5000"/>
                  </a:schemeClr>
                </a:solidFill>
              </a:rPr>
              <a:t>режисер</a:t>
            </a:r>
            <a:r>
              <a:rPr lang="ru-RU" dirty="0" smtClean="0">
                <a:solidFill>
                  <a:schemeClr val="bg1">
                    <a:lumMod val="95000"/>
                    <a:lumOff val="5000"/>
                  </a:schemeClr>
                </a:solidFill>
              </a:rPr>
              <a:t> Ю. </a:t>
            </a:r>
            <a:r>
              <a:rPr lang="ru-RU" dirty="0" err="1" smtClean="0">
                <a:solidFill>
                  <a:schemeClr val="bg1">
                    <a:lumMod val="95000"/>
                    <a:lumOff val="5000"/>
                  </a:schemeClr>
                </a:solidFill>
              </a:rPr>
              <a:t>Шерегій</a:t>
            </a:r>
            <a:r>
              <a:rPr lang="ru-RU" dirty="0" smtClean="0">
                <a:solidFill>
                  <a:schemeClr val="bg1">
                    <a:lumMod val="95000"/>
                    <a:lumOff val="5000"/>
                  </a:schemeClr>
                </a:solidFill>
              </a:rPr>
              <a:t>), </a:t>
            </a:r>
            <a:r>
              <a:rPr lang="ru-RU" dirty="0" err="1" smtClean="0">
                <a:solidFill>
                  <a:schemeClr val="bg1">
                    <a:lumMod val="95000"/>
                    <a:lumOff val="5000"/>
                  </a:schemeClr>
                </a:solidFill>
              </a:rPr>
              <a:t>який</a:t>
            </a:r>
            <a:r>
              <a:rPr lang="ru-RU" dirty="0" smtClean="0">
                <a:solidFill>
                  <a:schemeClr val="bg1">
                    <a:lumMod val="95000"/>
                    <a:lumOff val="5000"/>
                  </a:schemeClr>
                </a:solidFill>
              </a:rPr>
              <a:t> </a:t>
            </a:r>
            <a:r>
              <a:rPr lang="ru-RU" dirty="0" err="1" smtClean="0">
                <a:solidFill>
                  <a:schemeClr val="bg1">
                    <a:lumMod val="95000"/>
                    <a:lumOff val="5000"/>
                  </a:schemeClr>
                </a:solidFill>
              </a:rPr>
              <a:t>наприкінці</a:t>
            </a:r>
            <a:r>
              <a:rPr lang="ru-RU" dirty="0" smtClean="0">
                <a:solidFill>
                  <a:schemeClr val="bg1">
                    <a:lumMod val="95000"/>
                    <a:lumOff val="5000"/>
                  </a:schemeClr>
                </a:solidFill>
              </a:rPr>
              <a:t> листопада 1938 р. показав </a:t>
            </a:r>
            <a:r>
              <a:rPr lang="ru-RU" dirty="0" err="1" smtClean="0">
                <a:solidFill>
                  <a:schemeClr val="bg1">
                    <a:lumMod val="95000"/>
                    <a:lumOff val="5000"/>
                  </a:schemeClr>
                </a:solidFill>
              </a:rPr>
              <a:t>виставу</a:t>
            </a:r>
            <a:r>
              <a:rPr lang="ru-RU" dirty="0" smtClean="0">
                <a:solidFill>
                  <a:schemeClr val="bg1">
                    <a:lumMod val="95000"/>
                    <a:lumOff val="5000"/>
                  </a:schemeClr>
                </a:solidFill>
              </a:rPr>
              <a:t> «</a:t>
            </a:r>
            <a:r>
              <a:rPr lang="ru-RU" dirty="0" err="1" smtClean="0">
                <a:solidFill>
                  <a:schemeClr val="bg1">
                    <a:lumMod val="95000"/>
                    <a:lumOff val="5000"/>
                  </a:schemeClr>
                </a:solidFill>
              </a:rPr>
              <a:t>Запорожець</a:t>
            </a:r>
            <a:r>
              <a:rPr lang="ru-RU" dirty="0" smtClean="0">
                <a:solidFill>
                  <a:schemeClr val="bg1">
                    <a:lumMod val="95000"/>
                    <a:lumOff val="5000"/>
                  </a:schemeClr>
                </a:solidFill>
              </a:rPr>
              <a:t> за </a:t>
            </a:r>
            <a:r>
              <a:rPr lang="ru-RU" dirty="0" err="1" smtClean="0">
                <a:solidFill>
                  <a:schemeClr val="bg1">
                    <a:lumMod val="95000"/>
                    <a:lumOff val="5000"/>
                  </a:schemeClr>
                </a:solidFill>
              </a:rPr>
              <a:t>Дунаєм</a:t>
            </a:r>
            <a:r>
              <a:rPr lang="ru-RU" dirty="0" smtClean="0">
                <a:solidFill>
                  <a:schemeClr val="bg1">
                    <a:lumMod val="95000"/>
                    <a:lumOff val="5000"/>
                  </a:schemeClr>
                </a:solidFill>
              </a:rPr>
              <a:t>». </a:t>
            </a:r>
            <a:r>
              <a:rPr lang="ru-RU" dirty="0" err="1" smtClean="0">
                <a:solidFill>
                  <a:schemeClr val="bg1">
                    <a:lumMod val="95000"/>
                    <a:lumOff val="5000"/>
                  </a:schemeClr>
                </a:solidFill>
              </a:rPr>
              <a:t>Каленик</a:t>
            </a:r>
            <a:r>
              <a:rPr lang="ru-RU" dirty="0" smtClean="0">
                <a:solidFill>
                  <a:schemeClr val="bg1">
                    <a:lumMod val="95000"/>
                    <a:lumOff val="5000"/>
                  </a:schemeClr>
                </a:solidFill>
              </a:rPr>
              <a:t> </a:t>
            </a:r>
            <a:r>
              <a:rPr lang="ru-RU" dirty="0" err="1" smtClean="0">
                <a:solidFill>
                  <a:schemeClr val="bg1">
                    <a:lumMod val="95000"/>
                    <a:lumOff val="5000"/>
                  </a:schemeClr>
                </a:solidFill>
              </a:rPr>
              <a:t>і</a:t>
            </a:r>
            <a:r>
              <a:rPr lang="ru-RU" dirty="0" smtClean="0">
                <a:solidFill>
                  <a:schemeClr val="bg1">
                    <a:lumMod val="95000"/>
                    <a:lumOff val="5000"/>
                  </a:schemeClr>
                </a:solidFill>
              </a:rPr>
              <a:t> Петро </a:t>
            </a:r>
            <a:r>
              <a:rPr lang="ru-RU" dirty="0" err="1" smtClean="0">
                <a:solidFill>
                  <a:schemeClr val="bg1">
                    <a:lumMod val="95000"/>
                    <a:lumOff val="5000"/>
                  </a:schemeClr>
                </a:solidFill>
              </a:rPr>
              <a:t>Лисюки</a:t>
            </a:r>
            <a:r>
              <a:rPr lang="ru-RU" dirty="0" smtClean="0">
                <a:solidFill>
                  <a:schemeClr val="bg1">
                    <a:lumMod val="95000"/>
                    <a:lumOff val="5000"/>
                  </a:schemeClr>
                </a:solidFill>
              </a:rPr>
              <a:t> </a:t>
            </a:r>
            <a:r>
              <a:rPr lang="ru-RU" dirty="0" err="1" smtClean="0">
                <a:solidFill>
                  <a:schemeClr val="bg1">
                    <a:lumMod val="95000"/>
                    <a:lumOff val="5000"/>
                  </a:schemeClr>
                </a:solidFill>
              </a:rPr>
              <a:t>з</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української</a:t>
            </a:r>
            <a:r>
              <a:rPr lang="ru-RU" dirty="0" smtClean="0">
                <a:solidFill>
                  <a:schemeClr val="bg1">
                    <a:lumMod val="95000"/>
                    <a:lumOff val="5000"/>
                  </a:schemeClr>
                </a:solidFill>
              </a:rPr>
              <a:t> </a:t>
            </a:r>
            <a:r>
              <a:rPr lang="ru-RU" dirty="0" err="1" smtClean="0">
                <a:solidFill>
                  <a:schemeClr val="bg1">
                    <a:lumMod val="95000"/>
                    <a:lumOff val="5000"/>
                  </a:schemeClr>
                </a:solidFill>
              </a:rPr>
              <a:t>діаспори</a:t>
            </a:r>
            <a:r>
              <a:rPr lang="ru-RU" dirty="0" smtClean="0">
                <a:solidFill>
                  <a:schemeClr val="bg1">
                    <a:lumMod val="95000"/>
                    <a:lumOff val="5000"/>
                  </a:schemeClr>
                </a:solidFill>
              </a:rPr>
              <a:t>, створивши першу в </a:t>
            </a:r>
            <a:r>
              <a:rPr lang="ru-RU" dirty="0" err="1" smtClean="0">
                <a:solidFill>
                  <a:schemeClr val="bg1">
                    <a:lumMod val="95000"/>
                    <a:lumOff val="5000"/>
                  </a:schemeClr>
                </a:solidFill>
              </a:rPr>
              <a:t>Закарпатті</a:t>
            </a:r>
            <a:r>
              <a:rPr lang="ru-RU" dirty="0" smtClean="0">
                <a:solidFill>
                  <a:schemeClr val="bg1">
                    <a:lumMod val="95000"/>
                    <a:lumOff val="5000"/>
                  </a:schemeClr>
                </a:solidFill>
              </a:rPr>
              <a:t> </a:t>
            </a:r>
            <a:r>
              <a:rPr lang="ru-RU" dirty="0" err="1" smtClean="0">
                <a:solidFill>
                  <a:schemeClr val="bg1">
                    <a:lumMod val="95000"/>
                    <a:lumOff val="5000"/>
                  </a:schemeClr>
                </a:solidFill>
              </a:rPr>
              <a:t>кіностудію</a:t>
            </a:r>
            <a:r>
              <a:rPr lang="ru-RU" dirty="0" smtClean="0">
                <a:solidFill>
                  <a:schemeClr val="bg1">
                    <a:lumMod val="95000"/>
                    <a:lumOff val="5000"/>
                  </a:schemeClr>
                </a:solidFill>
              </a:rPr>
              <a:t>, </a:t>
            </a:r>
            <a:r>
              <a:rPr lang="ru-RU" dirty="0" err="1" smtClean="0">
                <a:solidFill>
                  <a:schemeClr val="bg1">
                    <a:lumMod val="95000"/>
                    <a:lumOff val="5000"/>
                  </a:schemeClr>
                </a:solidFill>
              </a:rPr>
              <a:t>розпочали</a:t>
            </a:r>
            <a:r>
              <a:rPr lang="ru-RU" dirty="0" smtClean="0">
                <a:solidFill>
                  <a:schemeClr val="bg1">
                    <a:lumMod val="95000"/>
                    <a:lumOff val="5000"/>
                  </a:schemeClr>
                </a:solidFill>
              </a:rPr>
              <a:t> </a:t>
            </a:r>
            <a:r>
              <a:rPr lang="ru-RU" dirty="0" err="1" smtClean="0">
                <a:solidFill>
                  <a:schemeClr val="bg1">
                    <a:lumMod val="95000"/>
                    <a:lumOff val="5000"/>
                  </a:schemeClr>
                </a:solidFill>
              </a:rPr>
              <a:t>зйомки</a:t>
            </a:r>
            <a:r>
              <a:rPr lang="ru-RU" dirty="0" smtClean="0">
                <a:solidFill>
                  <a:schemeClr val="bg1">
                    <a:lumMod val="95000"/>
                    <a:lumOff val="5000"/>
                  </a:schemeClr>
                </a:solidFill>
              </a:rPr>
              <a:t> </a:t>
            </a:r>
            <a:r>
              <a:rPr lang="ru-RU" dirty="0" err="1" smtClean="0">
                <a:solidFill>
                  <a:schemeClr val="bg1">
                    <a:lumMod val="95000"/>
                    <a:lumOff val="5000"/>
                  </a:schemeClr>
                </a:solidFill>
              </a:rPr>
              <a:t>фільму</a:t>
            </a:r>
            <a:r>
              <a:rPr lang="ru-RU" dirty="0" smtClean="0">
                <a:solidFill>
                  <a:schemeClr val="bg1">
                    <a:lumMod val="95000"/>
                    <a:lumOff val="5000"/>
                  </a:schemeClr>
                </a:solidFill>
              </a:rPr>
              <a:t>, </a:t>
            </a:r>
            <a:r>
              <a:rPr lang="ru-RU" dirty="0" err="1" smtClean="0">
                <a:solidFill>
                  <a:schemeClr val="bg1">
                    <a:lumMod val="95000"/>
                    <a:lumOff val="5000"/>
                  </a:schemeClr>
                </a:solidFill>
              </a:rPr>
              <a:t>котрий</a:t>
            </a:r>
            <a:r>
              <a:rPr lang="ru-RU" dirty="0" smtClean="0">
                <a:solidFill>
                  <a:schemeClr val="bg1">
                    <a:lumMod val="95000"/>
                    <a:lumOff val="5000"/>
                  </a:schemeClr>
                </a:solidFill>
              </a:rPr>
              <a:t> </a:t>
            </a:r>
            <a:r>
              <a:rPr lang="ru-RU" dirty="0" err="1" smtClean="0">
                <a:solidFill>
                  <a:schemeClr val="bg1">
                    <a:lumMod val="95000"/>
                    <a:lumOff val="5000"/>
                  </a:schemeClr>
                </a:solidFill>
              </a:rPr>
              <a:t>пізніше</a:t>
            </a:r>
            <a:r>
              <a:rPr lang="ru-RU" dirty="0" smtClean="0">
                <a:solidFill>
                  <a:schemeClr val="bg1">
                    <a:lumMod val="95000"/>
                    <a:lumOff val="5000"/>
                  </a:schemeClr>
                </a:solidFill>
              </a:rPr>
              <a:t> назвали «</a:t>
            </a:r>
            <a:r>
              <a:rPr lang="ru-RU" dirty="0" err="1" smtClean="0">
                <a:solidFill>
                  <a:schemeClr val="bg1">
                    <a:lumMod val="95000"/>
                    <a:lumOff val="5000"/>
                  </a:schemeClr>
                </a:solidFill>
              </a:rPr>
              <a:t>Трагедія</a:t>
            </a:r>
            <a:r>
              <a:rPr lang="ru-RU" dirty="0" smtClean="0">
                <a:solidFill>
                  <a:schemeClr val="bg1">
                    <a:lumMod val="95000"/>
                    <a:lumOff val="5000"/>
                  </a:schemeClr>
                </a:solidFill>
              </a:rPr>
              <a:t> </a:t>
            </a:r>
            <a:r>
              <a:rPr lang="ru-RU" dirty="0" err="1" smtClean="0">
                <a:solidFill>
                  <a:schemeClr val="bg1">
                    <a:lumMod val="95000"/>
                    <a:lumOff val="5000"/>
                  </a:schemeClr>
                </a:solidFill>
              </a:rPr>
              <a:t>Карпатської</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України</a:t>
            </a:r>
            <a:r>
              <a:rPr lang="ru-RU" dirty="0" smtClean="0">
                <a:solidFill>
                  <a:schemeClr val="bg1">
                    <a:lumMod val="95000"/>
                    <a:lumOff val="5000"/>
                  </a:schemeClr>
                </a:solidFill>
              </a:rPr>
              <a:t>.</a:t>
            </a:r>
            <a:endParaRPr lang="ru-RU" dirty="0">
              <a:solidFill>
                <a:schemeClr val="bg1">
                  <a:lumMod val="95000"/>
                  <a:lumOff val="5000"/>
                </a:schemeClr>
              </a:solidFill>
            </a:endParaRPr>
          </a:p>
        </p:txBody>
      </p:sp>
      <p:pic>
        <p:nvPicPr>
          <p:cNvPr id="4" name="Рисунок 3" descr="Image00040.jpg"/>
          <p:cNvPicPr>
            <a:picLocks noChangeAspect="1"/>
          </p:cNvPicPr>
          <p:nvPr/>
        </p:nvPicPr>
        <p:blipFill>
          <a:blip r:embed="rId2" cstate="print"/>
          <a:stretch>
            <a:fillRect/>
          </a:stretch>
        </p:blipFill>
        <p:spPr>
          <a:xfrm>
            <a:off x="4067944" y="2276872"/>
            <a:ext cx="2142704" cy="3096344"/>
          </a:xfrm>
          <a:prstGeom prst="rect">
            <a:avLst/>
          </a:prstGeom>
        </p:spPr>
      </p:pic>
      <p:pic>
        <p:nvPicPr>
          <p:cNvPr id="6" name="Рисунок 5" descr="0_b34f7_adc50b39_XXL.jpg"/>
          <p:cNvPicPr>
            <a:picLocks noChangeAspect="1"/>
          </p:cNvPicPr>
          <p:nvPr/>
        </p:nvPicPr>
        <p:blipFill>
          <a:blip r:embed="rId3" cstate="print"/>
          <a:stretch>
            <a:fillRect/>
          </a:stretch>
        </p:blipFill>
        <p:spPr>
          <a:xfrm>
            <a:off x="6516216" y="2276872"/>
            <a:ext cx="2133600" cy="309828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20688"/>
            <a:ext cx="7772400" cy="936104"/>
          </a:xfrm>
        </p:spPr>
        <p:txBody>
          <a:bodyPr>
            <a:normAutofit/>
          </a:bodyPr>
          <a:lstStyle/>
          <a:p>
            <a:r>
              <a:rPr lang="ru-RU" sz="2800" b="0" i="1" dirty="0" smtClean="0">
                <a:solidFill>
                  <a:schemeClr val="bg1">
                    <a:lumMod val="95000"/>
                    <a:lumOff val="5000"/>
                  </a:schemeClr>
                </a:solidFill>
              </a:rPr>
              <a:t>              </a:t>
            </a:r>
            <a:r>
              <a:rPr lang="ru-RU" sz="2800" i="1" dirty="0" err="1" smtClean="0">
                <a:solidFill>
                  <a:schemeClr val="accent4">
                    <a:lumMod val="60000"/>
                    <a:lumOff val="40000"/>
                  </a:schemeClr>
                </a:solidFill>
              </a:rPr>
              <a:t>Проголошення</a:t>
            </a:r>
            <a:r>
              <a:rPr lang="ru-RU" sz="2800" i="1" dirty="0" smtClean="0">
                <a:solidFill>
                  <a:schemeClr val="accent4">
                    <a:lumMod val="60000"/>
                    <a:lumOff val="40000"/>
                  </a:schemeClr>
                </a:solidFill>
              </a:rPr>
              <a:t> </a:t>
            </a:r>
            <a:r>
              <a:rPr lang="ru-RU" sz="2800" i="1" dirty="0" err="1" smtClean="0">
                <a:solidFill>
                  <a:schemeClr val="accent4">
                    <a:lumMod val="60000"/>
                    <a:lumOff val="40000"/>
                  </a:schemeClr>
                </a:solidFill>
              </a:rPr>
              <a:t>незалежності</a:t>
            </a:r>
            <a:r>
              <a:rPr lang="ru-RU" sz="2800" i="1" dirty="0" smtClean="0">
                <a:solidFill>
                  <a:schemeClr val="accent4">
                    <a:lumMod val="60000"/>
                    <a:lumOff val="40000"/>
                  </a:schemeClr>
                </a:solidFill>
              </a:rPr>
              <a:t/>
            </a:r>
            <a:br>
              <a:rPr lang="ru-RU" sz="2800" i="1" dirty="0" smtClean="0">
                <a:solidFill>
                  <a:schemeClr val="accent4">
                    <a:lumMod val="60000"/>
                    <a:lumOff val="40000"/>
                  </a:schemeClr>
                </a:solidFill>
              </a:rPr>
            </a:br>
            <a:endParaRPr lang="ru-RU" sz="2800" i="1" dirty="0">
              <a:solidFill>
                <a:schemeClr val="accent4">
                  <a:lumMod val="60000"/>
                  <a:lumOff val="40000"/>
                </a:schemeClr>
              </a:solidFill>
            </a:endParaRPr>
          </a:p>
        </p:txBody>
      </p:sp>
      <p:sp>
        <p:nvSpPr>
          <p:cNvPr id="3" name="Текст 2"/>
          <p:cNvSpPr>
            <a:spLocks noGrp="1"/>
          </p:cNvSpPr>
          <p:nvPr>
            <p:ph type="body" idx="1"/>
          </p:nvPr>
        </p:nvSpPr>
        <p:spPr>
          <a:xfrm>
            <a:off x="530352" y="1412776"/>
            <a:ext cx="8074096" cy="4896544"/>
          </a:xfrm>
        </p:spPr>
        <p:txBody>
          <a:bodyPr/>
          <a:lstStyle/>
          <a:p>
            <a:r>
              <a:rPr lang="ru-RU" dirty="0" smtClean="0">
                <a:solidFill>
                  <a:schemeClr val="bg1">
                    <a:lumMod val="95000"/>
                    <a:lumOff val="5000"/>
                  </a:schemeClr>
                </a:solidFill>
              </a:rPr>
              <a:t>12 лютого 1939 р. </a:t>
            </a:r>
            <a:r>
              <a:rPr lang="ru-RU" dirty="0" err="1" smtClean="0">
                <a:solidFill>
                  <a:schemeClr val="bg1">
                    <a:lumMod val="95000"/>
                    <a:lumOff val="5000"/>
                  </a:schemeClr>
                </a:solidFill>
              </a:rPr>
              <a:t>відбулись</a:t>
            </a:r>
            <a:r>
              <a:rPr lang="ru-RU" dirty="0" smtClean="0">
                <a:solidFill>
                  <a:schemeClr val="bg1">
                    <a:lumMod val="95000"/>
                    <a:lumOff val="5000"/>
                  </a:schemeClr>
                </a:solidFill>
              </a:rPr>
              <a:t> </a:t>
            </a:r>
            <a:r>
              <a:rPr lang="ru-RU" dirty="0" err="1" smtClean="0">
                <a:solidFill>
                  <a:schemeClr val="bg1">
                    <a:lumMod val="95000"/>
                    <a:lumOff val="5000"/>
                  </a:schemeClr>
                </a:solidFill>
              </a:rPr>
              <a:t>вибори</a:t>
            </a:r>
            <a:r>
              <a:rPr lang="ru-RU" dirty="0" smtClean="0">
                <a:solidFill>
                  <a:schemeClr val="bg1">
                    <a:lumMod val="95000"/>
                    <a:lumOff val="5000"/>
                  </a:schemeClr>
                </a:solidFill>
              </a:rPr>
              <a:t> до Сойму </a:t>
            </a:r>
            <a:r>
              <a:rPr lang="ru-RU" dirty="0" err="1" smtClean="0">
                <a:solidFill>
                  <a:schemeClr val="bg1">
                    <a:lumMod val="95000"/>
                    <a:lumOff val="5000"/>
                  </a:schemeClr>
                </a:solidFill>
              </a:rPr>
              <a:t>Карпатської</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України</a:t>
            </a:r>
            <a:r>
              <a:rPr lang="ru-RU" dirty="0" smtClean="0">
                <a:solidFill>
                  <a:schemeClr val="bg1">
                    <a:lumMod val="95000"/>
                    <a:lumOff val="5000"/>
                  </a:schemeClr>
                </a:solidFill>
              </a:rPr>
              <a:t>, на </a:t>
            </a:r>
            <a:r>
              <a:rPr lang="ru-RU" dirty="0" err="1" smtClean="0">
                <a:solidFill>
                  <a:schemeClr val="bg1">
                    <a:lumMod val="95000"/>
                    <a:lumOff val="5000"/>
                  </a:schemeClr>
                </a:solidFill>
              </a:rPr>
              <a:t>яких</a:t>
            </a:r>
            <a:r>
              <a:rPr lang="ru-RU" dirty="0" smtClean="0">
                <a:solidFill>
                  <a:schemeClr val="bg1">
                    <a:lumMod val="95000"/>
                    <a:lumOff val="5000"/>
                  </a:schemeClr>
                </a:solidFill>
              </a:rPr>
              <a:t> </a:t>
            </a:r>
            <a:r>
              <a:rPr lang="ru-RU" dirty="0" err="1" smtClean="0">
                <a:solidFill>
                  <a:schemeClr val="bg1">
                    <a:lumMod val="95000"/>
                    <a:lumOff val="5000"/>
                  </a:schemeClr>
                </a:solidFill>
              </a:rPr>
              <a:t>абсолютну</a:t>
            </a:r>
            <a:r>
              <a:rPr lang="ru-RU" dirty="0" smtClean="0">
                <a:solidFill>
                  <a:schemeClr val="bg1">
                    <a:lumMod val="95000"/>
                    <a:lumOff val="5000"/>
                  </a:schemeClr>
                </a:solidFill>
              </a:rPr>
              <a:t> </a:t>
            </a:r>
            <a:r>
              <a:rPr lang="ru-RU" dirty="0" err="1" smtClean="0">
                <a:solidFill>
                  <a:schemeClr val="bg1">
                    <a:lumMod val="95000"/>
                    <a:lumOff val="5000"/>
                  </a:schemeClr>
                </a:solidFill>
              </a:rPr>
              <a:t>більшість</a:t>
            </a:r>
            <a:r>
              <a:rPr lang="ru-RU" dirty="0" smtClean="0">
                <a:solidFill>
                  <a:schemeClr val="bg1">
                    <a:lumMod val="95000"/>
                    <a:lumOff val="5000"/>
                  </a:schemeClr>
                </a:solidFill>
              </a:rPr>
              <a:t> </a:t>
            </a:r>
            <a:r>
              <a:rPr lang="ru-RU" dirty="0" err="1" smtClean="0">
                <a:solidFill>
                  <a:schemeClr val="bg1">
                    <a:lumMod val="95000"/>
                    <a:lumOff val="5000"/>
                  </a:schemeClr>
                </a:solidFill>
              </a:rPr>
              <a:t>голосів</a:t>
            </a:r>
            <a:r>
              <a:rPr lang="ru-RU" dirty="0" smtClean="0">
                <a:solidFill>
                  <a:schemeClr val="bg1">
                    <a:lumMod val="95000"/>
                    <a:lumOff val="5000"/>
                  </a:schemeClr>
                </a:solidFill>
              </a:rPr>
              <a:t> </a:t>
            </a:r>
            <a:r>
              <a:rPr lang="ru-RU" dirty="0" err="1" smtClean="0">
                <a:solidFill>
                  <a:schemeClr val="bg1">
                    <a:lumMod val="95000"/>
                    <a:lumOff val="5000"/>
                  </a:schemeClr>
                </a:solidFill>
              </a:rPr>
              <a:t>виборців</a:t>
            </a:r>
            <a:r>
              <a:rPr lang="ru-RU" dirty="0" smtClean="0">
                <a:solidFill>
                  <a:schemeClr val="bg1">
                    <a:lumMod val="95000"/>
                    <a:lumOff val="5000"/>
                  </a:schemeClr>
                </a:solidFill>
              </a:rPr>
              <a:t> (</a:t>
            </a:r>
            <a:r>
              <a:rPr lang="ru-RU" dirty="0" err="1" smtClean="0">
                <a:solidFill>
                  <a:schemeClr val="bg1">
                    <a:lumMod val="95000"/>
                    <a:lumOff val="5000"/>
                  </a:schemeClr>
                </a:solidFill>
              </a:rPr>
              <a:t>близько</a:t>
            </a:r>
            <a:r>
              <a:rPr lang="ru-RU" dirty="0" smtClean="0">
                <a:solidFill>
                  <a:schemeClr val="bg1">
                    <a:lumMod val="95000"/>
                    <a:lumOff val="5000"/>
                  </a:schemeClr>
                </a:solidFill>
              </a:rPr>
              <a:t> 92,4 %) </a:t>
            </a:r>
            <a:r>
              <a:rPr lang="ru-RU" dirty="0" err="1" smtClean="0">
                <a:solidFill>
                  <a:schemeClr val="bg1">
                    <a:lumMod val="95000"/>
                    <a:lumOff val="5000"/>
                  </a:schemeClr>
                </a:solidFill>
              </a:rPr>
              <a:t>здобули</a:t>
            </a:r>
            <a:r>
              <a:rPr lang="ru-RU" dirty="0" smtClean="0">
                <a:solidFill>
                  <a:schemeClr val="bg1">
                    <a:lumMod val="95000"/>
                    <a:lumOff val="5000"/>
                  </a:schemeClr>
                </a:solidFill>
              </a:rPr>
              <a:t> </a:t>
            </a:r>
            <a:r>
              <a:rPr lang="ru-RU" dirty="0" err="1" smtClean="0">
                <a:solidFill>
                  <a:schemeClr val="bg1">
                    <a:lumMod val="95000"/>
                    <a:lumOff val="5000"/>
                  </a:schemeClr>
                </a:solidFill>
              </a:rPr>
              <a:t>кандидати</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Українського</a:t>
            </a:r>
            <a:r>
              <a:rPr lang="ru-RU" dirty="0" smtClean="0">
                <a:solidFill>
                  <a:schemeClr val="bg1">
                    <a:lumMod val="95000"/>
                    <a:lumOff val="5000"/>
                  </a:schemeClr>
                </a:solidFill>
              </a:rPr>
              <a:t> </a:t>
            </a:r>
            <a:r>
              <a:rPr lang="ru-RU" dirty="0" err="1" smtClean="0">
                <a:solidFill>
                  <a:schemeClr val="bg1">
                    <a:lumMod val="95000"/>
                    <a:lumOff val="5000"/>
                  </a:schemeClr>
                </a:solidFill>
              </a:rPr>
              <a:t>Національного</a:t>
            </a:r>
            <a:r>
              <a:rPr lang="ru-RU" dirty="0" smtClean="0">
                <a:solidFill>
                  <a:schemeClr val="bg1">
                    <a:lumMod val="95000"/>
                    <a:lumOff val="5000"/>
                  </a:schemeClr>
                </a:solidFill>
              </a:rPr>
              <a:t> </a:t>
            </a:r>
            <a:r>
              <a:rPr lang="ru-RU" dirty="0" err="1" smtClean="0">
                <a:solidFill>
                  <a:schemeClr val="bg1">
                    <a:lumMod val="95000"/>
                    <a:lumOff val="5000"/>
                  </a:schemeClr>
                </a:solidFill>
              </a:rPr>
              <a:t>Об'єднання</a:t>
            </a:r>
            <a:r>
              <a:rPr lang="ru-RU" dirty="0" smtClean="0">
                <a:solidFill>
                  <a:schemeClr val="bg1">
                    <a:lumMod val="95000"/>
                    <a:lumOff val="5000"/>
                  </a:schemeClr>
                </a:solidFill>
              </a:rPr>
              <a:t>.</a:t>
            </a:r>
            <a:br>
              <a:rPr lang="ru-RU" dirty="0" smtClean="0">
                <a:solidFill>
                  <a:schemeClr val="bg1">
                    <a:lumMod val="95000"/>
                    <a:lumOff val="5000"/>
                  </a:schemeClr>
                </a:solidFill>
              </a:rPr>
            </a:br>
            <a:r>
              <a:rPr lang="ru-RU" dirty="0" smtClean="0">
                <a:solidFill>
                  <a:schemeClr val="bg1">
                    <a:lumMod val="95000"/>
                    <a:lumOff val="5000"/>
                  </a:schemeClr>
                </a:solidFill>
              </a:rPr>
              <a:t>                    </a:t>
            </a:r>
            <a:br>
              <a:rPr lang="ru-RU" dirty="0" smtClean="0">
                <a:solidFill>
                  <a:schemeClr val="bg1">
                    <a:lumMod val="95000"/>
                    <a:lumOff val="5000"/>
                  </a:schemeClr>
                </a:solidFill>
              </a:rPr>
            </a:br>
            <a:r>
              <a:rPr lang="ru-RU" dirty="0" smtClean="0">
                <a:solidFill>
                  <a:schemeClr val="bg1">
                    <a:lumMod val="95000"/>
                    <a:lumOff val="5000"/>
                  </a:schemeClr>
                </a:solidFill>
              </a:rPr>
              <a:t>                        </a:t>
            </a:r>
            <a:r>
              <a:rPr lang="ru-RU" dirty="0" err="1" smtClean="0">
                <a:solidFill>
                  <a:schemeClr val="bg1">
                    <a:lumMod val="95000"/>
                    <a:lumOff val="5000"/>
                  </a:schemeClr>
                </a:solidFill>
              </a:rPr>
              <a:t>Посли</a:t>
            </a:r>
            <a:r>
              <a:rPr lang="ru-RU" dirty="0" smtClean="0">
                <a:solidFill>
                  <a:schemeClr val="bg1">
                    <a:lumMod val="95000"/>
                    <a:lumOff val="5000"/>
                  </a:schemeClr>
                </a:solidFill>
              </a:rPr>
              <a:t> Сойму </a:t>
            </a:r>
            <a:r>
              <a:rPr lang="ru-RU" dirty="0" err="1" smtClean="0">
                <a:solidFill>
                  <a:schemeClr val="bg1">
                    <a:lumMod val="95000"/>
                    <a:lumOff val="5000"/>
                  </a:schemeClr>
                </a:solidFill>
              </a:rPr>
              <a:t>Карпатської</a:t>
            </a:r>
            <a:r>
              <a:rPr lang="ru-RU" dirty="0" smtClean="0">
                <a:solidFill>
                  <a:schemeClr val="bg1">
                    <a:lumMod val="95000"/>
                    <a:lumOff val="5000"/>
                  </a:schemeClr>
                </a:solidFill>
              </a:rPr>
              <a:t> </a:t>
            </a:r>
            <a:r>
              <a:rPr lang="ru-RU" dirty="0" err="1" smtClean="0">
                <a:solidFill>
                  <a:schemeClr val="bg1">
                    <a:lumMod val="95000"/>
                    <a:lumOff val="5000"/>
                  </a:schemeClr>
                </a:solidFill>
              </a:rPr>
              <a:t>України</a:t>
            </a:r>
            <a:r>
              <a:rPr lang="ru-RU" dirty="0" smtClean="0">
                <a:solidFill>
                  <a:schemeClr val="bg1">
                    <a:lumMod val="95000"/>
                    <a:lumOff val="5000"/>
                  </a:schemeClr>
                </a:solidFill>
              </a:rPr>
              <a:t>.</a:t>
            </a:r>
            <a:endParaRPr lang="ru-RU" dirty="0">
              <a:solidFill>
                <a:schemeClr val="bg1">
                  <a:lumMod val="95000"/>
                  <a:lumOff val="5000"/>
                </a:schemeClr>
              </a:solidFill>
            </a:endParaRPr>
          </a:p>
        </p:txBody>
      </p:sp>
      <p:pic>
        <p:nvPicPr>
          <p:cNvPr id="4" name="Рисунок 3" descr="Члени_Сойму.jpg"/>
          <p:cNvPicPr>
            <a:picLocks noChangeAspect="1"/>
          </p:cNvPicPr>
          <p:nvPr/>
        </p:nvPicPr>
        <p:blipFill>
          <a:blip r:embed="rId2" cstate="print"/>
          <a:stretch>
            <a:fillRect/>
          </a:stretch>
        </p:blipFill>
        <p:spPr>
          <a:xfrm>
            <a:off x="2483768" y="3717032"/>
            <a:ext cx="3960440" cy="237626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232</TotalTime>
  <Words>321</Words>
  <Application>Microsoft Office PowerPoint</Application>
  <PresentationFormat>Экран (4:3)</PresentationFormat>
  <Paragraphs>32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Презентацiя на тему: «Держава Карпатська Україна»   </vt:lpstr>
      <vt:lpstr>Карпа́тська Украї́на (до 26 жовтня 1938 Підкарпатська Русь) — автономна республіка у складі Чехословаччини в 1938-1939 рр., Українська незалежна держава на Закарпатті в березні 1939 року. Назва неофіційно вживалася і до 1938 року для означення території теперішнього Закарпаття. </vt:lpstr>
      <vt:lpstr>Столиця - Хуст  Мова - Українська Релігії - Греко-католицизм (уніанство),Православ'я Форма правління - Республіка Президент - 1939 - Августин Волошин Прем'єр-міністр -1938 - Андрій Бродій  1938 -1939 Августин Волошин  1939 Юліян Ревай Законодавчий орган - Сойм Валюта - Чехословацька крона</vt:lpstr>
      <vt:lpstr>                  Карта Карпатської України.  Червоною лінією позначено територію,  яка увійшла до Угорщини 2 листопада 1938 року.</vt:lpstr>
      <vt:lpstr>                                 У складі Чехословаччини  Після розпаду Австро-Угорської імперії закарпатські українці активно виступали за об'єднання Карпатської України з іншими українськими землями. 21 січня 1919 року на Народних Зборах («Соборі Русинів») у Хусті, де зібралося більше 400 депутатів з усього Закарпаття, було проголошено злуку Карпатської України з Українською Народною Республікою. Однак несприятлива міжнародна ситуація і критичне становище Директорії УНР внаслідок агресії більшовицької Росії, не дозволили здійснити надії закарпатських українців на возз'єднання в єдиній Українській державі. На основі рішень Сен-Жерменського мирного договору 1919 р. і Тріанонського мирного договору 1920 р. Карпатська Україна увійшла до складу Чехо-Словаччини на правах автономії. Проте реальний автономний статус Карпатської України, передбачений договорами, так і не був забезпечений чехословацьким урядом. У 1920-1930-х рр. українська громадськість і політичні партії на Закарпатті активно виступали за надання Карпатській Україні автономії, створення Української національної держави і возз'єднання у Соборній незалежній українській державі. Для цього регулярно проводилися народовецькі з'їзди. </vt:lpstr>
      <vt:lpstr>                       Запровадження автономії </vt:lpstr>
      <vt:lpstr>                               Діяльність </vt:lpstr>
      <vt:lpstr>                              Культурне життя </vt:lpstr>
      <vt:lpstr>              Проголошення незалежності </vt:lpstr>
      <vt:lpstr>Слайд 10</vt:lpstr>
      <vt:lpstr>15 березня 1939 р. Сейм (голова А. Штефан) проголосив повну державну самостійність Карпатської України. Прийнята парламентом конституція Карпатської України (Конституційний закон ч.1), визначила назву держави (Карпатська Україна), державний устрій (президентська республіка), державну мову (українська). Державним прапором та гімном республіки були визнані синьо-жовтий стяг і український національний гімн «Ще не вмерла Україна». Герб — червоний ведмідь на лівому срібному півполі й чотири сині та три золоті смуги у правому півполі та тризуб з хрестом на середньому зубі. Президентом Карпатської України було обрано Августина Волошина, який призначив прем'єр-міністром нового уряду суверенної держави Юліана Ревая. Головою Сойму обрано Августина Штефана, заступниками Степана Росоху та Федіра Ревая. Волошин після проголошення Незалежності відразу ж звернувся з телеграмою особисто до Адольфа Гітлера з проханням про визнання Карпатської України під охороною Рейху та недопущення її захоплення Угорщиною. Августин Волошин: «Від імені уряду Карпатської України прошу Вас прийняти до відома проголошення нашої самостійності під охороною Німецького Рейху. Прем'єр-міністр доктор Волошин. Хуст». Але вранці німецький консул у Хусті порадив українцям «не  чинити опір угорському вторгненню, бо німецький уряд у цій ситуації не може, на жаль, прийняти Карпатську Україну під протекторат». </vt:lpstr>
      <vt:lpstr>                         Окупація Карпатської України </vt:lpstr>
      <vt:lpstr>Нарком іноземних справ СРСР М.Литвинов ще 19 грудня 1938 р. заявив: «Ми навіть не впевнені, що... Гітлер серйозно ставиться до української акції. Можливо, що маємо справу з дипломатичною диверсією». Гітлер, як засвідчили наступні події, не збирався відновлювати українську державність у будь-якій формі чи сприяти цьому. У січні 1939 р. Радянський Союз розірвав дипломатичні відносини з Угорщиною як з країною, що не має самостійної зовнішньої політики, рухається у фарватері фашистської Німеччини, зазіхає на українські землі. 10 березня 1939 р. на повідомлення західної преси і дипломатів, що нібито існують плани приєднання до Карпатської України Радянської України, відреагував Й. Сталін. Він назвав такі вигадки «підозрілим шумом», мета якого спровокувати конфлікт СРСР з Німеччиною без наявних на те підстав, не втримавшись від недолугих епітетів щодо Закарпаття. На жаль, не всі українські діячі повністю усвідомлювали реальну ситуацію. Лідери Карпатської України сподівалися, що фашистська Німеччина погодиться на створення невеликої української держави в Карпатах. Але то було великою ілюзією, бо Берлін дбав лише про власні інтереси на Сході. Вирішення «українського питання»... аж ніяк не вписувалося в його загарбницькі плани. 6 березня 1939 року Гітлер вирішив остаточно ліквідувати Чехословаччину, окупувавши Богемію і Моравію та давши дозвіл на окупацію Угорщиною Карпатської України.  </vt:lpstr>
      <vt:lpstr>                                   Вторгнення </vt:lpstr>
      <vt:lpstr>Презентацiю виконала:  учениця 10Б класу,  ХСШ №155 Прокопенко Анастасiя Перевiрив вчитель: Возний I.В.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Прокопенко Анастасия</dc:creator>
  <cp:lastModifiedBy>Прокопенко Анастасия</cp:lastModifiedBy>
  <cp:revision>26</cp:revision>
  <dcterms:created xsi:type="dcterms:W3CDTF">2014-05-02T16:16:25Z</dcterms:created>
  <dcterms:modified xsi:type="dcterms:W3CDTF">2014-05-05T14:57:44Z</dcterms:modified>
</cp:coreProperties>
</file>