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142852"/>
            <a:ext cx="2377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Футбол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14" name="Picture 2" descr="http://pustunchik.ua/images/interesting/Svyato/den-futbolu/2012-mychik-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7239050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3929090" cy="65556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Во время работы </a:t>
            </a:r>
            <a:r>
              <a:rPr lang="ru-RU" sz="2800" dirty="0" err="1" smtClean="0"/>
              <a:t>Ринуса</a:t>
            </a:r>
            <a:r>
              <a:rPr lang="ru-RU" sz="2800" dirty="0" smtClean="0"/>
              <a:t> </a:t>
            </a:r>
            <a:r>
              <a:rPr lang="ru-RU" sz="2800" dirty="0" err="1" smtClean="0"/>
              <a:t>Михелса</a:t>
            </a:r>
            <a:r>
              <a:rPr lang="ru-RU" sz="2800" dirty="0" smtClean="0"/>
              <a:t> в «Аяксе», появилось понятие «тотальный футбол». Это означает, что игроки могут меняться позициями на поле в зависимости от обстоятельств. За счёт этого «Аякс» и сборная Нидерландов, которую впоследствии тренировал </a:t>
            </a:r>
            <a:r>
              <a:rPr lang="ru-RU" sz="2800" dirty="0" err="1" smtClean="0"/>
              <a:t>Ринус</a:t>
            </a:r>
            <a:r>
              <a:rPr lang="ru-RU" sz="2800" dirty="0" smtClean="0"/>
              <a:t>, добивались больших </a:t>
            </a:r>
            <a:r>
              <a:rPr lang="ru-RU" sz="2800" dirty="0" smtClean="0"/>
              <a:t>успехов</a:t>
            </a:r>
            <a:endParaRPr lang="ru-RU" sz="2800" dirty="0"/>
          </a:p>
        </p:txBody>
      </p:sp>
      <p:pic>
        <p:nvPicPr>
          <p:cNvPr id="32776" name="Picture 8" descr="http://prikolnye-smeshnye.ru/ris/statusy/1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85728"/>
            <a:ext cx="4286280" cy="6208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0"/>
            <a:ext cx="4633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Футбол в мире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000108"/>
            <a:ext cx="8858312" cy="526297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Согласно заявлению ФИФА, в 2001 году в футбол на планете играло около 250 миллионов человек. Из них более 20 миллионов — женщины. Зарегистрировано около 1,5 миллиона команд и 300 000 профессиональных клубов. </a:t>
            </a:r>
            <a:endParaRPr lang="ru-RU" sz="2800" dirty="0" smtClean="0"/>
          </a:p>
          <a:p>
            <a:r>
              <a:rPr lang="ru-RU" sz="2800" dirty="0" smtClean="0"/>
              <a:t>Однако </a:t>
            </a:r>
            <a:r>
              <a:rPr lang="ru-RU" sz="2800" dirty="0" smtClean="0"/>
              <a:t>количество футболистов в той или иной стране вовсе не говорит о качестве футбола в разных частях мира. Так, чемпионаты мира по футболу выигрывали исключительно европейские и южноамериканские сборные, а в Уругвае, который является двукратным победителем Кубка мира ФИФА, живёт меньше человек, чем в России зарегистрировано футболистов.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28992" y="-142900"/>
            <a:ext cx="1984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Судьи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4"/>
            <a:ext cx="5715008" cy="310854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Перед матчем судьи должны проверить сетку ворот и разметку футбольного поля и провести анализ погодных </a:t>
            </a:r>
            <a:r>
              <a:rPr lang="ru-RU" sz="2800" dirty="0" smtClean="0"/>
              <a:t>условий. </a:t>
            </a:r>
            <a:r>
              <a:rPr lang="ru-RU" sz="2800" dirty="0" smtClean="0"/>
              <a:t>После игры судьи пишут протокол, в котором объясняют все свои </a:t>
            </a:r>
            <a:r>
              <a:rPr lang="ru-RU" sz="2800" dirty="0" smtClean="0"/>
              <a:t>решения.</a:t>
            </a:r>
            <a:r>
              <a:rPr lang="ru-RU" sz="2800" dirty="0" smtClean="0"/>
              <a:t> 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4071942"/>
            <a:ext cx="8858312" cy="26776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Помощники судьи</a:t>
            </a:r>
          </a:p>
          <a:p>
            <a:r>
              <a:rPr lang="ru-RU" sz="2800" dirty="0" smtClean="0"/>
              <a:t>Помимо главного судьи в футболе есть ещё и боковые </a:t>
            </a:r>
            <a:r>
              <a:rPr lang="ru-RU" sz="2800" dirty="0" smtClean="0"/>
              <a:t>арбитры. </a:t>
            </a:r>
            <a:r>
              <a:rPr lang="ru-RU" sz="2800" dirty="0" smtClean="0"/>
              <a:t>Они помогают определить положение "вне </a:t>
            </a:r>
            <a:r>
              <a:rPr lang="ru-RU" sz="2800" dirty="0" smtClean="0"/>
              <a:t>игры. </a:t>
            </a:r>
            <a:r>
              <a:rPr lang="ru-RU" sz="2800" dirty="0" smtClean="0"/>
              <a:t>Также они могут сказать главному судье в ситуации, когда он не увидел нарушение правил или </a:t>
            </a:r>
            <a:r>
              <a:rPr lang="ru-RU" sz="2800" dirty="0" smtClean="0"/>
              <a:t>гол. </a:t>
            </a:r>
            <a:r>
              <a:rPr lang="ru-RU" sz="2800" dirty="0" smtClean="0"/>
              <a:t>В 2012 году УЕФА добавил арбитра за </a:t>
            </a:r>
            <a:r>
              <a:rPr lang="ru-RU" sz="2800" dirty="0" smtClean="0"/>
              <a:t>воротами.</a:t>
            </a:r>
            <a:endParaRPr lang="ru-RU" sz="2800" dirty="0"/>
          </a:p>
        </p:txBody>
      </p:sp>
      <p:pic>
        <p:nvPicPr>
          <p:cNvPr id="37890" name="Picture 2" descr="http://i.tv.eurosport.ru/2008/06/15/446100-3104592-317-2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142984"/>
            <a:ext cx="3019425" cy="2624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0232" y="0"/>
            <a:ext cx="4528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Соревнования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928670"/>
            <a:ext cx="8858312" cy="526297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Соревнования по футболу, как и в любом другом виде спорта — важная составляющая игры. Соревнование организуется федерацией, для каждого турнира составляется регламент, в котором обычно определяют состав участников, схему турнира, правила определения победителя при равенстве очков и какие-то отклонения от правил, например количество замен. Соревнования делятся на внутренние и международные, которые в свою очередь разделяются на клубные и национальных сборных. Футбольные турниры собирают десятки тысяч зрителей на трибунах стадиона и многомиллионные аудитории по телевидению.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 descr="http://www.spletnik.ru/img/2010/07/evgenia/20100712-football-p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57166"/>
            <a:ext cx="4603375" cy="3071834"/>
          </a:xfrm>
          <a:prstGeom prst="rect">
            <a:avLst/>
          </a:prstGeom>
          <a:noFill/>
        </p:spPr>
      </p:pic>
      <p:pic>
        <p:nvPicPr>
          <p:cNvPr id="35850" name="Picture 10" descr="http://rsport.ru/images/61964/52/6196452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643314"/>
            <a:ext cx="4643469" cy="27146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214290"/>
            <a:ext cx="4000528" cy="63709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/>
              <a:t>Наиболее известными соревнованиями являются:</a:t>
            </a:r>
          </a:p>
          <a:p>
            <a:r>
              <a:rPr lang="ru-RU" sz="2400" b="1" dirty="0" smtClean="0"/>
              <a:t>Проводимые ФИФА:</a:t>
            </a:r>
          </a:p>
          <a:p>
            <a:r>
              <a:rPr lang="ru-RU" sz="2400" i="1" u="sng" dirty="0" smtClean="0"/>
              <a:t>Национальных сборных</a:t>
            </a:r>
          </a:p>
          <a:p>
            <a:r>
              <a:rPr lang="ru-RU" sz="2400" dirty="0" smtClean="0"/>
              <a:t>Чемпионат мира</a:t>
            </a:r>
          </a:p>
          <a:p>
            <a:r>
              <a:rPr lang="ru-RU" sz="2400" dirty="0" smtClean="0"/>
              <a:t>Кубок конфедераций</a:t>
            </a:r>
          </a:p>
          <a:p>
            <a:r>
              <a:rPr lang="ru-RU" sz="2400" dirty="0" smtClean="0"/>
              <a:t>Олимпийские игры</a:t>
            </a:r>
          </a:p>
          <a:p>
            <a:r>
              <a:rPr lang="ru-RU" sz="2400" i="1" u="sng" dirty="0" smtClean="0"/>
              <a:t>Клубные</a:t>
            </a:r>
          </a:p>
          <a:p>
            <a:r>
              <a:rPr lang="ru-RU" sz="2400" dirty="0" smtClean="0"/>
              <a:t>Клубный чемпионат мира ФИФА</a:t>
            </a:r>
          </a:p>
          <a:p>
            <a:r>
              <a:rPr lang="ru-RU" sz="2400" b="1" dirty="0" smtClean="0"/>
              <a:t>Проводимые УЕФА:</a:t>
            </a:r>
          </a:p>
          <a:p>
            <a:r>
              <a:rPr lang="ru-RU" sz="2400" i="1" u="sng" dirty="0" smtClean="0"/>
              <a:t>Национальных сборных</a:t>
            </a:r>
          </a:p>
          <a:p>
            <a:r>
              <a:rPr lang="ru-RU" sz="2400" dirty="0" smtClean="0"/>
              <a:t>Чемпионат Европы</a:t>
            </a:r>
          </a:p>
          <a:p>
            <a:r>
              <a:rPr lang="ru-RU" sz="2400" i="1" u="sng" dirty="0" smtClean="0"/>
              <a:t>Клубные</a:t>
            </a:r>
          </a:p>
          <a:p>
            <a:r>
              <a:rPr lang="ru-RU" sz="2400" dirty="0" smtClean="0"/>
              <a:t>Лига чемпионов УЕФА</a:t>
            </a:r>
          </a:p>
          <a:p>
            <a:r>
              <a:rPr lang="ru-RU" sz="2400" dirty="0" smtClean="0"/>
              <a:t>Лига Европы УЕФА</a:t>
            </a:r>
          </a:p>
          <a:p>
            <a:r>
              <a:rPr lang="ru-RU" sz="2400" dirty="0" smtClean="0"/>
              <a:t>Суперкубок </a:t>
            </a:r>
            <a:r>
              <a:rPr lang="ru-RU" sz="2400" dirty="0" smtClean="0"/>
              <a:t>УЕФА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-142900"/>
            <a:ext cx="7414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Разновидности футбола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4"/>
            <a:ext cx="8858312" cy="600164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Существует множество разновидностей </a:t>
            </a:r>
            <a:r>
              <a:rPr lang="ru-RU" sz="2400" dirty="0" smtClean="0"/>
              <a:t>футбола, </a:t>
            </a:r>
            <a:r>
              <a:rPr lang="ru-RU" sz="2400" dirty="0" smtClean="0"/>
              <a:t>в том числе: </a:t>
            </a:r>
            <a:r>
              <a:rPr lang="ru-RU" sz="2400" i="1" u="sng" dirty="0" smtClean="0"/>
              <a:t>мини-футбол</a:t>
            </a:r>
            <a:r>
              <a:rPr lang="ru-RU" sz="2400" dirty="0" smtClean="0"/>
              <a:t> (играются в зале на специальном покрытии), </a:t>
            </a:r>
            <a:r>
              <a:rPr lang="ru-RU" sz="2400" i="1" u="sng" dirty="0" err="1" smtClean="0"/>
              <a:t>шоубол</a:t>
            </a:r>
            <a:r>
              <a:rPr lang="ru-RU" sz="2400" dirty="0" smtClean="0"/>
              <a:t> (играется в адаптированной хоккейной коробке с искусственным покрытием), </a:t>
            </a:r>
            <a:r>
              <a:rPr lang="ru-RU" sz="2400" i="1" u="sng" dirty="0" smtClean="0"/>
              <a:t>дворовый футбол </a:t>
            </a:r>
            <a:r>
              <a:rPr lang="ru-RU" sz="2400" dirty="0" smtClean="0"/>
              <a:t>(играется на любом покрытии на полях любого размера любым количеством людей), </a:t>
            </a:r>
            <a:r>
              <a:rPr lang="ru-RU" sz="2400" i="1" u="sng" dirty="0" smtClean="0"/>
              <a:t>пляжный футбол</a:t>
            </a:r>
            <a:r>
              <a:rPr lang="ru-RU" sz="2400" dirty="0" smtClean="0"/>
              <a:t> (играется на песке), </a:t>
            </a:r>
            <a:r>
              <a:rPr lang="ru-RU" sz="2400" i="1" u="sng" dirty="0" smtClean="0"/>
              <a:t>«речной футбол» </a:t>
            </a:r>
            <a:r>
              <a:rPr lang="ru-RU" sz="2400" dirty="0" smtClean="0"/>
              <a:t>(по колено в воде, ежегодный турнир в английском г. </a:t>
            </a:r>
            <a:r>
              <a:rPr lang="ru-RU" sz="2400" dirty="0" err="1" smtClean="0"/>
              <a:t>Бёртон</a:t>
            </a:r>
            <a:r>
              <a:rPr lang="ru-RU" sz="2400" dirty="0" smtClean="0"/>
              <a:t>), </a:t>
            </a:r>
            <a:r>
              <a:rPr lang="ru-RU" sz="2400" i="1" u="sng" dirty="0" smtClean="0"/>
              <a:t>«болотный футбол» </a:t>
            </a:r>
            <a:r>
              <a:rPr lang="ru-RU" sz="2400" dirty="0" smtClean="0"/>
              <a:t>(играется на болоте), </a:t>
            </a:r>
            <a:r>
              <a:rPr lang="ru-RU" sz="2400" i="1" u="sng" dirty="0" smtClean="0"/>
              <a:t>футбольный фристайл(заключается </a:t>
            </a:r>
            <a:r>
              <a:rPr lang="ru-RU" sz="2400" dirty="0" smtClean="0"/>
              <a:t>в исполнении всевозможных финтов и трюков), </a:t>
            </a:r>
            <a:r>
              <a:rPr lang="ru-RU" sz="2400" i="1" u="sng" dirty="0" err="1" smtClean="0"/>
              <a:t>рашбол</a:t>
            </a:r>
            <a:r>
              <a:rPr lang="ru-RU" sz="2400" dirty="0" smtClean="0"/>
              <a:t> (играется на поле, разделенном на зоны вратаря, штрафного удара, атаки, защиты и нейтральной),</a:t>
            </a:r>
            <a:r>
              <a:rPr lang="ru-RU" sz="2400" i="1" u="sng" dirty="0" smtClean="0"/>
              <a:t> </a:t>
            </a:r>
            <a:r>
              <a:rPr lang="ru-RU" sz="2400" i="1" u="sng" dirty="0" err="1" smtClean="0"/>
              <a:t>футдаблбол</a:t>
            </a:r>
            <a:r>
              <a:rPr lang="ru-RU" sz="2400" dirty="0" smtClean="0"/>
              <a:t> (играется двумя мячами).</a:t>
            </a:r>
          </a:p>
          <a:p>
            <a:r>
              <a:rPr lang="ru-RU" sz="2400" dirty="0" smtClean="0"/>
              <a:t>Также существуют </a:t>
            </a:r>
            <a:r>
              <a:rPr lang="ru-RU" sz="2400" i="1" u="sng" dirty="0" smtClean="0"/>
              <a:t>виртуальный</a:t>
            </a:r>
            <a:r>
              <a:rPr lang="ru-RU" sz="2400" dirty="0" smtClean="0"/>
              <a:t> и </a:t>
            </a:r>
            <a:r>
              <a:rPr lang="ru-RU" sz="2400" i="1" u="sng" dirty="0" smtClean="0"/>
              <a:t>настольный футбол</a:t>
            </a:r>
            <a:r>
              <a:rPr lang="ru-RU" sz="2400" dirty="0" smtClean="0"/>
              <a:t> как спортивные игры и </a:t>
            </a:r>
            <a:r>
              <a:rPr lang="ru-RU" sz="2400" i="1" u="sng" dirty="0" smtClean="0"/>
              <a:t>футбол на бумаге</a:t>
            </a:r>
            <a:r>
              <a:rPr lang="ru-RU" sz="2400" dirty="0" smtClean="0"/>
              <a:t> как логическая игра.</a:t>
            </a:r>
          </a:p>
          <a:p>
            <a:r>
              <a:rPr lang="ru-RU" sz="2400" dirty="0" smtClean="0"/>
              <a:t>Поскольку популярность футбола очень высока, существует много игр, имитирующих футбол.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264687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5400" dirty="0" smtClean="0"/>
              <a:t>Интересные факты</a:t>
            </a:r>
          </a:p>
          <a:p>
            <a:r>
              <a:rPr lang="ru-RU" sz="2800" dirty="0" smtClean="0"/>
              <a:t>В Лондоне действует </a:t>
            </a:r>
            <a:r>
              <a:rPr lang="ru-RU" sz="2800" i="1" u="sng" dirty="0" smtClean="0"/>
              <a:t>Национальный музей футбола</a:t>
            </a:r>
            <a:r>
              <a:rPr lang="ru-RU" sz="2800" dirty="0" smtClean="0"/>
              <a:t>, в котором показывают пятнадцатиминутные фильмы о выдающихся матчах прошлого, также в залах музея есть восковые фигуры знаменитых </a:t>
            </a:r>
            <a:r>
              <a:rPr lang="ru-RU" sz="2800" dirty="0" smtClean="0"/>
              <a:t>игроков.</a:t>
            </a:r>
            <a:endParaRPr lang="ru-RU" sz="2800" dirty="0"/>
          </a:p>
        </p:txBody>
      </p:sp>
      <p:sp>
        <p:nvSpPr>
          <p:cNvPr id="40962" name="AutoShape 2" descr="Угловой удар, футб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4" name="Picture 4" descr="http://ifaq.su/uploads/images/00/00/01/2013/03/18/52ad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928934"/>
            <a:ext cx="6643734" cy="3814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500174"/>
            <a:ext cx="78790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22467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/>
              <a:t>Футбо́л</a:t>
            </a:r>
            <a:r>
              <a:rPr lang="ru-RU" sz="2800" dirty="0" smtClean="0"/>
              <a:t>  — командный вид спорта, в котором целью является забить мяч в ворота соперника ногами или другими частями тела (кроме рук) большее количество раз, чем команда соперника. В настоящее время самый популярный и массовый вид спорта в </a:t>
            </a:r>
            <a:r>
              <a:rPr lang="ru-RU" sz="2800" dirty="0" smtClean="0"/>
              <a:t>мире.</a:t>
            </a:r>
            <a:endParaRPr lang="ru-RU" sz="2800" dirty="0"/>
          </a:p>
        </p:txBody>
      </p:sp>
      <p:pic>
        <p:nvPicPr>
          <p:cNvPr id="26630" name="Picture 6" descr="http://viasat-ukraine.com/sites/default/files/channels/footb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500306"/>
            <a:ext cx="6786610" cy="4247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142852"/>
            <a:ext cx="5313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История футбола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428736"/>
            <a:ext cx="8858312" cy="440120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В игры с мячом играли во многих </a:t>
            </a:r>
            <a:r>
              <a:rPr lang="ru-RU" sz="2800" dirty="0" smtClean="0"/>
              <a:t>странах. </a:t>
            </a:r>
            <a:r>
              <a:rPr lang="ru-RU" sz="2800" dirty="0" smtClean="0"/>
              <a:t>В Китае такая разновидность называлась </a:t>
            </a:r>
            <a:r>
              <a:rPr lang="ru-RU" sz="2800" dirty="0" err="1" smtClean="0"/>
              <a:t>Чжу-Кэ</a:t>
            </a:r>
            <a:r>
              <a:rPr lang="ru-RU" sz="2800" dirty="0" smtClean="0"/>
              <a:t>. </a:t>
            </a:r>
            <a:r>
              <a:rPr lang="ru-RU" sz="2800" dirty="0" smtClean="0"/>
              <a:t>В древней Спарте игра называлась «</a:t>
            </a:r>
            <a:r>
              <a:rPr lang="ru-RU" sz="2800" dirty="0" err="1" smtClean="0"/>
              <a:t>Эпискирос</a:t>
            </a:r>
            <a:r>
              <a:rPr lang="ru-RU" sz="2800" dirty="0" smtClean="0"/>
              <a:t>», </a:t>
            </a:r>
            <a:r>
              <a:rPr lang="ru-RU" sz="2800" dirty="0" smtClean="0"/>
              <a:t>а в Древнем Риме «</a:t>
            </a:r>
            <a:r>
              <a:rPr lang="ru-RU" sz="2800" dirty="0" err="1" smtClean="0"/>
              <a:t>Харпастум</a:t>
            </a:r>
            <a:r>
              <a:rPr lang="ru-RU" sz="2800" dirty="0" smtClean="0"/>
              <a:t>». </a:t>
            </a:r>
            <a:r>
              <a:rPr lang="ru-RU" sz="2800" dirty="0" smtClean="0"/>
              <a:t>Где-то </a:t>
            </a:r>
            <a:r>
              <a:rPr lang="ru-RU" sz="2800" dirty="0" err="1" smtClean="0"/>
              <a:t>вНовое</a:t>
            </a:r>
            <a:r>
              <a:rPr lang="ru-RU" sz="2800" dirty="0" smtClean="0"/>
              <a:t> время в Брянских землях проводились игры, инвентарём которых был </a:t>
            </a:r>
            <a:r>
              <a:rPr lang="ru-RU" sz="2800" dirty="0" err="1" smtClean="0"/>
              <a:t>кожанный</a:t>
            </a:r>
            <a:r>
              <a:rPr lang="ru-RU" sz="2800" dirty="0" smtClean="0"/>
              <a:t> мяч, размером с человеческую голову, набитый перьями. Эти состязания наименовались как «</a:t>
            </a:r>
            <a:r>
              <a:rPr lang="ru-RU" sz="2800" dirty="0" err="1" smtClean="0"/>
              <a:t>шалыга</a:t>
            </a:r>
            <a:r>
              <a:rPr lang="ru-RU" sz="2800" dirty="0" smtClean="0"/>
              <a:t>» и «</a:t>
            </a:r>
            <a:r>
              <a:rPr lang="ru-RU" sz="2800" dirty="0" smtClean="0"/>
              <a:t>кила». </a:t>
            </a:r>
            <a:r>
              <a:rPr lang="ru-RU" sz="2800" dirty="0" smtClean="0"/>
              <a:t>Примерно в XIV веке итальянцы изобрели игру «</a:t>
            </a:r>
            <a:r>
              <a:rPr lang="ru-RU" sz="2800" dirty="0" err="1" smtClean="0"/>
              <a:t>Кальчо</a:t>
            </a:r>
            <a:r>
              <a:rPr lang="ru-RU" sz="2800" dirty="0" smtClean="0"/>
              <a:t>». </a:t>
            </a:r>
            <a:r>
              <a:rPr lang="ru-RU" sz="2800" dirty="0" smtClean="0"/>
              <a:t>Именно они завезли эту игру на Британские </a:t>
            </a:r>
            <a:r>
              <a:rPr lang="ru-RU" sz="2800" dirty="0" smtClean="0"/>
              <a:t>острова.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66"/>
            <a:ext cx="8858312" cy="61247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Первые правила</a:t>
            </a:r>
          </a:p>
          <a:p>
            <a:r>
              <a:rPr lang="ru-RU" sz="2800" dirty="0" smtClean="0"/>
              <a:t>В XIX веке футбол в Англии приобрёл популярность сравнимую с </a:t>
            </a:r>
            <a:r>
              <a:rPr lang="ru-RU" sz="2800" dirty="0" smtClean="0"/>
              <a:t>крикетом. </a:t>
            </a:r>
            <a:r>
              <a:rPr lang="ru-RU" sz="2800" dirty="0" smtClean="0"/>
              <a:t>В него играли в основном в </a:t>
            </a:r>
            <a:r>
              <a:rPr lang="ru-RU" sz="2800" dirty="0" smtClean="0"/>
              <a:t>колледжах. </a:t>
            </a:r>
            <a:r>
              <a:rPr lang="ru-RU" sz="2800" dirty="0" smtClean="0"/>
              <a:t>Но в некоторых колледжах правила разрешали ведение и передачу мяча руками, а в других напротив, </a:t>
            </a:r>
            <a:r>
              <a:rPr lang="ru-RU" sz="2800" dirty="0" smtClean="0"/>
              <a:t>запрещалось. </a:t>
            </a:r>
            <a:r>
              <a:rPr lang="ru-RU" sz="2800" dirty="0" smtClean="0"/>
              <a:t>Первая попытка создать единые правила была предпринята в 1846 году, когда встретились представители нескольких </a:t>
            </a:r>
            <a:r>
              <a:rPr lang="ru-RU" sz="2800" dirty="0" err="1" smtClean="0"/>
              <a:t>колледжей.В</a:t>
            </a:r>
            <a:r>
              <a:rPr lang="ru-RU" sz="2800" dirty="0" smtClean="0"/>
              <a:t> </a:t>
            </a:r>
            <a:r>
              <a:rPr lang="ru-RU" sz="2800" dirty="0" smtClean="0"/>
              <a:t>1855 году был основан первый специализированный футбольный клуб — «</a:t>
            </a:r>
            <a:r>
              <a:rPr lang="ru-RU" sz="2800" dirty="0" smtClean="0"/>
              <a:t>Шеффилд». </a:t>
            </a:r>
            <a:r>
              <a:rPr lang="ru-RU" sz="2800" dirty="0" smtClean="0"/>
              <a:t>В 1863 году после долгих переговоров был принят свод правил Футбольной Ассоциации Англии. Также были приняты размеры поля и </a:t>
            </a:r>
            <a:r>
              <a:rPr lang="ru-RU" sz="2800" dirty="0" smtClean="0"/>
              <a:t>ворот. </a:t>
            </a:r>
            <a:r>
              <a:rPr lang="ru-RU" sz="2800" dirty="0" smtClean="0"/>
              <a:t>А в 1871 году был основан Кубок Англии — старейший футбольный турнир в </a:t>
            </a:r>
            <a:r>
              <a:rPr lang="ru-RU" sz="2800" dirty="0" smtClean="0"/>
              <a:t>мире.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18158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В 1891 году было принято правило </a:t>
            </a:r>
            <a:r>
              <a:rPr lang="ru-RU" sz="2800" dirty="0" err="1" smtClean="0"/>
              <a:t>опенальти</a:t>
            </a:r>
            <a:r>
              <a:rPr lang="ru-RU" sz="2800" dirty="0" smtClean="0"/>
              <a:t>. Но сначала пенальти билось не с точки, а с линии, которая также как и сейчас находилась на расстоянии 11 метров от ворот.</a:t>
            </a:r>
            <a:endParaRPr lang="ru-RU" sz="2800" dirty="0"/>
          </a:p>
        </p:txBody>
      </p:sp>
      <p:pic>
        <p:nvPicPr>
          <p:cNvPr id="27650" name="Picture 2" descr="http://krasotka.co/uploads/posts/2009-07/1248720518_smeshnoy_footb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71678"/>
            <a:ext cx="7429552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65556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Легализация профессионализма и распространение по </a:t>
            </a:r>
            <a:r>
              <a:rPr lang="ru-RU" sz="2800" b="1" dirty="0" smtClean="0"/>
              <a:t>планете</a:t>
            </a:r>
          </a:p>
          <a:p>
            <a:r>
              <a:rPr lang="ru-RU" sz="2800" dirty="0" smtClean="0"/>
              <a:t>В </a:t>
            </a:r>
            <a:r>
              <a:rPr lang="ru-RU" sz="2800" dirty="0" smtClean="0"/>
              <a:t>80-х годах XIX века футбол стал популярен в обществе. Число клубов в Футбольной ассоциации превышало </a:t>
            </a:r>
            <a:r>
              <a:rPr lang="ru-RU" sz="2800" dirty="0" smtClean="0"/>
              <a:t>100.</a:t>
            </a:r>
          </a:p>
          <a:p>
            <a:r>
              <a:rPr lang="ru-RU" sz="2800" dirty="0" smtClean="0"/>
              <a:t>В </a:t>
            </a:r>
            <a:r>
              <a:rPr lang="ru-RU" sz="2800" dirty="0" smtClean="0"/>
              <a:t>начале 1884 года клуб «</a:t>
            </a:r>
            <a:r>
              <a:rPr lang="ru-RU" sz="2800" dirty="0" err="1" smtClean="0"/>
              <a:t>Аптон</a:t>
            </a:r>
            <a:r>
              <a:rPr lang="ru-RU" sz="2800" dirty="0" smtClean="0"/>
              <a:t> Парк» обвинил «Престон </a:t>
            </a:r>
            <a:r>
              <a:rPr lang="ru-RU" sz="2800" dirty="0" err="1" smtClean="0"/>
              <a:t>Норт</a:t>
            </a:r>
            <a:r>
              <a:rPr lang="ru-RU" sz="2800" dirty="0" smtClean="0"/>
              <a:t> </a:t>
            </a:r>
            <a:r>
              <a:rPr lang="ru-RU" sz="2800" dirty="0" err="1" smtClean="0"/>
              <a:t>Энд</a:t>
            </a:r>
            <a:r>
              <a:rPr lang="ru-RU" sz="2800" dirty="0" smtClean="0"/>
              <a:t>» в том, что футболистам этого клуба платят зарплату. Президент «Престона» Уильям </a:t>
            </a:r>
            <a:r>
              <a:rPr lang="ru-RU" sz="2800" dirty="0" err="1" smtClean="0"/>
              <a:t>Саддел</a:t>
            </a:r>
            <a:r>
              <a:rPr lang="ru-RU" sz="2800" dirty="0" smtClean="0"/>
              <a:t> также это </a:t>
            </a:r>
            <a:r>
              <a:rPr lang="ru-RU" sz="2800" dirty="0" smtClean="0"/>
              <a:t>признал. </a:t>
            </a:r>
            <a:r>
              <a:rPr lang="ru-RU" sz="2800" dirty="0" smtClean="0"/>
              <a:t>Клуб был исключён из ФА. А в 1885 году Футбольная ассоциация всё-таки разрешила платить футболистам </a:t>
            </a:r>
            <a:r>
              <a:rPr lang="ru-RU" sz="2800" dirty="0" smtClean="0"/>
              <a:t>зарплату. </a:t>
            </a:r>
            <a:r>
              <a:rPr lang="ru-RU" sz="2800" dirty="0" smtClean="0"/>
              <a:t>Это привело к созданию первой в мире регулярной Футбольной лиги. 30 ноября 1872 года был проведён первый в истории международный матч. Он прошёл между сборными Англии и </a:t>
            </a:r>
            <a:r>
              <a:rPr lang="ru-RU" sz="2800" dirty="0" smtClean="0"/>
              <a:t>Шотландии. </a:t>
            </a:r>
            <a:r>
              <a:rPr lang="ru-RU" sz="2800" dirty="0" smtClean="0"/>
              <a:t>В 1904 году в Париже была основана ФИФА, управляющая организация в футболе.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4546" y="0"/>
            <a:ext cx="4419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Правила игры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857232"/>
            <a:ext cx="8858312" cy="22467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Есть 17 официальных правил игры, каждое из которых содержит список оговорок и руководящих принципов</a:t>
            </a:r>
            <a:r>
              <a:rPr lang="ru-RU" sz="2800" dirty="0" smtClean="0"/>
              <a:t>.</a:t>
            </a:r>
            <a:r>
              <a:rPr lang="ru-RU" sz="2800" dirty="0" smtClean="0"/>
              <a:t>  </a:t>
            </a:r>
            <a:r>
              <a:rPr lang="ru-RU" sz="2800" dirty="0" smtClean="0"/>
              <a:t>Правила </a:t>
            </a:r>
            <a:r>
              <a:rPr lang="ru-RU" sz="2800" dirty="0" smtClean="0"/>
              <a:t>игры публикуются в ФИФА, но поддерживаются Международным советом футбольных ассоциаций (IFAB)</a:t>
            </a:r>
            <a:endParaRPr lang="ru-RU" sz="2800" dirty="0"/>
          </a:p>
        </p:txBody>
      </p:sp>
      <p:pic>
        <p:nvPicPr>
          <p:cNvPr id="30726" name="Picture 6" descr="http://webmandry.com/images/stories/2012/11/br_fubol/futbol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214685"/>
            <a:ext cx="5715040" cy="3486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571480"/>
            <a:ext cx="8858312" cy="56938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Каждая команда состоит максимум из одиннадцати игроков (без учета запасных), один из которых должен быть вратарём. Правила неофициальных соревнований могут уменьшить количество игроков, максимум до 7</a:t>
            </a:r>
            <a:r>
              <a:rPr lang="ru-RU" sz="2800" dirty="0" smtClean="0"/>
              <a:t>.</a:t>
            </a:r>
            <a:r>
              <a:rPr lang="ru-RU" sz="2800" dirty="0" smtClean="0"/>
              <a:t> </a:t>
            </a:r>
            <a:endParaRPr lang="ru-RU" sz="2800" dirty="0" smtClean="0"/>
          </a:p>
          <a:p>
            <a:r>
              <a:rPr lang="ru-RU" sz="2800" dirty="0" smtClean="0"/>
              <a:t>Отдельная </a:t>
            </a:r>
            <a:r>
              <a:rPr lang="ru-RU" sz="2800" dirty="0" smtClean="0"/>
              <a:t>футбольная игра называется матч, который в свою очередь состоит из двух таймов по 45 минут. Пауза между первым и вторым таймами составляет 15 минут, в течение которой команды отдыхают, а по её окончании меняются </a:t>
            </a:r>
            <a:r>
              <a:rPr lang="ru-RU" sz="2800" dirty="0" smtClean="0"/>
              <a:t>воротами.</a:t>
            </a:r>
            <a:r>
              <a:rPr lang="ru-RU" sz="2800" dirty="0" smtClean="0"/>
              <a:t> </a:t>
            </a:r>
            <a:endParaRPr lang="ru-RU" sz="2800" dirty="0" smtClean="0"/>
          </a:p>
          <a:p>
            <a:r>
              <a:rPr lang="ru-RU" sz="2800" dirty="0" smtClean="0"/>
              <a:t>Цель </a:t>
            </a:r>
            <a:r>
              <a:rPr lang="ru-RU" sz="2800" dirty="0" smtClean="0"/>
              <a:t>игры — забить мяч в ворота противника, сделать это как можно большее количество раз и постараться не допустить гола в свои ворота. Матч выигрывает команда, забившая большее количество голов.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14678" y="0"/>
            <a:ext cx="2498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Тактика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 descr="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000108"/>
            <a:ext cx="3747341" cy="55721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00496" y="1000108"/>
            <a:ext cx="5000660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Для игры в футбол нужна скорость, сила и </a:t>
            </a:r>
            <a:r>
              <a:rPr lang="ru-RU" sz="2800" dirty="0" smtClean="0"/>
              <a:t>мастерство.</a:t>
            </a:r>
            <a:r>
              <a:rPr lang="ru-RU" sz="2800" dirty="0" smtClean="0"/>
              <a:t> 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2143116"/>
            <a:ext cx="5000660" cy="440120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Во многих клубах мира действуют схемы с позицией «</a:t>
            </a:r>
            <a:r>
              <a:rPr lang="ru-RU" sz="2800" dirty="0" err="1" smtClean="0"/>
              <a:t>либеро</a:t>
            </a:r>
            <a:r>
              <a:rPr lang="ru-RU" sz="2800" dirty="0" smtClean="0"/>
              <a:t>» или «чистильщика». Он располагается за центральными защитниками и исправляет их оплошности. Эта схема впервые был опробована </a:t>
            </a:r>
            <a:r>
              <a:rPr lang="ru-RU" sz="2800" dirty="0" err="1" smtClean="0"/>
              <a:t>Элинио</a:t>
            </a:r>
            <a:r>
              <a:rPr lang="ru-RU" sz="2800" dirty="0" smtClean="0"/>
              <a:t> </a:t>
            </a:r>
            <a:r>
              <a:rPr lang="ru-RU" sz="2800" dirty="0" err="1" smtClean="0"/>
              <a:t>Эррерой</a:t>
            </a:r>
            <a:r>
              <a:rPr lang="ru-RU" sz="2800" dirty="0" smtClean="0"/>
              <a:t> во время его работы в «</a:t>
            </a:r>
            <a:r>
              <a:rPr lang="ru-RU" sz="2800" dirty="0" smtClean="0"/>
              <a:t>Интернационале».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459</Words>
  <PresentationFormat>Экран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AMD55</cp:lastModifiedBy>
  <cp:revision>6</cp:revision>
  <dcterms:created xsi:type="dcterms:W3CDTF">2013-12-18T16:48:04Z</dcterms:created>
  <dcterms:modified xsi:type="dcterms:W3CDTF">2013-12-19T19:25:28Z</dcterms:modified>
</cp:coreProperties>
</file>