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9" r:id="rId5"/>
    <p:sldId id="263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9DBA5E-3EA3-4CAE-88CD-D3B00E9EB0E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C8B57B-09CA-4E7B-B646-A6B4C92BA4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Павличко</a:t>
            </a:r>
            <a:r>
              <a:rPr lang="ru-RU" dirty="0" smtClean="0"/>
              <a:t> Дмитро </a:t>
            </a:r>
            <a:r>
              <a:rPr lang="ru-RU" dirty="0" err="1" smtClean="0"/>
              <a:t>Васильович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«Два </a:t>
            </a:r>
            <a:r>
              <a:rPr lang="ru-RU" dirty="0" err="1" smtClean="0"/>
              <a:t>кольори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1752600"/>
          </a:xfrm>
        </p:spPr>
        <p:txBody>
          <a:bodyPr/>
          <a:lstStyle/>
          <a:p>
            <a:r>
              <a:rPr lang="ru-RU" dirty="0" err="1" smtClean="0"/>
              <a:t>Презен</a:t>
            </a:r>
            <a:r>
              <a:rPr lang="uk-UA" dirty="0" err="1" smtClean="0"/>
              <a:t>тація</a:t>
            </a:r>
            <a:r>
              <a:rPr lang="uk-UA" dirty="0" smtClean="0"/>
              <a:t> </a:t>
            </a:r>
          </a:p>
          <a:p>
            <a:r>
              <a:rPr lang="uk-UA" dirty="0" smtClean="0"/>
              <a:t>З української літератури</a:t>
            </a:r>
          </a:p>
          <a:p>
            <a:r>
              <a:rPr lang="uk-UA" dirty="0" smtClean="0"/>
              <a:t>На тему:</a:t>
            </a:r>
            <a:endParaRPr lang="ru-RU" dirty="0"/>
          </a:p>
        </p:txBody>
      </p:sp>
      <p:pic>
        <p:nvPicPr>
          <p:cNvPr id="1026" name="Picture 2" descr="http://st.kp.yandex.net/images/actor_iphone/iphone360_1925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36304" cy="426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5976664" cy="511256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Дмитро́ Васи́льович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Павли́чко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український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поет,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перекладач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літературний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критик,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громадсько-політичний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діяч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marL="109728" indent="0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/>
              <a:t>28 </a:t>
            </a:r>
            <a:r>
              <a:rPr lang="ru-RU" dirty="0" err="1"/>
              <a:t>вересня</a:t>
            </a:r>
            <a:r>
              <a:rPr lang="ru-RU" dirty="0"/>
              <a:t> 1929 р. в </a:t>
            </a:r>
            <a:r>
              <a:rPr lang="ru-RU" dirty="0" err="1"/>
              <a:t>селянській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. </a:t>
            </a:r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у </a:t>
            </a:r>
            <a:r>
              <a:rPr lang="ru-RU" dirty="0" err="1"/>
              <a:t>польській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с. </a:t>
            </a:r>
            <a:r>
              <a:rPr lang="ru-RU" dirty="0" err="1"/>
              <a:t>Яблунів</a:t>
            </a:r>
            <a:r>
              <a:rPr lang="ru-RU" dirty="0"/>
              <a:t>, </a:t>
            </a:r>
            <a:r>
              <a:rPr lang="ru-RU" dirty="0" err="1"/>
              <a:t>продовжив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Коломийській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—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десятирічці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осені</a:t>
            </a:r>
            <a:r>
              <a:rPr lang="ru-RU" dirty="0"/>
              <a:t> 1945 </a:t>
            </a:r>
            <a:r>
              <a:rPr lang="en-US" dirty="0"/>
              <a:t>p. </a:t>
            </a:r>
            <a:r>
              <a:rPr lang="ru-RU" dirty="0"/>
              <a:t>по </a:t>
            </a:r>
            <a:r>
              <a:rPr lang="ru-RU" dirty="0" err="1"/>
              <a:t>літо</a:t>
            </a:r>
            <a:r>
              <a:rPr lang="ru-RU" dirty="0"/>
              <a:t> 1946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ув'язнений</a:t>
            </a:r>
            <a:r>
              <a:rPr lang="ru-RU" dirty="0"/>
              <a:t> за </a:t>
            </a:r>
            <a:r>
              <a:rPr lang="ru-RU" dirty="0" err="1"/>
              <a:t>сфабрикованим</a:t>
            </a:r>
            <a:r>
              <a:rPr lang="ru-RU" dirty="0"/>
              <a:t> </a:t>
            </a:r>
            <a:r>
              <a:rPr lang="ru-RU" dirty="0" err="1"/>
              <a:t>сталінськими</a:t>
            </a:r>
            <a:r>
              <a:rPr lang="ru-RU" dirty="0"/>
              <a:t> </a:t>
            </a:r>
            <a:r>
              <a:rPr lang="ru-RU" dirty="0" err="1"/>
              <a:t>каральними</a:t>
            </a:r>
            <a:r>
              <a:rPr lang="ru-RU" dirty="0"/>
              <a:t> органами </a:t>
            </a:r>
            <a:r>
              <a:rPr lang="ru-RU" dirty="0" err="1"/>
              <a:t>звинуваченням</a:t>
            </a:r>
            <a:r>
              <a:rPr lang="ru-RU" dirty="0"/>
              <a:t> у </a:t>
            </a:r>
            <a:r>
              <a:rPr lang="ru-RU" dirty="0" err="1"/>
              <a:t>належності</a:t>
            </a:r>
            <a:r>
              <a:rPr lang="ru-RU" dirty="0"/>
              <a:t> до УПА. 1953 р.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філологічний</a:t>
            </a:r>
            <a:r>
              <a:rPr lang="ru-RU" dirty="0"/>
              <a:t> факультет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 err="1" smtClean="0"/>
              <a:t>Завідував</a:t>
            </a:r>
            <a:r>
              <a:rPr lang="ru-RU" dirty="0" smtClean="0"/>
              <a:t> </a:t>
            </a:r>
            <a:r>
              <a:rPr lang="ru-RU" dirty="0" err="1"/>
              <a:t>відділом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журналу «</a:t>
            </a:r>
            <a:r>
              <a:rPr lang="ru-RU" dirty="0" err="1"/>
              <a:t>Жовтень</a:t>
            </a:r>
            <a:r>
              <a:rPr lang="ru-RU" dirty="0"/>
              <a:t>» (</a:t>
            </a:r>
            <a:r>
              <a:rPr lang="ru-RU" dirty="0" err="1"/>
              <a:t>нині</a:t>
            </a:r>
            <a:r>
              <a:rPr lang="ru-RU" dirty="0"/>
              <a:t> — «</a:t>
            </a:r>
            <a:r>
              <a:rPr lang="ru-RU" dirty="0" err="1"/>
              <a:t>Дзвін</a:t>
            </a:r>
            <a:r>
              <a:rPr lang="ru-RU" dirty="0"/>
              <a:t>»),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переїзду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секретаріаті</a:t>
            </a:r>
            <a:r>
              <a:rPr lang="ru-RU" dirty="0"/>
              <a:t> СПУ. </a:t>
            </a:r>
            <a:r>
              <a:rPr lang="ru-RU" dirty="0" err="1"/>
              <a:t>Протягом</a:t>
            </a:r>
            <a:r>
              <a:rPr lang="ru-RU" dirty="0"/>
              <a:t> 1971–1978 </a:t>
            </a:r>
            <a:r>
              <a:rPr lang="en-US" dirty="0"/>
              <a:t>pp. </a:t>
            </a:r>
            <a:r>
              <a:rPr lang="ru-RU" dirty="0"/>
              <a:t>Д. </a:t>
            </a:r>
            <a:r>
              <a:rPr lang="ru-RU" dirty="0" err="1"/>
              <a:t>Павличко</a:t>
            </a:r>
            <a:r>
              <a:rPr lang="ru-RU" dirty="0"/>
              <a:t> </a:t>
            </a:r>
            <a:r>
              <a:rPr lang="ru-RU" dirty="0" err="1"/>
              <a:t>редагував</a:t>
            </a:r>
            <a:r>
              <a:rPr lang="ru-RU" dirty="0"/>
              <a:t> журнал «</a:t>
            </a:r>
            <a:r>
              <a:rPr lang="ru-RU" dirty="0" err="1"/>
              <a:t>Всесвіт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376410" cy="362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116632"/>
            <a:ext cx="5277272" cy="6741368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/>
              <a:t>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</a:t>
            </a:r>
            <a:r>
              <a:rPr lang="ru-RU" dirty="0" err="1"/>
              <a:t>Любов</a:t>
            </a:r>
            <a:r>
              <a:rPr lang="ru-RU" dirty="0"/>
              <a:t> і ненависть» </a:t>
            </a:r>
            <a:r>
              <a:rPr lang="ru-RU" dirty="0" err="1"/>
              <a:t>з'явилася</a:t>
            </a:r>
            <a:r>
              <a:rPr lang="ru-RU" dirty="0"/>
              <a:t> у 1953 р.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поетичні</a:t>
            </a:r>
            <a:r>
              <a:rPr lang="ru-RU" dirty="0"/>
              <a:t> книги «Моя земля» (1955), «</a:t>
            </a:r>
            <a:r>
              <a:rPr lang="ru-RU" dirty="0" err="1"/>
              <a:t>Чорна</a:t>
            </a:r>
            <a:r>
              <a:rPr lang="ru-RU" dirty="0"/>
              <a:t> нитка» (1958),«Правда кличе» (1958), — </a:t>
            </a:r>
            <a:r>
              <a:rPr lang="ru-RU" dirty="0" err="1"/>
              <a:t>вісімнадцятитисячний</a:t>
            </a:r>
            <a:r>
              <a:rPr lang="ru-RU" dirty="0"/>
              <a:t> тираж книжки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за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партійних</a:t>
            </a:r>
            <a:r>
              <a:rPr lang="ru-RU" dirty="0"/>
              <a:t> </a:t>
            </a:r>
            <a:r>
              <a:rPr lang="ru-RU" dirty="0" err="1"/>
              <a:t>цензорів</a:t>
            </a:r>
            <a:r>
              <a:rPr lang="ru-RU" dirty="0"/>
              <a:t>. У 1968 р.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Гранослов</a:t>
            </a:r>
            <a:r>
              <a:rPr lang="ru-RU" dirty="0"/>
              <a:t>», </a:t>
            </a:r>
            <a:r>
              <a:rPr lang="ru-RU" dirty="0" err="1"/>
              <a:t>згодом</a:t>
            </a:r>
            <a:r>
              <a:rPr lang="ru-RU" dirty="0"/>
              <a:t> «</a:t>
            </a:r>
            <a:r>
              <a:rPr lang="ru-RU" dirty="0" err="1"/>
              <a:t>Сонети</a:t>
            </a:r>
            <a:r>
              <a:rPr lang="ru-RU" dirty="0"/>
              <a:t> </a:t>
            </a:r>
            <a:r>
              <a:rPr lang="ru-RU" dirty="0" err="1"/>
              <a:t>подільської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»(1973), «</a:t>
            </a:r>
            <a:r>
              <a:rPr lang="ru-RU" dirty="0" err="1"/>
              <a:t>Таємниця</a:t>
            </a:r>
            <a:r>
              <a:rPr lang="ru-RU" dirty="0"/>
              <a:t> </a:t>
            </a:r>
            <a:r>
              <a:rPr lang="ru-RU" dirty="0" err="1"/>
              <a:t>твого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» (1974), «</a:t>
            </a:r>
            <a:r>
              <a:rPr lang="ru-RU" dirty="0" err="1"/>
              <a:t>Спіраль</a:t>
            </a:r>
            <a:r>
              <a:rPr lang="ru-RU" dirty="0"/>
              <a:t>» (1984), «</a:t>
            </a:r>
            <a:r>
              <a:rPr lang="ru-RU" dirty="0" err="1"/>
              <a:t>Поеми</a:t>
            </a:r>
            <a:r>
              <a:rPr lang="ru-RU" dirty="0"/>
              <a:t> й </a:t>
            </a:r>
            <a:r>
              <a:rPr lang="ru-RU" dirty="0" err="1"/>
              <a:t>притчі</a:t>
            </a:r>
            <a:r>
              <a:rPr lang="ru-RU" dirty="0"/>
              <a:t>» (1986), «</a:t>
            </a:r>
            <a:r>
              <a:rPr lang="ru-RU" dirty="0" err="1"/>
              <a:t>Покаянні</a:t>
            </a:r>
            <a:r>
              <a:rPr lang="ru-RU" dirty="0"/>
              <a:t> </a:t>
            </a:r>
            <a:r>
              <a:rPr lang="ru-RU" dirty="0" err="1"/>
              <a:t>псалми</a:t>
            </a:r>
            <a:r>
              <a:rPr lang="ru-RU" dirty="0"/>
              <a:t>» (1994). Д. </a:t>
            </a:r>
            <a:r>
              <a:rPr lang="ru-RU" dirty="0" err="1"/>
              <a:t>Павличко</a:t>
            </a:r>
            <a:r>
              <a:rPr lang="ru-RU" dirty="0"/>
              <a:t> </a:t>
            </a:r>
            <a:r>
              <a:rPr lang="ru-RU" dirty="0" err="1"/>
              <a:t>уклав</a:t>
            </a:r>
            <a:r>
              <a:rPr lang="ru-RU" dirty="0"/>
              <a:t> </a:t>
            </a:r>
            <a:r>
              <a:rPr lang="ru-RU" dirty="0" err="1"/>
              <a:t>антологію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«</a:t>
            </a:r>
            <a:r>
              <a:rPr lang="ru-RU" dirty="0" err="1"/>
              <a:t>Світовий</a:t>
            </a:r>
            <a:r>
              <a:rPr lang="ru-RU" dirty="0"/>
              <a:t> сонет» (1983). </a:t>
            </a:r>
            <a:r>
              <a:rPr lang="ru-RU" dirty="0" err="1"/>
              <a:t>Літературно-критичні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в книжках «</a:t>
            </a:r>
            <a:r>
              <a:rPr lang="ru-RU" dirty="0" err="1"/>
              <a:t>Магістралями</a:t>
            </a:r>
            <a:r>
              <a:rPr lang="ru-RU" dirty="0"/>
              <a:t> слова» (1978), «Над </a:t>
            </a:r>
            <a:r>
              <a:rPr lang="ru-RU" dirty="0" err="1"/>
              <a:t>глибинами</a:t>
            </a:r>
            <a:r>
              <a:rPr lang="ru-RU" dirty="0"/>
              <a:t>» (1984), «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мужнього</a:t>
            </a:r>
            <a:r>
              <a:rPr lang="ru-RU" dirty="0"/>
              <a:t> слова» (1988).</a:t>
            </a:r>
          </a:p>
          <a:p>
            <a:pPr marL="109728" indent="0">
              <a:buNone/>
            </a:pP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Павличко</a:t>
            </a:r>
            <a:r>
              <a:rPr lang="ru-RU" dirty="0"/>
              <a:t> на </a:t>
            </a:r>
            <a:r>
              <a:rPr lang="ru-RU" dirty="0" err="1"/>
              <a:t>святі</a:t>
            </a:r>
            <a:r>
              <a:rPr lang="ru-RU" dirty="0"/>
              <a:t> 500-ліття </a:t>
            </a:r>
            <a:r>
              <a:rPr lang="ru-RU" dirty="0" err="1"/>
              <a:t>Запорозького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. С. </a:t>
            </a:r>
            <a:r>
              <a:rPr lang="ru-RU" dirty="0" err="1"/>
              <a:t>Капулівка</a:t>
            </a:r>
            <a:r>
              <a:rPr lang="ru-RU" dirty="0"/>
              <a:t>, 1990 р.</a:t>
            </a:r>
          </a:p>
          <a:p>
            <a:pPr marL="109728" indent="0">
              <a:buNone/>
            </a:pPr>
            <a:r>
              <a:rPr lang="ru-RU" dirty="0"/>
              <a:t>Д. </a:t>
            </a:r>
            <a:r>
              <a:rPr lang="ru-RU" dirty="0" err="1"/>
              <a:t>Павличко</a:t>
            </a:r>
            <a:r>
              <a:rPr lang="ru-RU" dirty="0"/>
              <a:t> — один з </a:t>
            </a:r>
            <a:r>
              <a:rPr lang="ru-RU" dirty="0" err="1"/>
              <a:t>організаторів</a:t>
            </a:r>
            <a:r>
              <a:rPr lang="ru-RU" dirty="0"/>
              <a:t> Народного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перший голова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Т. Г. </a:t>
            </a:r>
            <a:r>
              <a:rPr lang="ru-RU" dirty="0" err="1"/>
              <a:t>Шевченка</a:t>
            </a:r>
            <a:r>
              <a:rPr lang="ru-RU" dirty="0"/>
              <a:t>. У 1990–1999 роках — </a:t>
            </a:r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. З 21 </a:t>
            </a:r>
            <a:r>
              <a:rPr lang="ru-RU" dirty="0" err="1"/>
              <a:t>жовтня</a:t>
            </a:r>
            <a:r>
              <a:rPr lang="ru-RU" dirty="0"/>
              <a:t> 2005 року —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депутатом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фракція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). На </a:t>
            </a:r>
            <a:r>
              <a:rPr lang="en-US" dirty="0"/>
              <a:t>IV </a:t>
            </a:r>
            <a:r>
              <a:rPr lang="ru-RU" dirty="0" err="1"/>
              <a:t>Всесвітньому</a:t>
            </a:r>
            <a:r>
              <a:rPr lang="ru-RU" dirty="0"/>
              <a:t> </a:t>
            </a:r>
            <a:r>
              <a:rPr lang="ru-RU" dirty="0" err="1"/>
              <a:t>Форумі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18-20 </a:t>
            </a:r>
            <a:r>
              <a:rPr lang="ru-RU" dirty="0" err="1"/>
              <a:t>серпня</a:t>
            </a:r>
            <a:r>
              <a:rPr lang="ru-RU" dirty="0"/>
              <a:t> 2006 р., </a:t>
            </a:r>
            <a:r>
              <a:rPr lang="ru-RU" dirty="0" err="1"/>
              <a:t>Павличка</a:t>
            </a:r>
            <a:r>
              <a:rPr lang="ru-RU" dirty="0"/>
              <a:t> </a:t>
            </a:r>
            <a:r>
              <a:rPr lang="ru-RU" dirty="0" err="1"/>
              <a:t>Дмитра</a:t>
            </a:r>
            <a:r>
              <a:rPr lang="ru-RU" dirty="0"/>
              <a:t> </a:t>
            </a:r>
            <a:r>
              <a:rPr lang="ru-RU" dirty="0" err="1"/>
              <a:t>Васильовича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Головою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Координаційної</a:t>
            </a:r>
            <a:r>
              <a:rPr lang="ru-RU" dirty="0"/>
              <a:t> Ради.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28392" cy="398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3960440" cy="32403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Однією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з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принципових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особливостей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української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культури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XX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століття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є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визначальна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роль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політичного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чинника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 При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цьому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переважав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не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еволюційний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характер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динаміки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різкі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зміни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які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чітко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розмежовують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основні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етапи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розвитку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української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культури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Поворотне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значення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мали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Перша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світова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війна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Лютнева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і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Жовтнева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революції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боротьба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за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державність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1917—1920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рр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створення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СРСР, Друга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світова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війна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криза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соціалізму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і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розпад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радянської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системи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отримання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Україною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незалежності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 У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радянський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період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який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зайняв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більшу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частину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сторіччя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культура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пройшла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складний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шлях, </a:t>
            </a:r>
            <a:r>
              <a:rPr lang="ru-RU" sz="14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який</a:t>
            </a:r>
            <a:r>
              <a:rPr lang="ru-RU" sz="1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поєднує</a:t>
            </a:r>
            <a:endParaRPr lang="ru-RU" sz="1400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Оглядові події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8548"/>
            <a:ext cx="4497071" cy="253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221297"/>
            <a:ext cx="8280920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досягнення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і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втрати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духовні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злети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і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трагедії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національне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піднесення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20-х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років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трагедію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у роки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сталінської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диктатури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хрущовську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відлигу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»,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брежнєвський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застій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»,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горбачовську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перебудову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Внаслідок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одержавлення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всіх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сторін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життя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суспільства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його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бюрократизації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централізації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влади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провідну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роль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відігравала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особа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першого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керівника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комуністичної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партії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і,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відповідно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всієї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держави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Говорячи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про роль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геополітичного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чинника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у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розвитку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культури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необхідно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підкреслити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що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до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середини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сторіччя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територія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входила до складу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різних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держав: СРСР,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Польщі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Румунії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Чехословаччини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 Лише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після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Другої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світової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війни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сталося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об'єднання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українських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земель. У 1954 р. до складу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Української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РСР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було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включено </a:t>
            </a:r>
            <a:r>
              <a:rPr lang="ru-RU" sz="1400" dirty="0" err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Крим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4"/>
            <a:ext cx="3888432" cy="5544616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sz="2600" dirty="0" err="1"/>
              <a:t>Неприйняття</a:t>
            </a:r>
            <a:r>
              <a:rPr lang="ru-RU" sz="2600" dirty="0"/>
              <a:t> </a:t>
            </a:r>
            <a:r>
              <a:rPr lang="ru-RU" sz="2600" dirty="0" err="1"/>
              <a:t>більшовизму</a:t>
            </a:r>
            <a:r>
              <a:rPr lang="ru-RU" sz="2600" dirty="0"/>
              <a:t>, </a:t>
            </a:r>
            <a:r>
              <a:rPr lang="ru-RU" sz="2600" dirty="0" err="1"/>
              <a:t>радянської</a:t>
            </a:r>
            <a:r>
              <a:rPr lang="ru-RU" sz="2600" dirty="0"/>
              <a:t> </a:t>
            </a:r>
            <a:r>
              <a:rPr lang="ru-RU" sz="2600" dirty="0" err="1"/>
              <a:t>влади</a:t>
            </a:r>
            <a:r>
              <a:rPr lang="ru-RU" sz="2600" dirty="0"/>
              <a:t> </a:t>
            </a:r>
            <a:r>
              <a:rPr lang="ru-RU" sz="2600" dirty="0" err="1"/>
              <a:t>викликали</a:t>
            </a:r>
            <a:r>
              <a:rPr lang="ru-RU" sz="2600" dirty="0"/>
              <a:t> у 20-і роки </a:t>
            </a:r>
            <a:r>
              <a:rPr lang="ru-RU" sz="2600" dirty="0" err="1"/>
              <a:t>значну</a:t>
            </a:r>
            <a:r>
              <a:rPr lang="ru-RU" sz="2600" dirty="0"/>
              <a:t> </a:t>
            </a:r>
            <a:r>
              <a:rPr lang="ru-RU" sz="2600" dirty="0" err="1"/>
              <a:t>еміграцію</a:t>
            </a:r>
            <a:r>
              <a:rPr lang="ru-RU" sz="2600" dirty="0"/>
              <a:t> </a:t>
            </a:r>
            <a:r>
              <a:rPr lang="ru-RU" sz="2600" dirty="0" err="1"/>
              <a:t>діячів</a:t>
            </a:r>
            <a:r>
              <a:rPr lang="ru-RU" sz="2600" dirty="0"/>
              <a:t> науки, </a:t>
            </a:r>
            <a:r>
              <a:rPr lang="ru-RU" sz="2600" dirty="0" err="1"/>
              <a:t>літератури</a:t>
            </a:r>
            <a:r>
              <a:rPr lang="ru-RU" sz="2600" dirty="0"/>
              <a:t> і </a:t>
            </a:r>
            <a:r>
              <a:rPr lang="ru-RU" sz="2600" dirty="0" err="1"/>
              <a:t>мистецтва</a:t>
            </a:r>
            <a:r>
              <a:rPr lang="ru-RU" sz="2600" dirty="0"/>
              <a:t>.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творчість</a:t>
            </a:r>
            <a:r>
              <a:rPr lang="ru-RU" sz="2600" dirty="0"/>
              <a:t> </a:t>
            </a:r>
            <a:r>
              <a:rPr lang="ru-RU" sz="2600" dirty="0" err="1"/>
              <a:t>продовжувалася</a:t>
            </a:r>
            <a:r>
              <a:rPr lang="ru-RU" sz="2600" dirty="0"/>
              <a:t>, але </a:t>
            </a:r>
            <a:r>
              <a:rPr lang="ru-RU" sz="2600" dirty="0" err="1"/>
              <a:t>залишалася</a:t>
            </a:r>
            <a:r>
              <a:rPr lang="ru-RU" sz="2600" dirty="0"/>
              <a:t> </a:t>
            </a:r>
            <a:r>
              <a:rPr lang="ru-RU" sz="2600" dirty="0" err="1"/>
              <a:t>невідомою</a:t>
            </a:r>
            <a:r>
              <a:rPr lang="ru-RU" sz="2600" dirty="0"/>
              <a:t> на </a:t>
            </a:r>
            <a:r>
              <a:rPr lang="ru-RU" sz="2600" dirty="0" err="1"/>
              <a:t>батьківщині</a:t>
            </a:r>
            <a:r>
              <a:rPr lang="ru-RU" sz="2600" dirty="0"/>
              <a:t>. 40-ві і 70-ті роки </a:t>
            </a:r>
            <a:r>
              <a:rPr lang="ru-RU" sz="2600" dirty="0" err="1"/>
              <a:t>відмічені</a:t>
            </a:r>
            <a:r>
              <a:rPr lang="ru-RU" sz="2600" dirty="0"/>
              <a:t> </a:t>
            </a:r>
            <a:r>
              <a:rPr lang="ru-RU" sz="2600" dirty="0" err="1"/>
              <a:t>новими</a:t>
            </a:r>
            <a:r>
              <a:rPr lang="ru-RU" sz="2600" dirty="0"/>
              <a:t> </a:t>
            </a:r>
            <a:r>
              <a:rPr lang="ru-RU" sz="2600" dirty="0" err="1"/>
              <a:t>хвилями</a:t>
            </a:r>
            <a:r>
              <a:rPr lang="ru-RU" sz="2600" dirty="0"/>
              <a:t> </a:t>
            </a:r>
            <a:r>
              <a:rPr lang="ru-RU" sz="2600" dirty="0" err="1"/>
              <a:t>еміграції</a:t>
            </a:r>
            <a:r>
              <a:rPr lang="ru-RU" sz="2600" dirty="0"/>
              <a:t>. Тому </a:t>
            </a:r>
            <a:r>
              <a:rPr lang="ru-RU" sz="2600" dirty="0" err="1"/>
              <a:t>характерними</a:t>
            </a:r>
            <a:r>
              <a:rPr lang="ru-RU" sz="2600" dirty="0"/>
              <a:t> для </a:t>
            </a:r>
            <a:r>
              <a:rPr lang="ru-RU" sz="2600" dirty="0" err="1"/>
              <a:t>української</a:t>
            </a:r>
            <a:r>
              <a:rPr lang="ru-RU" sz="2600" dirty="0"/>
              <a:t> </a:t>
            </a:r>
            <a:r>
              <a:rPr lang="ru-RU" sz="2600" dirty="0" err="1"/>
              <a:t>культури</a:t>
            </a:r>
            <a:r>
              <a:rPr lang="ru-RU" sz="2600" dirty="0"/>
              <a:t> є два потоки </a:t>
            </a:r>
            <a:r>
              <a:rPr lang="ru-RU" sz="2600" dirty="0" err="1"/>
              <a:t>розвитку</a:t>
            </a:r>
            <a:r>
              <a:rPr lang="ru-RU" sz="2600" dirty="0"/>
              <a:t> — в </a:t>
            </a:r>
            <a:r>
              <a:rPr lang="ru-RU" sz="2600" dirty="0" err="1"/>
              <a:t>Україні</a:t>
            </a:r>
            <a:r>
              <a:rPr lang="ru-RU" sz="2600" dirty="0"/>
              <a:t> і в </a:t>
            </a:r>
            <a:r>
              <a:rPr lang="ru-RU" sz="2600" dirty="0" err="1"/>
              <a:t>діаспорі</a:t>
            </a:r>
            <a:r>
              <a:rPr lang="ru-RU" sz="2600" dirty="0"/>
              <a:t>. В </a:t>
            </a:r>
            <a:r>
              <a:rPr lang="ru-RU" sz="2600" dirty="0" err="1"/>
              <a:t>діаспорі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утворено</a:t>
            </a:r>
            <a:r>
              <a:rPr lang="ru-RU" sz="2600" dirty="0"/>
              <a:t> ряд </a:t>
            </a:r>
            <a:r>
              <a:rPr lang="ru-RU" sz="2600" dirty="0" err="1"/>
              <a:t>інституцій</a:t>
            </a:r>
            <a:r>
              <a:rPr lang="ru-RU" sz="2600" dirty="0"/>
              <a:t> (</a:t>
            </a:r>
            <a:r>
              <a:rPr lang="ru-RU" sz="2600" dirty="0" err="1"/>
              <a:t>державні</a:t>
            </a:r>
            <a:r>
              <a:rPr lang="ru-RU" sz="2600" dirty="0"/>
              <a:t> — </a:t>
            </a:r>
            <a:r>
              <a:rPr lang="ru-RU" sz="2600" dirty="0" err="1"/>
              <a:t>Українська</a:t>
            </a:r>
            <a:r>
              <a:rPr lang="ru-RU" sz="2600" dirty="0"/>
              <a:t> </a:t>
            </a:r>
            <a:r>
              <a:rPr lang="ru-RU" sz="2600" dirty="0" err="1"/>
              <a:t>Національна</a:t>
            </a:r>
            <a:r>
              <a:rPr lang="ru-RU" sz="2600" dirty="0"/>
              <a:t> Рада на </a:t>
            </a:r>
            <a:r>
              <a:rPr lang="ru-RU" sz="2600" dirty="0" err="1"/>
              <a:t>чолі</a:t>
            </a:r>
            <a:r>
              <a:rPr lang="ru-RU" sz="2600" dirty="0"/>
              <a:t> з Президентом УНР, Уряд УНР; </a:t>
            </a:r>
            <a:r>
              <a:rPr lang="ru-RU" sz="2600" dirty="0" err="1"/>
              <a:t>наукові</a:t>
            </a:r>
            <a:r>
              <a:rPr lang="ru-RU" sz="2600" dirty="0"/>
              <a:t> — </a:t>
            </a:r>
            <a:r>
              <a:rPr lang="ru-RU" sz="2600" dirty="0" err="1"/>
              <a:t>Вільна</a:t>
            </a:r>
            <a:r>
              <a:rPr lang="ru-RU" sz="2600" dirty="0"/>
              <a:t> </a:t>
            </a:r>
            <a:r>
              <a:rPr lang="ru-RU" sz="2600" dirty="0" err="1"/>
              <a:t>академія</a:t>
            </a:r>
            <a:r>
              <a:rPr lang="ru-RU" sz="2600" dirty="0"/>
              <a:t> наук, ряд </a:t>
            </a:r>
            <a:r>
              <a:rPr lang="ru-RU" sz="2600" dirty="0" err="1"/>
              <a:t>наукових</a:t>
            </a:r>
            <a:r>
              <a:rPr lang="ru-RU" sz="2600" dirty="0"/>
              <a:t> </a:t>
            </a:r>
            <a:r>
              <a:rPr lang="ru-RU" sz="2600" dirty="0" err="1"/>
              <a:t>товариств</a:t>
            </a:r>
            <a:r>
              <a:rPr lang="ru-RU" sz="2600" dirty="0"/>
              <a:t>, </a:t>
            </a:r>
            <a:r>
              <a:rPr lang="ru-RU" sz="2600" dirty="0" err="1"/>
              <a:t>зокрема</a:t>
            </a:r>
            <a:r>
              <a:rPr lang="ru-RU" sz="2600" dirty="0"/>
              <a:t> в </a:t>
            </a:r>
            <a:r>
              <a:rPr lang="ru-RU" sz="2600" dirty="0" err="1"/>
              <a:t>діаспорі</a:t>
            </a:r>
            <a:r>
              <a:rPr lang="ru-RU" sz="2600" dirty="0"/>
              <a:t> </a:t>
            </a:r>
            <a:r>
              <a:rPr lang="ru-RU" sz="2600" dirty="0" err="1"/>
              <a:t>діяло</a:t>
            </a:r>
            <a:r>
              <a:rPr lang="ru-RU" sz="2600" dirty="0"/>
              <a:t> </a:t>
            </a:r>
            <a:r>
              <a:rPr lang="ru-RU" sz="2600" dirty="0" err="1"/>
              <a:t>Наукове</a:t>
            </a:r>
            <a:r>
              <a:rPr lang="ru-RU" sz="2600" dirty="0"/>
              <a:t> </a:t>
            </a:r>
            <a:r>
              <a:rPr lang="ru-RU" sz="2600" dirty="0" err="1"/>
              <a:t>Товариство</a:t>
            </a:r>
            <a:r>
              <a:rPr lang="ru-RU" sz="2600" dirty="0"/>
              <a:t> </a:t>
            </a:r>
            <a:r>
              <a:rPr lang="ru-RU" sz="2600" dirty="0" err="1"/>
              <a:t>імені</a:t>
            </a:r>
            <a:r>
              <a:rPr lang="ru-RU" sz="2600" dirty="0"/>
              <a:t> </a:t>
            </a:r>
            <a:r>
              <a:rPr lang="ru-RU" sz="2600" dirty="0" err="1"/>
              <a:t>Шевченка</a:t>
            </a:r>
            <a:r>
              <a:rPr lang="ru-RU" sz="2600" dirty="0"/>
              <a:t>, </a:t>
            </a:r>
            <a:r>
              <a:rPr lang="ru-RU" sz="2600" dirty="0" err="1"/>
              <a:t>товариство</a:t>
            </a:r>
            <a:r>
              <a:rPr lang="ru-RU" sz="2600" dirty="0"/>
              <a:t> </a:t>
            </a:r>
            <a:r>
              <a:rPr lang="ru-RU" sz="2600" dirty="0" err="1"/>
              <a:t>українських</a:t>
            </a:r>
            <a:r>
              <a:rPr lang="ru-RU" sz="2600" dirty="0"/>
              <a:t> </a:t>
            </a:r>
            <a:r>
              <a:rPr lang="ru-RU" sz="2600" dirty="0" err="1"/>
              <a:t>інженерів</a:t>
            </a:r>
            <a:r>
              <a:rPr lang="ru-RU" sz="2600" dirty="0"/>
              <a:t>, </a:t>
            </a:r>
            <a:r>
              <a:rPr lang="ru-RU" sz="2600" dirty="0" err="1"/>
              <a:t>лікарів</a:t>
            </a:r>
            <a:r>
              <a:rPr lang="ru-RU" sz="2600" dirty="0"/>
              <a:t> </a:t>
            </a:r>
            <a:r>
              <a:rPr lang="ru-RU" sz="2600" dirty="0" err="1"/>
              <a:t>тощо</a:t>
            </a:r>
            <a:r>
              <a:rPr lang="ru-RU" sz="2600" dirty="0"/>
              <a:t>; </a:t>
            </a:r>
            <a:r>
              <a:rPr lang="ru-RU" sz="2600" dirty="0" err="1"/>
              <a:t>церковні</a:t>
            </a:r>
            <a:r>
              <a:rPr lang="ru-RU" sz="2600" dirty="0"/>
              <a:t> — </a:t>
            </a:r>
            <a:r>
              <a:rPr lang="ru-RU" sz="2600" dirty="0" err="1"/>
              <a:t>православна</a:t>
            </a:r>
            <a:r>
              <a:rPr lang="ru-RU" sz="2600" dirty="0"/>
              <a:t> та греко-</a:t>
            </a:r>
            <a:r>
              <a:rPr lang="ru-RU" sz="2600" dirty="0" err="1"/>
              <a:t>католицька</a:t>
            </a:r>
            <a:r>
              <a:rPr lang="ru-RU" sz="2600" dirty="0"/>
              <a:t> </a:t>
            </a:r>
            <a:r>
              <a:rPr lang="ru-RU" sz="2600" dirty="0" err="1"/>
              <a:t>гілки</a:t>
            </a:r>
            <a:r>
              <a:rPr lang="ru-RU" sz="2600" dirty="0"/>
              <a:t> </a:t>
            </a:r>
            <a:r>
              <a:rPr lang="ru-RU" sz="2600" dirty="0" err="1"/>
              <a:t>української</a:t>
            </a:r>
            <a:r>
              <a:rPr lang="ru-RU" sz="2600" dirty="0"/>
              <a:t> церкви; </a:t>
            </a:r>
            <a:r>
              <a:rPr lang="ru-RU" sz="2600" dirty="0" err="1"/>
              <a:t>мистецькі</a:t>
            </a:r>
            <a:r>
              <a:rPr lang="ru-RU" sz="2600" dirty="0"/>
              <a:t>, </a:t>
            </a:r>
            <a:r>
              <a:rPr lang="ru-RU" sz="2600" dirty="0" err="1"/>
              <a:t>наприклад</a:t>
            </a:r>
            <a:r>
              <a:rPr lang="ru-RU" sz="2600" dirty="0"/>
              <a:t>, </a:t>
            </a:r>
            <a:r>
              <a:rPr lang="ru-RU" sz="2600" dirty="0" err="1"/>
              <a:t>капела</a:t>
            </a:r>
            <a:r>
              <a:rPr lang="ru-RU" sz="2600" dirty="0"/>
              <a:t> </a:t>
            </a:r>
            <a:r>
              <a:rPr lang="ru-RU" sz="2600" dirty="0" err="1"/>
              <a:t>бандуристів</a:t>
            </a:r>
            <a:r>
              <a:rPr lang="ru-RU" sz="2600" dirty="0"/>
              <a:t> у США і </a:t>
            </a:r>
            <a:r>
              <a:rPr lang="ru-RU" sz="2600" dirty="0" err="1"/>
              <a:t>Канаді</a:t>
            </a:r>
            <a:r>
              <a:rPr lang="ru-RU" sz="2600" dirty="0"/>
              <a:t>, </a:t>
            </a:r>
            <a:r>
              <a:rPr lang="ru-RU" sz="2600" dirty="0" err="1"/>
              <a:t>численні</a:t>
            </a:r>
            <a:r>
              <a:rPr lang="ru-RU" sz="2600" dirty="0"/>
              <a:t> </a:t>
            </a:r>
            <a:r>
              <a:rPr lang="ru-RU" sz="2600" dirty="0" err="1"/>
              <a:t>народні</a:t>
            </a:r>
            <a:r>
              <a:rPr lang="ru-RU" sz="2600" dirty="0"/>
              <a:t> хори у </a:t>
            </a:r>
            <a:r>
              <a:rPr lang="ru-RU" sz="2600" dirty="0" err="1"/>
              <a:t>ряді</a:t>
            </a:r>
            <a:r>
              <a:rPr lang="ru-RU" sz="2600" dirty="0"/>
              <a:t> </a:t>
            </a:r>
            <a:r>
              <a:rPr lang="ru-RU" sz="2600" dirty="0" err="1"/>
              <a:t>країн</a:t>
            </a:r>
            <a:r>
              <a:rPr lang="ru-RU" sz="2600" dirty="0"/>
              <a:t> </a:t>
            </a:r>
            <a:r>
              <a:rPr lang="ru-RU" sz="2600" dirty="0" err="1"/>
              <a:t>світу</a:t>
            </a:r>
            <a:r>
              <a:rPr lang="ru-RU" sz="2600" dirty="0"/>
              <a:t>; </a:t>
            </a:r>
            <a:r>
              <a:rPr lang="ru-RU" sz="2600" dirty="0" err="1"/>
              <a:t>книгозбірні</a:t>
            </a:r>
            <a:r>
              <a:rPr lang="ru-RU" sz="2600" dirty="0"/>
              <a:t>, </a:t>
            </a:r>
            <a:r>
              <a:rPr lang="ru-RU" sz="2600" dirty="0" err="1"/>
              <a:t>видавництва</a:t>
            </a:r>
            <a:r>
              <a:rPr lang="ru-RU" sz="2600" dirty="0"/>
              <a:t>, система </a:t>
            </a:r>
            <a:r>
              <a:rPr lang="ru-RU" sz="2600" dirty="0" err="1"/>
              <a:t>національних</a:t>
            </a:r>
            <a:r>
              <a:rPr lang="ru-RU" sz="2600" dirty="0"/>
              <a:t> </a:t>
            </a:r>
            <a:r>
              <a:rPr lang="ru-RU" sz="2600" dirty="0" err="1"/>
              <a:t>недільних</a:t>
            </a:r>
            <a:r>
              <a:rPr lang="ru-RU" sz="2600" dirty="0"/>
              <a:t> </a:t>
            </a:r>
            <a:r>
              <a:rPr lang="ru-RU" sz="2600" dirty="0" err="1"/>
              <a:t>шкіл</a:t>
            </a:r>
            <a:r>
              <a:rPr lang="ru-RU" sz="2600" dirty="0"/>
              <a:t> та </a:t>
            </a:r>
            <a:r>
              <a:rPr lang="ru-RU" sz="2600" dirty="0" err="1"/>
              <a:t>ін</a:t>
            </a:r>
            <a:r>
              <a:rPr lang="ru-RU" sz="2600" dirty="0"/>
              <a:t>.). </a:t>
            </a:r>
            <a:r>
              <a:rPr lang="ru-RU" sz="2600" dirty="0" err="1"/>
              <a:t>Сьогодні</a:t>
            </a:r>
            <a:r>
              <a:rPr lang="ru-RU" sz="2600" dirty="0"/>
              <a:t> </a:t>
            </a:r>
            <a:r>
              <a:rPr lang="ru-RU" sz="2600" dirty="0" err="1"/>
              <a:t>завдяки</a:t>
            </a:r>
            <a:r>
              <a:rPr lang="ru-RU" sz="2600" dirty="0"/>
              <a:t> </a:t>
            </a:r>
            <a:r>
              <a:rPr lang="ru-RU" sz="2600" dirty="0" err="1"/>
              <a:t>політичним</a:t>
            </a:r>
            <a:r>
              <a:rPr lang="ru-RU" sz="2600" dirty="0"/>
              <a:t> </a:t>
            </a:r>
            <a:r>
              <a:rPr lang="ru-RU" sz="2600" dirty="0" err="1"/>
              <a:t>змінам</a:t>
            </a:r>
            <a:r>
              <a:rPr lang="ru-RU" sz="2600" dirty="0"/>
              <a:t> </a:t>
            </a:r>
            <a:r>
              <a:rPr lang="ru-RU" sz="2600" dirty="0" err="1"/>
              <a:t>відновлено</a:t>
            </a:r>
            <a:r>
              <a:rPr lang="ru-RU" sz="2600" dirty="0"/>
              <a:t> </a:t>
            </a:r>
            <a:r>
              <a:rPr lang="ru-RU" sz="2600" dirty="0" err="1"/>
              <a:t>єдиний</a:t>
            </a:r>
            <a:r>
              <a:rPr lang="ru-RU" sz="2600" dirty="0"/>
              <a:t> </a:t>
            </a:r>
            <a:r>
              <a:rPr lang="ru-RU" sz="2600" dirty="0" err="1"/>
              <a:t>культурний</a:t>
            </a:r>
            <a:r>
              <a:rPr lang="ru-RU" sz="2600" dirty="0"/>
              <a:t> </a:t>
            </a:r>
            <a:r>
              <a:rPr lang="ru-RU" sz="2600" dirty="0" err="1"/>
              <a:t>потік</a:t>
            </a:r>
            <a:r>
              <a:rPr lang="ru-RU" sz="2600" dirty="0"/>
              <a:t>, </a:t>
            </a:r>
            <a:r>
              <a:rPr lang="ru-RU" sz="2600" dirty="0" err="1"/>
              <a:t>повернено</a:t>
            </a:r>
            <a:r>
              <a:rPr lang="ru-RU" sz="2600" dirty="0"/>
              <a:t> </a:t>
            </a:r>
            <a:r>
              <a:rPr lang="ru-RU" sz="2600" dirty="0" err="1"/>
              <a:t>багато</a:t>
            </a:r>
            <a:r>
              <a:rPr lang="ru-RU" sz="2600" dirty="0"/>
              <a:t> </a:t>
            </a:r>
            <a:r>
              <a:rPr lang="ru-RU" sz="2600" dirty="0" err="1"/>
              <a:t>імен</a:t>
            </a:r>
            <a:r>
              <a:rPr lang="ru-RU" sz="2600" dirty="0"/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124" name="Picture 4" descr="http://voub.at.ua/shistdesyt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735343" cy="352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215" y="4509120"/>
            <a:ext cx="509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>
                <a:solidFill>
                  <a:prstClr val="black"/>
                </a:solidFill>
              </a:rPr>
              <a:t>Участь </a:t>
            </a:r>
            <a:r>
              <a:rPr lang="ru-RU" sz="1400" dirty="0" err="1">
                <a:solidFill>
                  <a:prstClr val="black"/>
                </a:solidFill>
              </a:rPr>
              <a:t>інтелігенції</a:t>
            </a:r>
            <a:r>
              <a:rPr lang="ru-RU" sz="1400" dirty="0">
                <a:solidFill>
                  <a:prstClr val="black"/>
                </a:solidFill>
              </a:rPr>
              <a:t> в </a:t>
            </a:r>
            <a:r>
              <a:rPr lang="ru-RU" sz="1400" dirty="0" err="1">
                <a:solidFill>
                  <a:prstClr val="black"/>
                </a:solidFill>
              </a:rPr>
              <a:t>політичному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житті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країни</a:t>
            </a:r>
            <a:r>
              <a:rPr lang="ru-RU" sz="1400" dirty="0">
                <a:solidFill>
                  <a:prstClr val="black"/>
                </a:solidFill>
              </a:rPr>
              <a:t> особливо активною </a:t>
            </a:r>
            <a:r>
              <a:rPr lang="ru-RU" sz="1400" dirty="0" err="1">
                <a:solidFill>
                  <a:prstClr val="black"/>
                </a:solidFill>
              </a:rPr>
              <a:t>була</a:t>
            </a:r>
            <a:r>
              <a:rPr lang="ru-RU" sz="1400" dirty="0">
                <a:solidFill>
                  <a:prstClr val="black"/>
                </a:solidFill>
              </a:rPr>
              <a:t> в </a:t>
            </a:r>
            <a:r>
              <a:rPr lang="ru-RU" sz="1400" dirty="0" err="1">
                <a:solidFill>
                  <a:prstClr val="black"/>
                </a:solidFill>
              </a:rPr>
              <a:t>переломні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моменти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  <a:r>
              <a:rPr lang="ru-RU" sz="1400" dirty="0" err="1">
                <a:solidFill>
                  <a:prstClr val="black"/>
                </a:solidFill>
              </a:rPr>
              <a:t>Досить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пригадати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імена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визначного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українського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історика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Голови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Центральної</a:t>
            </a:r>
            <a:r>
              <a:rPr lang="ru-RU" sz="1400" dirty="0">
                <a:solidFill>
                  <a:prstClr val="black"/>
                </a:solidFill>
              </a:rPr>
              <a:t> Ради </a:t>
            </a:r>
            <a:r>
              <a:rPr lang="ru-RU" sz="1400" dirty="0" err="1">
                <a:solidFill>
                  <a:prstClr val="black"/>
                </a:solidFill>
              </a:rPr>
              <a:t>М.Грушевського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талановитого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письменника</a:t>
            </a:r>
            <a:r>
              <a:rPr lang="ru-RU" sz="1400" dirty="0">
                <a:solidFill>
                  <a:prstClr val="black"/>
                </a:solidFill>
              </a:rPr>
              <a:t>, Голову Генерального </a:t>
            </a:r>
            <a:r>
              <a:rPr lang="ru-RU" sz="1400" dirty="0" err="1">
                <a:solidFill>
                  <a:prstClr val="black"/>
                </a:solidFill>
              </a:rPr>
              <a:t>секретаріату</a:t>
            </a:r>
            <a:r>
              <a:rPr lang="ru-RU" sz="1400" dirty="0">
                <a:solidFill>
                  <a:prstClr val="black"/>
                </a:solidFill>
              </a:rPr>
              <a:t> В. </a:t>
            </a:r>
            <a:r>
              <a:rPr lang="ru-RU" sz="1400" dirty="0" err="1">
                <a:solidFill>
                  <a:prstClr val="black"/>
                </a:solidFill>
              </a:rPr>
              <a:t>Винниченка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учасників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дисидентського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руху</a:t>
            </a:r>
            <a:r>
              <a:rPr lang="ru-RU" sz="1400" dirty="0">
                <a:solidFill>
                  <a:prstClr val="black"/>
                </a:solidFill>
              </a:rPr>
              <a:t> І. </a:t>
            </a:r>
            <a:r>
              <a:rPr lang="ru-RU" sz="1400" dirty="0" err="1">
                <a:solidFill>
                  <a:prstClr val="black"/>
                </a:solidFill>
              </a:rPr>
              <a:t>Світличного</a:t>
            </a:r>
            <a:r>
              <a:rPr lang="ru-RU" sz="1400" dirty="0">
                <a:solidFill>
                  <a:prstClr val="black"/>
                </a:solidFill>
              </a:rPr>
              <a:t>, В. </a:t>
            </a:r>
            <a:r>
              <a:rPr lang="ru-RU" sz="1400" dirty="0" err="1">
                <a:solidFill>
                  <a:prstClr val="black"/>
                </a:solidFill>
              </a:rPr>
              <a:t>Симоненка</a:t>
            </a:r>
            <a:r>
              <a:rPr lang="ru-RU" sz="1400" dirty="0">
                <a:solidFill>
                  <a:prstClr val="black"/>
                </a:solidFill>
              </a:rPr>
              <a:t>, В. </a:t>
            </a:r>
            <a:r>
              <a:rPr lang="ru-RU" sz="1400" dirty="0" err="1">
                <a:solidFill>
                  <a:prstClr val="black"/>
                </a:solidFill>
              </a:rPr>
              <a:t>Стуса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сучасних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політиків-поетів</a:t>
            </a:r>
            <a:r>
              <a:rPr lang="ru-RU" sz="1400" dirty="0">
                <a:solidFill>
                  <a:prstClr val="black"/>
                </a:solidFill>
              </a:rPr>
              <a:t> І. Драча, Д. </a:t>
            </a:r>
            <a:r>
              <a:rPr lang="ru-RU" sz="1400" dirty="0" err="1">
                <a:solidFill>
                  <a:prstClr val="black"/>
                </a:solidFill>
              </a:rPr>
              <a:t>Павличка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письменника</a:t>
            </a:r>
            <a:r>
              <a:rPr lang="ru-RU" sz="1400" dirty="0">
                <a:solidFill>
                  <a:prstClr val="black"/>
                </a:solidFill>
              </a:rPr>
              <a:t> В. </a:t>
            </a:r>
            <a:r>
              <a:rPr lang="ru-RU" sz="1400" dirty="0" err="1">
                <a:solidFill>
                  <a:prstClr val="black"/>
                </a:solidFill>
              </a:rPr>
              <a:t>Яворівського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4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Літературне угрупування</a:t>
            </a:r>
            <a:br>
              <a:rPr lang="uk-UA" dirty="0" smtClean="0"/>
            </a:br>
            <a:r>
              <a:rPr lang="uk-UA" dirty="0" smtClean="0"/>
              <a:t>«шістдесятники»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752528" cy="4032448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митці-шістдесятники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і активною </a:t>
            </a:r>
            <a:r>
              <a:rPr lang="ru-RU" dirty="0" err="1"/>
              <a:t>громадською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відроджувати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, </a:t>
            </a:r>
            <a:r>
              <a:rPr lang="ru-RU" dirty="0" err="1"/>
              <a:t>боролися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демократизації</a:t>
            </a:r>
            <a:r>
              <a:rPr lang="ru-RU" dirty="0"/>
              <a:t> </a:t>
            </a:r>
            <a:r>
              <a:rPr lang="ru-RU" dirty="0" err="1"/>
              <a:t>суспільно-політичного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республіці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творчою</a:t>
            </a:r>
            <a:r>
              <a:rPr lang="ru-RU" dirty="0"/>
              <a:t> </a:t>
            </a:r>
            <a:r>
              <a:rPr lang="ru-RU" dirty="0" err="1"/>
              <a:t>молоддю</a:t>
            </a:r>
            <a:r>
              <a:rPr lang="ru-RU" dirty="0"/>
              <a:t> </a:t>
            </a:r>
            <a:r>
              <a:rPr lang="ru-RU" dirty="0" err="1"/>
              <a:t>злочинної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звільненню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ідеологічних</a:t>
            </a:r>
            <a:r>
              <a:rPr lang="ru-RU" dirty="0"/>
              <a:t> догм «</a:t>
            </a:r>
            <a:r>
              <a:rPr lang="ru-RU" dirty="0" err="1"/>
              <a:t>соціалістичного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», </a:t>
            </a:r>
            <a:r>
              <a:rPr lang="ru-RU" dirty="0" err="1"/>
              <a:t>підвищувало</a:t>
            </a:r>
            <a:r>
              <a:rPr lang="ru-RU" dirty="0"/>
              <a:t> статус </a:t>
            </a:r>
            <a:r>
              <a:rPr lang="ru-RU" dirty="0" err="1"/>
              <a:t>загальнолюдських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та </a:t>
            </a:r>
            <a:r>
              <a:rPr lang="ru-RU" dirty="0" err="1"/>
              <a:t>ідеалів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err="1"/>
              <a:t>Шістдесятників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гуманістичної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Заходу, </a:t>
            </a:r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зацікавлення</a:t>
            </a:r>
            <a:r>
              <a:rPr lang="ru-RU" dirty="0"/>
              <a:t> до </a:t>
            </a:r>
            <a:r>
              <a:rPr lang="ru-RU" dirty="0" err="1"/>
              <a:t>надбань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народу. </a:t>
            </a:r>
            <a:r>
              <a:rPr lang="ru-RU" dirty="0" err="1"/>
              <a:t>Шістдесятники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болючі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замовчувані</a:t>
            </a:r>
            <a:r>
              <a:rPr lang="ru-RU" dirty="0"/>
              <a:t> 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сталінізму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хвилювали</a:t>
            </a:r>
            <a:r>
              <a:rPr lang="ru-RU" dirty="0"/>
              <a:t> </a:t>
            </a:r>
            <a:r>
              <a:rPr lang="ru-RU" dirty="0" err="1"/>
              <a:t>тогочасне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3" y="1556792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510895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200" dirty="0" err="1">
                <a:solidFill>
                  <a:prstClr val="black"/>
                </a:solidFill>
              </a:rPr>
              <a:t>Найвідомішими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представниками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Шістдесятництва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були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поети</a:t>
            </a:r>
            <a:r>
              <a:rPr lang="ru-RU" sz="1200" dirty="0">
                <a:solidFill>
                  <a:prstClr val="black"/>
                </a:solidFill>
              </a:rPr>
              <a:t> і </a:t>
            </a:r>
            <a:r>
              <a:rPr lang="ru-RU" sz="1200" dirty="0" err="1">
                <a:solidFill>
                  <a:prstClr val="black"/>
                </a:solidFill>
              </a:rPr>
              <a:t>прозаїки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Микола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Вінграновський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В.Голобородько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Євген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Гуцало</a:t>
            </a:r>
            <a:r>
              <a:rPr lang="ru-RU" sz="1200" dirty="0">
                <a:solidFill>
                  <a:prstClr val="black"/>
                </a:solidFill>
              </a:rPr>
              <a:t>, Дмитро </a:t>
            </a:r>
            <a:r>
              <a:rPr lang="ru-RU" sz="1200" dirty="0" err="1">
                <a:solidFill>
                  <a:prstClr val="black"/>
                </a:solidFill>
              </a:rPr>
              <a:t>Павличко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Іван</a:t>
            </a:r>
            <a:r>
              <a:rPr lang="ru-RU" sz="1200" dirty="0">
                <a:solidFill>
                  <a:prstClr val="black"/>
                </a:solidFill>
              </a:rPr>
              <a:t> Драч, Роман </a:t>
            </a:r>
            <a:r>
              <a:rPr lang="ru-RU" sz="1200" dirty="0" err="1">
                <a:solidFill>
                  <a:prstClr val="black"/>
                </a:solidFill>
              </a:rPr>
              <a:t>Іваничук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Ірина</a:t>
            </a:r>
            <a:r>
              <a:rPr lang="ru-RU" sz="1200" dirty="0">
                <a:solidFill>
                  <a:prstClr val="black"/>
                </a:solidFill>
              </a:rPr>
              <a:t> та </a:t>
            </a:r>
            <a:r>
              <a:rPr lang="ru-RU" sz="1200" dirty="0" err="1">
                <a:solidFill>
                  <a:prstClr val="black"/>
                </a:solidFill>
              </a:rPr>
              <a:t>Ігор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Калинці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Г.Кириченко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Ліна</a:t>
            </a:r>
            <a:r>
              <a:rPr lang="ru-RU" sz="1200" dirty="0">
                <a:solidFill>
                  <a:prstClr val="black"/>
                </a:solidFill>
              </a:rPr>
              <a:t> Костенко, Борис </a:t>
            </a:r>
            <a:r>
              <a:rPr lang="ru-RU" sz="1200" dirty="0" err="1">
                <a:solidFill>
                  <a:prstClr val="black"/>
                </a:solidFill>
              </a:rPr>
              <a:t>Мамайсур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Юрій</a:t>
            </a:r>
            <a:r>
              <a:rPr lang="ru-RU" sz="1200" dirty="0">
                <a:solidFill>
                  <a:prstClr val="black"/>
                </a:solidFill>
              </a:rPr>
              <a:t> Мушкетик, </a:t>
            </a:r>
            <a:r>
              <a:rPr lang="ru-RU" sz="1200" dirty="0" err="1">
                <a:solidFill>
                  <a:prstClr val="black"/>
                </a:solidFill>
              </a:rPr>
              <a:t>Микола</a:t>
            </a:r>
            <a:r>
              <a:rPr lang="ru-RU" sz="1200" dirty="0">
                <a:solidFill>
                  <a:prstClr val="black"/>
                </a:solidFill>
              </a:rPr>
              <a:t> Руденко, </a:t>
            </a:r>
            <a:r>
              <a:rPr lang="ru-RU" sz="1200" dirty="0" err="1">
                <a:solidFill>
                  <a:prstClr val="black"/>
                </a:solidFill>
              </a:rPr>
              <a:t>Євген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Сверстюк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Іван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Світличний</a:t>
            </a:r>
            <a:r>
              <a:rPr lang="ru-RU" sz="1200" dirty="0">
                <a:solidFill>
                  <a:prstClr val="black"/>
                </a:solidFill>
              </a:rPr>
              <a:t>, Василь Симоненко, </a:t>
            </a:r>
            <a:r>
              <a:rPr lang="ru-RU" sz="1200" dirty="0" err="1">
                <a:solidFill>
                  <a:prstClr val="black"/>
                </a:solidFill>
              </a:rPr>
              <a:t>Григір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Тютюнник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Валерій</a:t>
            </a:r>
            <a:r>
              <a:rPr lang="ru-RU" sz="1200" dirty="0">
                <a:solidFill>
                  <a:prstClr val="black"/>
                </a:solidFill>
              </a:rPr>
              <a:t> Шевчук; художники Алла </a:t>
            </a:r>
            <a:r>
              <a:rPr lang="ru-RU" sz="1200" dirty="0" err="1">
                <a:solidFill>
                  <a:prstClr val="black"/>
                </a:solidFill>
              </a:rPr>
              <a:t>Горська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Опанас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Заливаха</a:t>
            </a:r>
            <a:r>
              <a:rPr lang="ru-RU" sz="1200" dirty="0">
                <a:solidFill>
                  <a:prstClr val="black"/>
                </a:solidFill>
              </a:rPr>
              <a:t>, Борис </a:t>
            </a:r>
            <a:r>
              <a:rPr lang="ru-RU" sz="1200" dirty="0" err="1">
                <a:solidFill>
                  <a:prstClr val="black"/>
                </a:solidFill>
              </a:rPr>
              <a:t>Плаксій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Віктор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Зарецький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В.Кушнір</a:t>
            </a:r>
            <a:r>
              <a:rPr lang="ru-RU" sz="1200" dirty="0">
                <a:solidFill>
                  <a:prstClr val="black"/>
                </a:solidFill>
              </a:rPr>
              <a:t>, Галина </a:t>
            </a:r>
            <a:r>
              <a:rPr lang="ru-RU" sz="1200" dirty="0" err="1">
                <a:solidFill>
                  <a:prstClr val="black"/>
                </a:solidFill>
              </a:rPr>
              <a:t>Севрук</a:t>
            </a:r>
            <a:r>
              <a:rPr lang="ru-RU" sz="1200" dirty="0">
                <a:solidFill>
                  <a:prstClr val="black"/>
                </a:solidFill>
              </a:rPr>
              <a:t>, Людмила </a:t>
            </a:r>
            <a:r>
              <a:rPr lang="ru-RU" sz="1200" dirty="0" err="1">
                <a:solidFill>
                  <a:prstClr val="black"/>
                </a:solidFill>
              </a:rPr>
              <a:t>Семикіна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Стефанія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Шабатура</a:t>
            </a:r>
            <a:r>
              <a:rPr lang="ru-RU" sz="1200" dirty="0">
                <a:solidFill>
                  <a:prstClr val="black"/>
                </a:solidFill>
              </a:rPr>
              <a:t>; </a:t>
            </a:r>
            <a:r>
              <a:rPr lang="ru-RU" sz="1200" dirty="0" err="1">
                <a:solidFill>
                  <a:prstClr val="black"/>
                </a:solidFill>
              </a:rPr>
              <a:t>режисери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Сергій</a:t>
            </a:r>
            <a:r>
              <a:rPr lang="ru-RU" sz="1200" dirty="0">
                <a:solidFill>
                  <a:prstClr val="black"/>
                </a:solidFill>
              </a:rPr>
              <a:t> Параджанов, </a:t>
            </a:r>
            <a:r>
              <a:rPr lang="ru-RU" sz="1200" dirty="0" err="1">
                <a:solidFill>
                  <a:prstClr val="black"/>
                </a:solidFill>
              </a:rPr>
              <a:t>Юрій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Іллєнко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Леонід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Осика</a:t>
            </a:r>
            <a:r>
              <a:rPr lang="ru-RU" sz="1200" dirty="0">
                <a:solidFill>
                  <a:prstClr val="black"/>
                </a:solidFill>
              </a:rPr>
              <a:t>, Лесь </a:t>
            </a:r>
            <a:r>
              <a:rPr lang="ru-RU" sz="1200" dirty="0" err="1">
                <a:solidFill>
                  <a:prstClr val="black"/>
                </a:solidFill>
              </a:rPr>
              <a:t>Танюк</a:t>
            </a:r>
            <a:r>
              <a:rPr lang="ru-RU" sz="1200" dirty="0">
                <a:solidFill>
                  <a:prstClr val="black"/>
                </a:solidFill>
              </a:rPr>
              <a:t>; </a:t>
            </a:r>
            <a:r>
              <a:rPr lang="ru-RU" sz="1200" dirty="0" err="1">
                <a:solidFill>
                  <a:prstClr val="black"/>
                </a:solidFill>
              </a:rPr>
              <a:t>перекладачі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Григорій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Кочур</a:t>
            </a:r>
            <a:r>
              <a:rPr lang="ru-RU" sz="1200" dirty="0">
                <a:solidFill>
                  <a:prstClr val="black"/>
                </a:solidFill>
              </a:rPr>
              <a:t> та </a:t>
            </a:r>
            <a:r>
              <a:rPr lang="ru-RU" sz="1200" dirty="0" err="1">
                <a:solidFill>
                  <a:prstClr val="black"/>
                </a:solidFill>
              </a:rPr>
              <a:t>Микола</a:t>
            </a:r>
            <a:r>
              <a:rPr lang="ru-RU" sz="1200" dirty="0">
                <a:solidFill>
                  <a:prstClr val="black"/>
                </a:solidFill>
              </a:rPr>
              <a:t> Лукаш.</a:t>
            </a:r>
          </a:p>
        </p:txBody>
      </p:sp>
    </p:spTree>
    <p:extLst>
      <p:ext uri="{BB962C8B-B14F-4D97-AF65-F5344CB8AC3E}">
        <p14:creationId xmlns:p14="http://schemas.microsoft.com/office/powerpoint/2010/main" val="11647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38" y="188640"/>
            <a:ext cx="3862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1200" dirty="0" smtClean="0"/>
              <a:t>На початку 1960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діяли</a:t>
            </a:r>
            <a:r>
              <a:rPr lang="ru-RU" sz="1200" dirty="0" smtClean="0"/>
              <a:t> клуби </a:t>
            </a:r>
            <a:r>
              <a:rPr lang="ru-RU" sz="1200" dirty="0" err="1" smtClean="0"/>
              <a:t>творчої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молоді</a:t>
            </a:r>
            <a:r>
              <a:rPr lang="ru-RU" sz="1200" dirty="0" smtClean="0"/>
              <a:t> — </a:t>
            </a:r>
            <a:r>
              <a:rPr lang="ru-RU" sz="1200" dirty="0" err="1" smtClean="0"/>
              <a:t>київський</a:t>
            </a:r>
            <a:r>
              <a:rPr lang="ru-RU" sz="1200" dirty="0" smtClean="0"/>
              <a:t> «</a:t>
            </a:r>
            <a:r>
              <a:rPr lang="ru-RU" sz="1200" dirty="0" err="1" smtClean="0"/>
              <a:t>Супутник</a:t>
            </a:r>
            <a:r>
              <a:rPr lang="ru-RU" sz="1200" dirty="0" smtClean="0"/>
              <a:t>» (голова — Лесь </a:t>
            </a:r>
            <a:r>
              <a:rPr lang="ru-RU" sz="1200" dirty="0" err="1" smtClean="0"/>
              <a:t>Танюк</a:t>
            </a:r>
            <a:r>
              <a:rPr lang="ru-RU" sz="1200" dirty="0" smtClean="0"/>
              <a:t>) і </a:t>
            </a:r>
            <a:r>
              <a:rPr lang="ru-RU" sz="1200" dirty="0" err="1" smtClean="0"/>
              <a:t>львівський</a:t>
            </a:r>
            <a:r>
              <a:rPr lang="ru-RU" sz="1200" dirty="0" smtClean="0"/>
              <a:t> «</a:t>
            </a:r>
            <a:r>
              <a:rPr lang="ru-RU" sz="1200" dirty="0" err="1" smtClean="0"/>
              <a:t>Пролісок</a:t>
            </a:r>
            <a:r>
              <a:rPr lang="ru-RU" sz="1200" dirty="0" smtClean="0"/>
              <a:t>» (голова — Михайло </a:t>
            </a:r>
            <a:r>
              <a:rPr lang="ru-RU" sz="1200" dirty="0" err="1" smtClean="0"/>
              <a:t>Косів</a:t>
            </a:r>
            <a:r>
              <a:rPr lang="ru-RU" sz="1200" dirty="0" smtClean="0"/>
              <a:t>),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стали центрами </a:t>
            </a:r>
            <a:r>
              <a:rPr lang="ru-RU" sz="1200" dirty="0" err="1" smtClean="0"/>
              <a:t>громадської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шістдесятників</a:t>
            </a:r>
            <a:r>
              <a:rPr lang="ru-RU" sz="1200" dirty="0" smtClean="0"/>
              <a:t>. У клубах </a:t>
            </a:r>
            <a:r>
              <a:rPr lang="ru-RU" sz="1200" dirty="0" err="1" smtClean="0"/>
              <a:t>відбувалися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зустрічі</a:t>
            </a:r>
            <a:r>
              <a:rPr lang="ru-RU" sz="1200" dirty="0" smtClean="0"/>
              <a:t>, </a:t>
            </a:r>
            <a:r>
              <a:rPr lang="ru-RU" sz="1200" dirty="0" err="1" smtClean="0"/>
              <a:t>вечори</a:t>
            </a:r>
            <a:r>
              <a:rPr lang="ru-RU" sz="1200" dirty="0" smtClean="0"/>
              <a:t> </a:t>
            </a:r>
            <a:r>
              <a:rPr lang="ru-RU" sz="1200" dirty="0" err="1" smtClean="0"/>
              <a:t>пам'яті</a:t>
            </a:r>
            <a:r>
              <a:rPr lang="ru-RU" sz="1200" dirty="0" smtClean="0"/>
              <a:t>, </a:t>
            </a:r>
            <a:r>
              <a:rPr lang="ru-RU" sz="1200" dirty="0" err="1" smtClean="0"/>
              <a:t>театральні</a:t>
            </a:r>
            <a:r>
              <a:rPr lang="ru-RU" sz="1200" dirty="0" smtClean="0"/>
              <a:t> постановки, де </a:t>
            </a:r>
            <a:r>
              <a:rPr lang="ru-RU" sz="1200" dirty="0" err="1" smtClean="0"/>
              <a:t>молоді</a:t>
            </a:r>
            <a:r>
              <a:rPr lang="ru-RU" sz="1200" dirty="0" smtClean="0"/>
              <a:t> </a:t>
            </a:r>
            <a:r>
              <a:rPr lang="ru-RU" sz="1200" dirty="0" err="1" smtClean="0"/>
              <a:t>митці</a:t>
            </a:r>
            <a:r>
              <a:rPr lang="ru-RU" sz="1200" dirty="0" smtClean="0"/>
              <a:t> </a:t>
            </a:r>
            <a:r>
              <a:rPr lang="ru-RU" sz="1200" dirty="0" err="1" smtClean="0"/>
              <a:t>формували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світогляд</a:t>
            </a:r>
            <a:r>
              <a:rPr lang="ru-RU" sz="1200" dirty="0" smtClean="0"/>
              <a:t> та </a:t>
            </a:r>
            <a:r>
              <a:rPr lang="ru-RU" sz="1200" dirty="0" err="1" smtClean="0"/>
              <a:t>світобачення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своїх</a:t>
            </a:r>
            <a:r>
              <a:rPr lang="ru-RU" sz="1200" dirty="0" smtClean="0"/>
              <a:t> </a:t>
            </a:r>
            <a:r>
              <a:rPr lang="ru-RU" sz="1200" dirty="0" err="1" smtClean="0"/>
              <a:t>слухачів</a:t>
            </a:r>
            <a:r>
              <a:rPr lang="ru-RU" sz="1200" dirty="0" smtClean="0"/>
              <a:t> і </a:t>
            </a:r>
            <a:r>
              <a:rPr lang="ru-RU" sz="1200" dirty="0" err="1" smtClean="0"/>
              <a:t>читачів</a:t>
            </a:r>
            <a:r>
              <a:rPr lang="ru-RU" sz="1200" dirty="0" smtClean="0"/>
              <a:t>.</a:t>
            </a:r>
          </a:p>
          <a:p>
            <a:pPr marL="109728" indent="0">
              <a:buNone/>
            </a:pPr>
            <a:r>
              <a:rPr lang="ru-RU" sz="1200" dirty="0" err="1" smtClean="0"/>
              <a:t>Із</a:t>
            </a:r>
            <a:r>
              <a:rPr lang="ru-RU" sz="1200" dirty="0" smtClean="0"/>
              <a:t> 1963 </a:t>
            </a:r>
            <a:r>
              <a:rPr lang="ru-RU" sz="1200" dirty="0" err="1" smtClean="0"/>
              <a:t>розпочалася</a:t>
            </a:r>
            <a:r>
              <a:rPr lang="ru-RU" sz="1200" dirty="0" smtClean="0"/>
              <a:t> </a:t>
            </a:r>
            <a:r>
              <a:rPr lang="ru-RU" sz="1200" dirty="0" err="1" smtClean="0"/>
              <a:t>хвиля</a:t>
            </a:r>
            <a:r>
              <a:rPr lang="ru-RU" sz="1200" dirty="0" smtClean="0"/>
              <a:t> </a:t>
            </a:r>
            <a:r>
              <a:rPr lang="ru-RU" sz="1200" dirty="0" err="1" smtClean="0"/>
              <a:t>ідеологічних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звинувачень</a:t>
            </a:r>
            <a:r>
              <a:rPr lang="ru-RU" sz="1200" dirty="0" smtClean="0"/>
              <a:t> на адресу </a:t>
            </a:r>
            <a:r>
              <a:rPr lang="ru-RU" sz="1200" dirty="0" err="1" smtClean="0"/>
              <a:t>Шістдесятників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насамперед</a:t>
            </a:r>
            <a:r>
              <a:rPr lang="ru-RU" sz="1200" dirty="0" smtClean="0"/>
              <a:t> у </a:t>
            </a:r>
            <a:r>
              <a:rPr lang="ru-RU" sz="1200" dirty="0" err="1" smtClean="0"/>
              <a:t>націоналізмі</a:t>
            </a:r>
            <a:r>
              <a:rPr lang="ru-RU" sz="1200" dirty="0" smtClean="0"/>
              <a:t>. Влада </a:t>
            </a:r>
            <a:r>
              <a:rPr lang="ru-RU" sz="1200" dirty="0" err="1" smtClean="0"/>
              <a:t>розгорнула</a:t>
            </a:r>
            <a:r>
              <a:rPr lang="ru-RU" sz="1200" dirty="0" smtClean="0"/>
              <a:t> </a:t>
            </a:r>
            <a:r>
              <a:rPr lang="ru-RU" sz="1200" dirty="0" err="1" smtClean="0"/>
              <a:t>кампанію</a:t>
            </a:r>
            <a:r>
              <a:rPr lang="ru-RU" sz="1200" dirty="0" smtClean="0"/>
              <a:t> </a:t>
            </a:r>
            <a:r>
              <a:rPr lang="ru-RU" sz="1200" dirty="0" err="1" smtClean="0"/>
              <a:t>цькування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Шістдесятників</a:t>
            </a:r>
            <a:r>
              <a:rPr lang="ru-RU" sz="1200" dirty="0" smtClean="0"/>
              <a:t> у </a:t>
            </a:r>
            <a:r>
              <a:rPr lang="ru-RU" sz="1200" dirty="0" err="1" smtClean="0"/>
              <a:t>пресі</a:t>
            </a:r>
            <a:r>
              <a:rPr lang="ru-RU" sz="1200" dirty="0" smtClean="0"/>
              <a:t>, на </a:t>
            </a:r>
            <a:r>
              <a:rPr lang="ru-RU" sz="1200" dirty="0" err="1" smtClean="0"/>
              <a:t>засіданнях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спілок</a:t>
            </a:r>
            <a:r>
              <a:rPr lang="ru-RU" sz="1200" dirty="0" smtClean="0"/>
              <a:t> та </a:t>
            </a:r>
            <a:r>
              <a:rPr lang="ru-RU" sz="1200" dirty="0" err="1" smtClean="0"/>
              <a:t>різноманітних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зібраннях</a:t>
            </a:r>
            <a:r>
              <a:rPr lang="ru-RU" sz="1200" dirty="0" smtClean="0"/>
              <a:t>. </a:t>
            </a:r>
            <a:r>
              <a:rPr lang="ru-RU" sz="1200" dirty="0" err="1" smtClean="0"/>
              <a:t>Партійні</a:t>
            </a:r>
            <a:r>
              <a:rPr lang="ru-RU" sz="1200" dirty="0" smtClean="0"/>
              <a:t> та </a:t>
            </a:r>
            <a:r>
              <a:rPr lang="ru-RU" sz="1200" dirty="0" err="1" smtClean="0"/>
              <a:t>карні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органи</a:t>
            </a:r>
            <a:r>
              <a:rPr lang="ru-RU" sz="1200" dirty="0" smtClean="0"/>
              <a:t> </a:t>
            </a:r>
            <a:r>
              <a:rPr lang="ru-RU" sz="1200" dirty="0" err="1" smtClean="0"/>
              <a:t>забороняли</a:t>
            </a:r>
            <a:r>
              <a:rPr lang="ru-RU" sz="1200" dirty="0" smtClean="0"/>
              <a:t>, а </a:t>
            </a:r>
            <a:r>
              <a:rPr lang="ru-RU" sz="1200" dirty="0" err="1" smtClean="0"/>
              <a:t>потім</a:t>
            </a:r>
            <a:r>
              <a:rPr lang="ru-RU" sz="1200" dirty="0" smtClean="0"/>
              <a:t> і </a:t>
            </a:r>
            <a:r>
              <a:rPr lang="ru-RU" sz="1200" dirty="0" err="1" smtClean="0"/>
              <a:t>розганяли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літературно-мистецькі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зустрічі</a:t>
            </a:r>
            <a:r>
              <a:rPr lang="ru-RU" sz="1200" dirty="0" smtClean="0"/>
              <a:t> та </a:t>
            </a:r>
            <a:r>
              <a:rPr lang="ru-RU" sz="1200" dirty="0" err="1" smtClean="0"/>
              <a:t>творчі</a:t>
            </a:r>
            <a:r>
              <a:rPr lang="ru-RU" sz="1200" dirty="0" smtClean="0"/>
              <a:t> </a:t>
            </a:r>
            <a:r>
              <a:rPr lang="ru-RU" sz="1200" dirty="0" err="1" smtClean="0"/>
              <a:t>вечори</a:t>
            </a:r>
            <a:r>
              <a:rPr lang="ru-RU" sz="1200" dirty="0" smtClean="0"/>
              <a:t> </a:t>
            </a:r>
            <a:r>
              <a:rPr lang="ru-RU" sz="1200" dirty="0" err="1" smtClean="0"/>
              <a:t>Шістдесятників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закривали</a:t>
            </a:r>
            <a:r>
              <a:rPr lang="ru-RU" sz="1200" dirty="0" smtClean="0"/>
              <a:t> клуби </a:t>
            </a:r>
            <a:r>
              <a:rPr lang="ru-RU" sz="1200" dirty="0" err="1" smtClean="0"/>
              <a:t>творчої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молоді</a:t>
            </a:r>
            <a:r>
              <a:rPr lang="ru-RU" sz="1200" dirty="0" smtClean="0"/>
              <a:t>. </a:t>
            </a:r>
            <a:r>
              <a:rPr lang="ru-RU" sz="1200" dirty="0" err="1" smtClean="0"/>
              <a:t>Поступово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Шістдесятників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позбавлена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свої</a:t>
            </a:r>
            <a:r>
              <a:rPr lang="ru-RU" sz="1200" dirty="0" smtClean="0"/>
              <a:t> твори,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звільняли</a:t>
            </a:r>
            <a:r>
              <a:rPr lang="ru-RU" sz="1200" dirty="0" smtClean="0"/>
              <a:t> з </a:t>
            </a:r>
            <a:r>
              <a:rPr lang="ru-RU" sz="1200" dirty="0" err="1" smtClean="0"/>
              <a:t>роботи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проти</a:t>
            </a:r>
            <a:r>
              <a:rPr lang="ru-RU" sz="1200" dirty="0" smtClean="0"/>
              <a:t> них </a:t>
            </a:r>
            <a:r>
              <a:rPr lang="ru-RU" sz="1200" dirty="0" err="1" smtClean="0"/>
              <a:t>влаштовувалися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провокації</a:t>
            </a:r>
            <a:r>
              <a:rPr lang="ru-RU" sz="12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0270" cy="3931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293096"/>
            <a:ext cx="5652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/>
            <a:r>
              <a:rPr lang="ru-RU" sz="1200" dirty="0" err="1">
                <a:solidFill>
                  <a:prstClr val="black"/>
                </a:solidFill>
              </a:rPr>
              <a:t>Деякі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шістдесятники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під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тиском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влади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пристосувалися</a:t>
            </a:r>
            <a:r>
              <a:rPr lang="ru-RU" sz="1200" dirty="0">
                <a:solidFill>
                  <a:prstClr val="black"/>
                </a:solidFill>
              </a:rPr>
              <a:t> до </a:t>
            </a:r>
            <a:r>
              <a:rPr lang="ru-RU" sz="1200" dirty="0" err="1">
                <a:solidFill>
                  <a:prstClr val="black"/>
                </a:solidFill>
              </a:rPr>
              <a:t>нових</a:t>
            </a:r>
            <a:r>
              <a:rPr lang="ru-RU" sz="1200" dirty="0">
                <a:solidFill>
                  <a:prstClr val="black"/>
                </a:solidFill>
              </a:rPr>
              <a:t> умов і </a:t>
            </a:r>
            <a:r>
              <a:rPr lang="ru-RU" sz="1200" dirty="0" err="1">
                <a:solidFill>
                  <a:prstClr val="black"/>
                </a:solidFill>
              </a:rPr>
              <a:t>перейшли</a:t>
            </a:r>
            <a:r>
              <a:rPr lang="ru-RU" sz="1200" dirty="0">
                <a:solidFill>
                  <a:prstClr val="black"/>
                </a:solidFill>
              </a:rPr>
              <a:t> на </a:t>
            </a:r>
            <a:r>
              <a:rPr lang="ru-RU" sz="1200" dirty="0" err="1">
                <a:solidFill>
                  <a:prstClr val="black"/>
                </a:solidFill>
              </a:rPr>
              <a:t>офіційні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позиції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err="1">
                <a:solidFill>
                  <a:prstClr val="black"/>
                </a:solidFill>
              </a:rPr>
              <a:t>Проте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більшість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Шістдесятників</a:t>
            </a:r>
            <a:r>
              <a:rPr lang="ru-RU" sz="1200" dirty="0">
                <a:solidFill>
                  <a:prstClr val="black"/>
                </a:solidFill>
              </a:rPr>
              <a:t> не </a:t>
            </a:r>
            <a:r>
              <a:rPr lang="ru-RU" sz="1200" dirty="0" err="1">
                <a:solidFill>
                  <a:prstClr val="black"/>
                </a:solidFill>
              </a:rPr>
              <a:t>змирилася</a:t>
            </a:r>
            <a:r>
              <a:rPr lang="ru-RU" sz="1200" dirty="0">
                <a:solidFill>
                  <a:prstClr val="black"/>
                </a:solidFill>
              </a:rPr>
              <a:t> і </a:t>
            </a:r>
            <a:r>
              <a:rPr lang="ru-RU" sz="1200" dirty="0" err="1">
                <a:solidFill>
                  <a:prstClr val="black"/>
                </a:solidFill>
              </a:rPr>
              <a:t>мужньо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відстоювала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свої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переконання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їхні</a:t>
            </a:r>
            <a:r>
              <a:rPr lang="ru-RU" sz="1200" dirty="0">
                <a:solidFill>
                  <a:prstClr val="black"/>
                </a:solidFill>
              </a:rPr>
              <a:t> твори </a:t>
            </a:r>
            <a:r>
              <a:rPr lang="ru-RU" sz="1200" dirty="0" err="1">
                <a:solidFill>
                  <a:prstClr val="black"/>
                </a:solidFill>
              </a:rPr>
              <a:t>продовжували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з'являтися</a:t>
            </a:r>
            <a:r>
              <a:rPr lang="ru-RU" sz="1200" dirty="0">
                <a:solidFill>
                  <a:prstClr val="black"/>
                </a:solidFill>
              </a:rPr>
              <a:t> у </a:t>
            </a:r>
            <a:r>
              <a:rPr lang="ru-RU" sz="1200" dirty="0" err="1">
                <a:solidFill>
                  <a:prstClr val="black"/>
                </a:solidFill>
              </a:rPr>
              <a:t>самвидаві</a:t>
            </a:r>
            <a:r>
              <a:rPr lang="ru-RU" sz="1200" dirty="0">
                <a:solidFill>
                  <a:prstClr val="black"/>
                </a:solidFill>
              </a:rPr>
              <a:t>, та </a:t>
            </a:r>
            <a:r>
              <a:rPr lang="ru-RU" sz="1200" dirty="0" err="1">
                <a:solidFill>
                  <a:prstClr val="black"/>
                </a:solidFill>
              </a:rPr>
              <a:t>вже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замість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суто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культурологічних</a:t>
            </a:r>
            <a:r>
              <a:rPr lang="ru-RU" sz="1200" dirty="0">
                <a:solidFill>
                  <a:prstClr val="black"/>
                </a:solidFill>
              </a:rPr>
              <a:t> проблем усе </a:t>
            </a:r>
            <a:r>
              <a:rPr lang="ru-RU" sz="1200" dirty="0" err="1">
                <a:solidFill>
                  <a:prstClr val="black"/>
                </a:solidFill>
              </a:rPr>
              <a:t>частіше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аналізувалися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питання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суспільно-політичного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життя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зокрема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колоніального</a:t>
            </a:r>
            <a:r>
              <a:rPr lang="ru-RU" sz="1200" dirty="0">
                <a:solidFill>
                  <a:prstClr val="black"/>
                </a:solidFill>
              </a:rPr>
              <a:t> становища </a:t>
            </a:r>
            <a:r>
              <a:rPr lang="ru-RU" sz="1200" dirty="0" err="1">
                <a:solidFill>
                  <a:prstClr val="black"/>
                </a:solidFill>
              </a:rPr>
              <a:t>республіки</a:t>
            </a:r>
            <a:r>
              <a:rPr lang="ru-RU" sz="1200" dirty="0">
                <a:solidFill>
                  <a:prstClr val="black"/>
                </a:solidFill>
              </a:rPr>
              <a:t> у </a:t>
            </a:r>
            <a:r>
              <a:rPr lang="ru-RU" sz="1200" dirty="0" err="1">
                <a:solidFill>
                  <a:prstClr val="black"/>
                </a:solidFill>
              </a:rPr>
              <a:t>складі</a:t>
            </a:r>
            <a:r>
              <a:rPr lang="ru-RU" sz="1200" dirty="0">
                <a:solidFill>
                  <a:prstClr val="black"/>
                </a:solidFill>
              </a:rPr>
              <a:t> СРСР та </a:t>
            </a:r>
            <a:r>
              <a:rPr lang="ru-RU" sz="1200" dirty="0" err="1">
                <a:solidFill>
                  <a:prstClr val="black"/>
                </a:solidFill>
              </a:rPr>
              <a:t>необхідності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створення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організованого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визвольного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руху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109728" lvl="0"/>
            <a:r>
              <a:rPr lang="ru-RU" sz="1200" dirty="0" err="1">
                <a:solidFill>
                  <a:prstClr val="black"/>
                </a:solidFill>
              </a:rPr>
              <a:t>Із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середини</a:t>
            </a:r>
            <a:r>
              <a:rPr lang="ru-RU" sz="1200" dirty="0">
                <a:solidFill>
                  <a:prstClr val="black"/>
                </a:solidFill>
              </a:rPr>
              <a:t> 1960-х </a:t>
            </a:r>
            <a:r>
              <a:rPr lang="ru-RU" sz="1200" dirty="0" err="1">
                <a:solidFill>
                  <a:prstClr val="black"/>
                </a:solidFill>
              </a:rPr>
              <a:t>шістдесятники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розпочали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формування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політичної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опозиції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комуністичному</a:t>
            </a:r>
            <a:r>
              <a:rPr lang="ru-RU" sz="1200" dirty="0">
                <a:solidFill>
                  <a:prstClr val="black"/>
                </a:solidFill>
              </a:rPr>
              <a:t> режиму і </a:t>
            </a:r>
            <a:r>
              <a:rPr lang="ru-RU" sz="1200" dirty="0" err="1">
                <a:solidFill>
                  <a:prstClr val="black"/>
                </a:solidFill>
              </a:rPr>
              <a:t>незабаром</a:t>
            </a:r>
            <a:r>
              <a:rPr lang="ru-RU" sz="1200" dirty="0">
                <a:solidFill>
                  <a:prstClr val="black"/>
                </a:solidFill>
              </a:rPr>
              <a:t> стали </a:t>
            </a:r>
            <a:r>
              <a:rPr lang="ru-RU" sz="1200" dirty="0" err="1">
                <a:solidFill>
                  <a:prstClr val="black"/>
                </a:solidFill>
              </a:rPr>
              <a:t>активними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учасниками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дисидентського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руху</a:t>
            </a:r>
            <a:r>
              <a:rPr lang="ru-RU" sz="1200" dirty="0">
                <a:solidFill>
                  <a:prstClr val="black"/>
                </a:solidFill>
              </a:rPr>
              <a:t> в </a:t>
            </a:r>
            <a:r>
              <a:rPr lang="ru-RU" sz="1200" dirty="0" err="1">
                <a:solidFill>
                  <a:prstClr val="black"/>
                </a:solidFill>
              </a:rPr>
              <a:t>Україні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зокрема</a:t>
            </a:r>
            <a:r>
              <a:rPr lang="ru-RU" sz="1200" dirty="0">
                <a:solidFill>
                  <a:prstClr val="black"/>
                </a:solidFill>
              </a:rPr>
              <a:t> як члени </a:t>
            </a:r>
            <a:r>
              <a:rPr lang="ru-RU" sz="1200" dirty="0" err="1">
                <a:solidFill>
                  <a:prstClr val="black"/>
                </a:solidFill>
              </a:rPr>
              <a:t>Української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гельсінської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групи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3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latin typeface="+mj-lt"/>
                <a:ea typeface="Calibri"/>
                <a:cs typeface="Times New Roman"/>
              </a:rPr>
              <a:t>жанр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твору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- ліричний вірш;</a:t>
            </a:r>
          </a:p>
          <a:p>
            <a:r>
              <a:rPr lang="uk-UA" sz="2800" dirty="0" smtClean="0">
                <a:latin typeface="+mj-lt"/>
                <a:ea typeface="Calibri"/>
                <a:cs typeface="Times New Roman"/>
              </a:rPr>
              <a:t>вид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лірики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- особиста; </a:t>
            </a:r>
          </a:p>
          <a:p>
            <a:r>
              <a:rPr lang="uk-UA" sz="2800" dirty="0" smtClean="0">
                <a:latin typeface="+mj-lt"/>
                <a:ea typeface="Calibri"/>
                <a:cs typeface="Times New Roman"/>
              </a:rPr>
              <a:t>провідний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мотив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- доля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людини й материнська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любов; </a:t>
            </a:r>
          </a:p>
          <a:p>
            <a:r>
              <a:rPr lang="uk-UA" sz="2800" dirty="0" smtClean="0">
                <a:latin typeface="+mj-lt"/>
                <a:ea typeface="Calibri"/>
                <a:cs typeface="Times New Roman"/>
              </a:rPr>
              <a:t>віршовий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розмір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- ямб;</a:t>
            </a:r>
          </a:p>
          <a:p>
            <a:r>
              <a:rPr lang="uk-UA" sz="2800" dirty="0" smtClean="0">
                <a:latin typeface="+mj-lt"/>
                <a:ea typeface="Calibri"/>
                <a:cs typeface="Times New Roman"/>
              </a:rPr>
              <a:t>тип </a:t>
            </a:r>
            <a:r>
              <a:rPr lang="uk-UA" sz="2800" dirty="0">
                <a:latin typeface="+mj-lt"/>
                <a:ea typeface="Calibri"/>
                <a:cs typeface="Times New Roman"/>
              </a:rPr>
              <a:t>римування </a:t>
            </a:r>
            <a:r>
              <a:rPr lang="uk-UA" sz="2800" dirty="0" smtClean="0">
                <a:latin typeface="+mj-lt"/>
                <a:ea typeface="Calibri"/>
                <a:cs typeface="Times New Roman"/>
              </a:rPr>
              <a:t>– перехресне;</a:t>
            </a:r>
          </a:p>
          <a:p>
            <a:r>
              <a:rPr lang="ru-RU" dirty="0" err="1">
                <a:latin typeface="+mj-lt"/>
              </a:rPr>
              <a:t>і</a:t>
            </a:r>
            <a:r>
              <a:rPr lang="ru-RU" dirty="0" err="1" smtClean="0">
                <a:latin typeface="+mj-lt"/>
              </a:rPr>
              <a:t>дея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>
                <a:latin typeface="+mj-lt"/>
              </a:rPr>
              <a:t>показати,що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материнська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любов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завжди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поряд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дитиною,і</a:t>
            </a:r>
            <a:r>
              <a:rPr lang="ru-RU" dirty="0">
                <a:latin typeface="+mj-lt"/>
              </a:rPr>
              <a:t> вона </a:t>
            </a:r>
            <a:r>
              <a:rPr lang="ru-RU" dirty="0" err="1">
                <a:latin typeface="+mj-lt"/>
              </a:rPr>
              <a:t>її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завжди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оберігає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«Два кольори»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8281" y="2167371"/>
            <a:ext cx="5982766" cy="23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018" y="3068960"/>
            <a:ext cx="5976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Дмитро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Павличко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—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надзвичайний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майстер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виразного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й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самобутнього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багатого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барви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й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почуття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щирого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українського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слова, яке лине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дзвінко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по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всій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країні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.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Цим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животворним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словом,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що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спонукає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людину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нових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звершень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підносить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у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помислах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і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ділах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робить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благороднішою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і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чистішою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Дмитру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Павличкові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судилося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долею нести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вогнище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свого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таланту людям та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вдовж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червоно-чорної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стежини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життя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йдуть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поруч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із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ним два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довічні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супутники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нашого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буття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—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Любов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і Журба.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" y="-1714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56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1334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Павличко Дмитро Васильович «Два кольори»</vt:lpstr>
      <vt:lpstr>Біографія</vt:lpstr>
      <vt:lpstr>Презентация PowerPoint</vt:lpstr>
      <vt:lpstr>Оглядові події</vt:lpstr>
      <vt:lpstr>Презентация PowerPoint</vt:lpstr>
      <vt:lpstr>Літературне угрупування «шістдесятники»</vt:lpstr>
      <vt:lpstr>Презентация PowerPoint</vt:lpstr>
      <vt:lpstr>«Два кольори»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Павличко Дмитро Васильович «Два кольори»</dc:title>
  <dc:creator>Админ</dc:creator>
  <cp:lastModifiedBy>Админ</cp:lastModifiedBy>
  <cp:revision>13</cp:revision>
  <dcterms:created xsi:type="dcterms:W3CDTF">2014-04-28T14:00:19Z</dcterms:created>
  <dcterms:modified xsi:type="dcterms:W3CDTF">2014-05-06T14:42:50Z</dcterms:modified>
</cp:coreProperties>
</file>