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72" r:id="rId3"/>
    <p:sldId id="261" r:id="rId4"/>
    <p:sldId id="274" r:id="rId5"/>
    <p:sldId id="268" r:id="rId6"/>
    <p:sldId id="265" r:id="rId7"/>
    <p:sldId id="275" r:id="rId8"/>
    <p:sldId id="276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924800" cy="1771650"/>
          </a:xfrm>
        </p:spPr>
        <p:txBody>
          <a:bodyPr/>
          <a:lstStyle/>
          <a:p>
            <a:pPr algn="ctr"/>
            <a:r>
              <a:rPr lang="uk-UA" dirty="0" smtClean="0"/>
              <a:t>демократія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0"/>
            <a:ext cx="8457000" cy="764704"/>
          </a:xfrm>
        </p:spPr>
        <p:txBody>
          <a:bodyPr/>
          <a:lstStyle/>
          <a:p>
            <a:r>
              <a:rPr lang="uk-UA" sz="3600" dirty="0" smtClean="0"/>
              <a:t>Відомі Борці за демократію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404664"/>
            <a:ext cx="3344432" cy="5832648"/>
          </a:xfrm>
        </p:spPr>
        <p:txBody>
          <a:bodyPr>
            <a:normAutofit fontScale="92500" lnSpcReduction="10000"/>
          </a:bodyPr>
          <a:lstStyle/>
          <a:p>
            <a:endParaRPr lang="uk-UA" sz="2200" i="0" dirty="0" smtClean="0"/>
          </a:p>
          <a:p>
            <a:pPr>
              <a:buFont typeface="Arial" pitchFamily="34" charset="0"/>
              <a:buChar char="•"/>
            </a:pPr>
            <a:r>
              <a:rPr lang="uk-UA" sz="2200" i="0" u="sng" dirty="0" err="1" smtClean="0"/>
              <a:t>Магатма</a:t>
            </a:r>
            <a:r>
              <a:rPr lang="uk-UA" sz="2200" i="0" u="sng" dirty="0" smtClean="0"/>
              <a:t> Ганді </a:t>
            </a:r>
            <a:r>
              <a:rPr lang="uk-UA" sz="2200" i="0" dirty="0" err="1" smtClean="0"/>
              <a:t>-його</a:t>
            </a:r>
            <a:r>
              <a:rPr lang="uk-UA" sz="2200" i="0" dirty="0" smtClean="0"/>
              <a:t> політичним ідеалом, що описано в праці «</a:t>
            </a:r>
            <a:r>
              <a:rPr lang="uk-UA" sz="2200" i="0" dirty="0" err="1" smtClean="0"/>
              <a:t>Гінд</a:t>
            </a:r>
            <a:r>
              <a:rPr lang="uk-UA" sz="2200" i="0" dirty="0" smtClean="0"/>
              <a:t> </a:t>
            </a:r>
            <a:r>
              <a:rPr lang="uk-UA" sz="2200" i="0" dirty="0" err="1" smtClean="0"/>
              <a:t>Сварадж</a:t>
            </a:r>
            <a:r>
              <a:rPr lang="uk-UA" sz="2200" i="0" dirty="0" smtClean="0"/>
              <a:t>», була демократична держава з мінімальними функціями центрального урядового апарату.</a:t>
            </a:r>
          </a:p>
          <a:p>
            <a:pPr>
              <a:buFont typeface="Arial" pitchFamily="34" charset="0"/>
              <a:buChar char="•"/>
            </a:pPr>
            <a:r>
              <a:rPr lang="uk-UA" sz="2200" i="0" u="sng" dirty="0" smtClean="0"/>
              <a:t>Вернадський Володимир </a:t>
            </a:r>
            <a:r>
              <a:rPr lang="uk-UA" sz="2200" i="0" u="sng" dirty="0" err="1" smtClean="0"/>
              <a:t>Іванович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борець за </a:t>
            </a:r>
            <a:r>
              <a:rPr lang="uk-UA" sz="2200" i="0" dirty="0" err="1" smtClean="0"/>
              <a:t>демокрітію</a:t>
            </a:r>
            <a:r>
              <a:rPr lang="uk-UA" sz="2200" i="0" dirty="0" smtClean="0"/>
              <a:t> у часи першої російської революції.</a:t>
            </a:r>
          </a:p>
          <a:p>
            <a:pPr>
              <a:buFont typeface="Arial" pitchFamily="34" charset="0"/>
              <a:buChar char="•"/>
            </a:pPr>
            <a:r>
              <a:rPr lang="uk-UA" sz="2200" i="0" u="sng" dirty="0" smtClean="0"/>
              <a:t>Стівен </a:t>
            </a:r>
            <a:r>
              <a:rPr lang="uk-UA" sz="2200" i="0" u="sng" dirty="0" err="1" smtClean="0"/>
              <a:t>Бест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борець за демократію тварин.</a:t>
            </a:r>
          </a:p>
          <a:p>
            <a:pPr>
              <a:buFont typeface="Arial" pitchFamily="34" charset="0"/>
              <a:buChar char="•"/>
            </a:pPr>
            <a:r>
              <a:rPr lang="uk-UA" sz="2200" i="0" u="sng" dirty="0" err="1" smtClean="0"/>
              <a:t>Аун</a:t>
            </a:r>
            <a:r>
              <a:rPr lang="uk-UA" sz="2200" i="0" u="sng" dirty="0" smtClean="0"/>
              <a:t> Сан Су </a:t>
            </a:r>
            <a:r>
              <a:rPr lang="uk-UA" sz="2200" i="0" u="sng" dirty="0" err="1" smtClean="0"/>
              <a:t>Чжі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</a:t>
            </a:r>
            <a:r>
              <a:rPr lang="uk-UA" sz="2200" i="0" dirty="0" err="1" smtClean="0"/>
              <a:t>лидер</a:t>
            </a:r>
            <a:r>
              <a:rPr lang="uk-UA" sz="2200" i="0" dirty="0" smtClean="0"/>
              <a:t> </a:t>
            </a:r>
            <a:r>
              <a:rPr lang="uk-UA" sz="2200" i="0" dirty="0" smtClean="0">
                <a:solidFill>
                  <a:schemeClr val="accent2">
                    <a:lumMod val="75000"/>
                  </a:schemeClr>
                </a:solidFill>
              </a:rPr>
              <a:t>«Національної ліги за демократію»</a:t>
            </a:r>
          </a:p>
          <a:p>
            <a:endParaRPr lang="uk-UA" i="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1" name="Рисунок 10" descr="sinbest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l="10706" r="10706"/>
          <a:stretch>
            <a:fillRect/>
          </a:stretch>
        </p:blipFill>
        <p:spPr/>
      </p:pic>
      <p:pic>
        <p:nvPicPr>
          <p:cNvPr id="12" name="Рисунок 11" descr="rubase_2_835888082_14838.jpg"/>
          <p:cNvPicPr>
            <a:picLocks noGrp="1" noChangeAspect="1"/>
          </p:cNvPicPr>
          <p:nvPr>
            <p:ph type="pic" idx="14"/>
          </p:nvPr>
        </p:nvPicPr>
        <p:blipFill>
          <a:blip r:embed="rId3" cstate="print"/>
          <a:srcRect t="19786" b="19786"/>
          <a:stretch>
            <a:fillRect/>
          </a:stretch>
        </p:blipFill>
        <p:spPr>
          <a:xfrm>
            <a:off x="6732256" y="3717033"/>
            <a:ext cx="1892769" cy="1656184"/>
          </a:xfrm>
        </p:spPr>
      </p:pic>
      <p:pic>
        <p:nvPicPr>
          <p:cNvPr id="9" name="Рисунок 8" descr="200px-Portrait_Gandhi.jpg"/>
          <p:cNvPicPr>
            <a:picLocks noGrp="1" noChangeAspect="1"/>
          </p:cNvPicPr>
          <p:nvPr>
            <p:ph type="pic" idx="15"/>
          </p:nvPr>
        </p:nvPicPr>
        <p:blipFill>
          <a:blip r:embed="rId4" cstate="print"/>
          <a:srcRect t="20833" b="20833"/>
          <a:stretch>
            <a:fillRect/>
          </a:stretch>
        </p:blipFill>
        <p:spPr>
          <a:xfrm>
            <a:off x="3923928" y="1268760"/>
            <a:ext cx="1828800" cy="1600200"/>
          </a:xfrm>
        </p:spPr>
      </p:pic>
      <p:pic>
        <p:nvPicPr>
          <p:cNvPr id="10" name="Рисунок 9" descr="images.jpg"/>
          <p:cNvPicPr>
            <a:picLocks noGrp="1" noChangeAspect="1"/>
          </p:cNvPicPr>
          <p:nvPr>
            <p:ph type="pic" idx="16"/>
          </p:nvPr>
        </p:nvPicPr>
        <p:blipFill>
          <a:blip r:embed="rId5" cstate="print"/>
          <a:srcRect t="17734" b="17734"/>
          <a:stretch>
            <a:fillRect/>
          </a:stretch>
        </p:blipFill>
        <p:spPr>
          <a:xfrm>
            <a:off x="6732240" y="1268760"/>
            <a:ext cx="1828800" cy="1600200"/>
          </a:xfrm>
        </p:spPr>
      </p:pic>
      <p:sp>
        <p:nvSpPr>
          <p:cNvPr id="8" name="Прямоугольник 7"/>
          <p:cNvSpPr/>
          <p:nvPr/>
        </p:nvSpPr>
        <p:spPr>
          <a:xfrm>
            <a:off x="3646105" y="3244334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Магатма</a:t>
            </a:r>
            <a:r>
              <a:rPr lang="uk-UA" dirty="0" smtClean="0"/>
              <a:t> Ганді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dirty="0" smtClean="0"/>
              <a:t> </a:t>
            </a:r>
            <a:r>
              <a:rPr lang="uk-UA" sz="4800" b="1" dirty="0" err="1" smtClean="0"/>
              <a:t>Демокра́тія</a:t>
            </a:r>
            <a:r>
              <a:rPr lang="uk-UA" sz="4800" dirty="0" smtClean="0"/>
              <a:t> </a:t>
            </a:r>
            <a:r>
              <a:rPr lang="uk-UA" dirty="0" smtClean="0"/>
              <a:t> — </a:t>
            </a:r>
            <a:r>
              <a:rPr lang="uk-UA" sz="2200" dirty="0" smtClean="0"/>
              <a:t>політичний режим, за якого єдиним легітимним джерелом влади в державі визнається її народ. При цьому управління державою здійснюється народом, безпосередньо (пряма демократія), або опосередковано через обраних представників (представницька демократія).</a:t>
            </a:r>
          </a:p>
          <a:p>
            <a:pPr algn="ctr">
              <a:buNone/>
            </a:pPr>
            <a:endParaRPr lang="uk-UA" sz="2200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2600" dirty="0" smtClean="0"/>
              <a:t>Самий термін «демократія» складається з двох грецьких слів:</a:t>
            </a:r>
            <a:r>
              <a:rPr lang="uk-UA" sz="2600" b="1" dirty="0" smtClean="0"/>
              <a:t> </a:t>
            </a:r>
            <a:r>
              <a:rPr lang="uk-UA" sz="2600" b="1" dirty="0" err="1" smtClean="0"/>
              <a:t>demos</a:t>
            </a:r>
            <a:r>
              <a:rPr lang="uk-UA" sz="2600" b="1" dirty="0" smtClean="0"/>
              <a:t> - народ і </a:t>
            </a:r>
            <a:r>
              <a:rPr lang="uk-UA" sz="2600" b="1" dirty="0" err="1" smtClean="0"/>
              <a:t>cratia</a:t>
            </a:r>
            <a:r>
              <a:rPr lang="uk-UA" sz="2600" b="1" dirty="0" smtClean="0"/>
              <a:t> - владарювання, </a:t>
            </a:r>
            <a:r>
              <a:rPr lang="uk-UA" sz="2600" dirty="0" smtClean="0"/>
              <a:t>отже, це </a:t>
            </a:r>
            <a:r>
              <a:rPr lang="uk-UA" sz="2600" b="1" dirty="0" smtClean="0"/>
              <a:t>«влада народу»</a:t>
            </a:r>
            <a:r>
              <a:rPr lang="uk-UA" sz="2600" dirty="0" smtClean="0"/>
              <a:t>. 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uk-UA" sz="2800" b="1" dirty="0" err="1" smtClean="0"/>
              <a:t>“Демократія</a:t>
            </a:r>
            <a:r>
              <a:rPr lang="uk-UA" sz="2800" b="1" dirty="0" smtClean="0"/>
              <a:t> виходить з самого народу, вона здійснюється народом і в інтересах </a:t>
            </a:r>
            <a:r>
              <a:rPr lang="uk-UA" sz="2800" b="1" dirty="0" err="1" smtClean="0"/>
              <a:t>народу.”</a:t>
            </a:r>
            <a:endParaRPr lang="uk-UA" sz="2800" b="1" dirty="0" smtClean="0"/>
          </a:p>
          <a:p>
            <a:pPr algn="ctr">
              <a:buNone/>
            </a:pPr>
            <a:r>
              <a:rPr lang="uk-UA" sz="2800" b="1" dirty="0" smtClean="0"/>
              <a:t>                                          Авраам Лінкольн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116632"/>
            <a:ext cx="3312368" cy="6624736"/>
          </a:xfrm>
        </p:spPr>
        <p:txBody>
          <a:bodyPr>
            <a:noAutofit/>
          </a:bodyPr>
          <a:lstStyle/>
          <a:p>
            <a:r>
              <a:rPr lang="ru-RU" sz="2000" i="0" dirty="0" smtClean="0"/>
              <a:t>Для Геродота (у </a:t>
            </a:r>
            <a:r>
              <a:rPr lang="ru-RU" sz="2000" i="0" dirty="0" err="1" smtClean="0"/>
              <a:t>нього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це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поняття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зустрічається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вперше</a:t>
            </a:r>
            <a:r>
              <a:rPr lang="ru-RU" sz="2000" i="0" dirty="0" smtClean="0"/>
              <a:t>), так само як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для Платона, Аристотеля, Цицерона, Сенеки </a:t>
            </a:r>
            <a:r>
              <a:rPr lang="ru-RU" sz="2000" i="0" dirty="0" err="1" smtClean="0"/>
              <a:t>й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інших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класичних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авторів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демократія</a:t>
            </a:r>
            <a:r>
              <a:rPr lang="ru-RU" sz="2000" i="0" dirty="0" smtClean="0"/>
              <a:t> означала не </a:t>
            </a:r>
            <a:r>
              <a:rPr lang="ru-RU" sz="2000" i="0" dirty="0" err="1" smtClean="0"/>
              <a:t>якійсь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визначений</a:t>
            </a:r>
            <a:r>
              <a:rPr lang="ru-RU" sz="2000" i="0" dirty="0" smtClean="0"/>
              <a:t> стан </a:t>
            </a:r>
            <a:r>
              <a:rPr lang="ru-RU" sz="2000" i="0" dirty="0" err="1" smtClean="0"/>
              <a:t>суспільства</a:t>
            </a:r>
            <a:r>
              <a:rPr lang="ru-RU" sz="2000" i="0" dirty="0" smtClean="0"/>
              <a:t>, а </a:t>
            </a:r>
            <a:r>
              <a:rPr lang="ru-RU" sz="2000" i="0" dirty="0" err="1" smtClean="0"/>
              <a:t>особливу</a:t>
            </a:r>
            <a:r>
              <a:rPr lang="ru-RU" sz="2000" i="0" dirty="0" smtClean="0"/>
              <a:t> форму </a:t>
            </a:r>
            <a:r>
              <a:rPr lang="ru-RU" sz="2000" i="0" dirty="0" err="1" smtClean="0"/>
              <a:t>організації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державної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влади</a:t>
            </a:r>
            <a:r>
              <a:rPr lang="ru-RU" sz="2000" i="0" dirty="0" smtClean="0"/>
              <a:t> - нею </a:t>
            </a:r>
            <a:r>
              <a:rPr lang="ru-RU" sz="2000" i="0" dirty="0" err="1" smtClean="0"/>
              <a:t>володіють</a:t>
            </a:r>
            <a:r>
              <a:rPr lang="ru-RU" sz="2000" i="0" dirty="0" smtClean="0"/>
              <a:t> не одна особа (як при </a:t>
            </a:r>
            <a:r>
              <a:rPr lang="ru-RU" sz="2000" i="0" dirty="0" err="1" smtClean="0"/>
              <a:t>монархії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її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варіаціях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скажімо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тиранії</a:t>
            </a:r>
            <a:r>
              <a:rPr lang="ru-RU" sz="2000" i="0" dirty="0" smtClean="0"/>
              <a:t>) </a:t>
            </a:r>
            <a:r>
              <a:rPr lang="ru-RU" sz="2000" i="0" dirty="0" err="1" smtClean="0"/>
              <a:t>або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група</a:t>
            </a:r>
            <a:r>
              <a:rPr lang="ru-RU" sz="2000" i="0" dirty="0" smtClean="0"/>
              <a:t> людей (</a:t>
            </a:r>
            <a:r>
              <a:rPr lang="ru-RU" sz="2000" i="0" dirty="0" err="1" smtClean="0"/>
              <a:t>приміром</a:t>
            </a:r>
            <a:r>
              <a:rPr lang="ru-RU" sz="2000" i="0" dirty="0" smtClean="0"/>
              <a:t>, при </a:t>
            </a:r>
            <a:r>
              <a:rPr lang="ru-RU" sz="2000" i="0" dirty="0" err="1" smtClean="0"/>
              <a:t>аристократії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її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різновидах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начебто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олігархії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або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плутократії</a:t>
            </a:r>
            <a:r>
              <a:rPr lang="ru-RU" sz="2000" i="0" dirty="0" smtClean="0"/>
              <a:t>), а </a:t>
            </a:r>
            <a:r>
              <a:rPr lang="ru-RU" sz="2000" i="0" dirty="0" err="1" smtClean="0"/>
              <a:t>всі</a:t>
            </a:r>
            <a:r>
              <a:rPr lang="ru-RU" sz="2000" i="0" dirty="0" smtClean="0"/>
              <a:t>.</a:t>
            </a:r>
            <a:endParaRPr lang="ru-RU" sz="2000" dirty="0"/>
          </a:p>
        </p:txBody>
      </p:sp>
      <p:pic>
        <p:nvPicPr>
          <p:cNvPr id="12" name="Рисунок 11" descr="M-T-Cicero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t="17472" b="17472"/>
          <a:stretch>
            <a:fillRect/>
          </a:stretch>
        </p:blipFill>
        <p:spPr/>
      </p:pic>
      <p:pic>
        <p:nvPicPr>
          <p:cNvPr id="13" name="Рисунок 12" descr="ph08261.jpg"/>
          <p:cNvPicPr>
            <a:picLocks noGrp="1" noChangeAspect="1"/>
          </p:cNvPicPr>
          <p:nvPr>
            <p:ph type="pic" idx="14"/>
          </p:nvPr>
        </p:nvPicPr>
        <p:blipFill>
          <a:blip r:embed="rId3" cstate="print"/>
          <a:srcRect t="14687" b="14687"/>
          <a:stretch>
            <a:fillRect/>
          </a:stretch>
        </p:blipFill>
        <p:spPr/>
      </p:pic>
      <p:pic>
        <p:nvPicPr>
          <p:cNvPr id="8" name="Рисунок 7" descr="1011638_PH07624.jpg"/>
          <p:cNvPicPr>
            <a:picLocks noGrp="1" noChangeAspect="1"/>
          </p:cNvPicPr>
          <p:nvPr>
            <p:ph type="pic" idx="15"/>
          </p:nvPr>
        </p:nvPicPr>
        <p:blipFill>
          <a:blip r:embed="rId4" cstate="print"/>
          <a:srcRect t="11638" b="11638"/>
          <a:stretch>
            <a:fillRect/>
          </a:stretch>
        </p:blipFill>
        <p:spPr>
          <a:xfrm>
            <a:off x="6732240" y="1196752"/>
            <a:ext cx="1943100" cy="1665288"/>
          </a:xfrm>
        </p:spPr>
      </p:pic>
      <p:pic>
        <p:nvPicPr>
          <p:cNvPr id="11" name="Рисунок 10" descr="images.jpg"/>
          <p:cNvPicPr>
            <a:picLocks noGrp="1" noChangeAspect="1"/>
          </p:cNvPicPr>
          <p:nvPr>
            <p:ph type="pic" idx="16"/>
          </p:nvPr>
        </p:nvPicPr>
        <p:blipFill>
          <a:blip r:embed="rId5" cstate="print"/>
          <a:srcRect t="14825" b="14825"/>
          <a:stretch>
            <a:fillRect/>
          </a:stretch>
        </p:blipFill>
        <p:spPr>
          <a:xfrm>
            <a:off x="3923928" y="1268760"/>
            <a:ext cx="1828800" cy="160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Форми </a:t>
            </a:r>
            <a:r>
              <a:rPr kumimoji="0" lang="uk-UA" sz="6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ДемократіЇ</a:t>
            </a:r>
            <a:r>
              <a:rPr kumimoji="0" lang="uk-UA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6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0768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600" dirty="0" smtClean="0"/>
              <a:t>Пряма - безпосередня - форма народовладдя, за якої влада здійснюється через безпосереднє виявлення волі народу або певних соціальних груп - народне вето, народна ініціатива, народне відкликання свого обранця, плебісцит, референдум, вибори;</a:t>
            </a:r>
          </a:p>
          <a:p>
            <a:pPr>
              <a:buFont typeface="Wingdings" pitchFamily="2" charset="2"/>
              <a:buChar char="Ø"/>
            </a:pPr>
            <a:endParaRPr lang="uk-UA" sz="2600" dirty="0" smtClean="0"/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Непряма - представницька (виборна) - форма народовладдя, за якої влада здійснюється через виявлення волі представників народу у виборних органах - парламенти, органи місцевого самоврядування (тут депутати здійснюють свої функції представництва на основі колегіальності).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err="1" smtClean="0"/>
              <a:t>Д</a:t>
            </a:r>
            <a:r>
              <a:rPr lang="ru-RU" sz="4400" dirty="0" err="1" smtClean="0"/>
              <a:t>емократія</a:t>
            </a:r>
            <a:r>
              <a:rPr lang="ru-RU" sz="4400" dirty="0" smtClean="0"/>
              <a:t> </a:t>
            </a:r>
            <a:r>
              <a:rPr lang="ru-RU" sz="4400" dirty="0" err="1" smtClean="0"/>
              <a:t>ділиться</a:t>
            </a:r>
            <a:r>
              <a:rPr lang="ru-RU" sz="4400" dirty="0" smtClean="0"/>
              <a:t> на: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Політичну</a:t>
            </a:r>
            <a:r>
              <a:rPr lang="ru-RU" sz="2800" b="1" dirty="0" smtClean="0"/>
              <a:t>, </a:t>
            </a:r>
            <a:r>
              <a:rPr lang="ru-RU" sz="2800" dirty="0" smtClean="0"/>
              <a:t>яка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рівність</a:t>
            </a:r>
            <a:r>
              <a:rPr lang="ru-RU" sz="2800" dirty="0" smtClean="0"/>
              <a:t> прав;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Соціальну</a:t>
            </a:r>
            <a:r>
              <a:rPr lang="ru-RU" sz="2800" b="1" dirty="0" smtClean="0"/>
              <a:t>, </a:t>
            </a:r>
            <a:r>
              <a:rPr lang="ru-RU" sz="2800" dirty="0" smtClean="0"/>
              <a:t>яка </a:t>
            </a:r>
            <a:r>
              <a:rPr lang="ru-RU" sz="2800" dirty="0" err="1" smtClean="0"/>
              <a:t>заснована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рівності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можливостей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 в </a:t>
            </a:r>
            <a:r>
              <a:rPr lang="ru-RU" sz="2800" dirty="0" err="1" smtClean="0"/>
              <a:t>управлінні</a:t>
            </a:r>
            <a:r>
              <a:rPr lang="ru-RU" sz="2800" dirty="0" smtClean="0"/>
              <a:t> державою.</a:t>
            </a:r>
          </a:p>
          <a:p>
            <a:pPr>
              <a:buFont typeface="Wingdings" pitchFamily="2" charset="2"/>
              <a:buChar char="v"/>
            </a:pP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Конституційна демократія</a:t>
            </a:r>
            <a:r>
              <a:rPr lang="uk-UA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2800" dirty="0" smtClean="0"/>
              <a:t>– антипод до таких форм. Вона ставить владу більшості у визначені границі, обмежує її повноваження і функції за допомогою конституції і розподілу влади і забезпечує тим самим автономію і свободу </a:t>
            </a:r>
            <a:r>
              <a:rPr lang="uk-UA" sz="2800" dirty="0" err="1" smtClean="0"/>
              <a:t>меньшості</a:t>
            </a:r>
            <a:r>
              <a:rPr lang="uk-UA" sz="2800" dirty="0" smtClean="0"/>
              <a:t>, в тому числі і </a:t>
            </a:r>
            <a:r>
              <a:rPr lang="uk-UA" sz="2800" dirty="0" err="1" smtClean="0"/>
              <a:t>окремй</a:t>
            </a:r>
            <a:r>
              <a:rPr lang="uk-UA" sz="2800" dirty="0" smtClean="0"/>
              <a:t> особі.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Юридичне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інституаційне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суверінітету</a:t>
            </a:r>
            <a:r>
              <a:rPr lang="ru-RU" b="1" dirty="0" smtClean="0"/>
              <a:t>, </a:t>
            </a:r>
            <a:r>
              <a:rPr lang="ru-RU" b="1" dirty="0" err="1" smtClean="0"/>
              <a:t>верховної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народу.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народ, а не монарх, </a:t>
            </a:r>
            <a:r>
              <a:rPr lang="ru-RU" dirty="0" err="1" smtClean="0"/>
              <a:t>аристократія</a:t>
            </a:r>
            <a:r>
              <a:rPr lang="ru-RU" dirty="0" smtClean="0"/>
              <a:t>, </a:t>
            </a:r>
            <a:r>
              <a:rPr lang="ru-RU" dirty="0" err="1" smtClean="0"/>
              <a:t>бюрократія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духовенство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офіційним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  <a:r>
              <a:rPr lang="ru-RU" dirty="0" err="1" smtClean="0"/>
              <a:t>Суверінітет</a:t>
            </a:r>
            <a:r>
              <a:rPr lang="ru-RU" dirty="0" smtClean="0"/>
              <a:t> народу </a:t>
            </a:r>
            <a:r>
              <a:rPr lang="ru-RU" dirty="0" err="1" smtClean="0"/>
              <a:t>виражається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засновницька</a:t>
            </a:r>
            <a:r>
              <a:rPr lang="ru-RU" dirty="0" smtClean="0"/>
              <a:t> , </a:t>
            </a:r>
            <a:r>
              <a:rPr lang="ru-RU" dirty="0" err="1" smtClean="0"/>
              <a:t>конституційна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вибирає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участь в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прийнятті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референдумів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Періодична</a:t>
            </a:r>
            <a:r>
              <a:rPr lang="ru-RU" b="1" dirty="0" smtClean="0"/>
              <a:t> </a:t>
            </a:r>
            <a:r>
              <a:rPr lang="ru-RU" b="1" dirty="0" err="1" smtClean="0"/>
              <a:t>виборність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органів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r>
              <a:rPr lang="ru-RU" b="1" dirty="0" smtClean="0"/>
              <a:t>. </a:t>
            </a:r>
            <a:r>
              <a:rPr lang="ru-RU" dirty="0" smtClean="0"/>
              <a:t>Демократичною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вважатись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та держава,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верховну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, </a:t>
            </a:r>
            <a:r>
              <a:rPr lang="ru-RU" dirty="0" err="1" smtClean="0"/>
              <a:t>вибираються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вибираються</a:t>
            </a:r>
            <a:r>
              <a:rPr lang="ru-RU" dirty="0" smtClean="0"/>
              <a:t> на </a:t>
            </a:r>
            <a:r>
              <a:rPr lang="ru-RU" dirty="0" err="1" smtClean="0"/>
              <a:t>обмеженний</a:t>
            </a:r>
            <a:r>
              <a:rPr lang="ru-RU" dirty="0" smtClean="0"/>
              <a:t> срок.</a:t>
            </a:r>
          </a:p>
          <a:p>
            <a:r>
              <a:rPr lang="ru-RU" b="1" dirty="0" err="1" smtClean="0"/>
              <a:t>Рівність</a:t>
            </a:r>
            <a:r>
              <a:rPr lang="ru-RU" b="1" dirty="0" smtClean="0"/>
              <a:t> прав </a:t>
            </a:r>
            <a:r>
              <a:rPr lang="ru-RU" b="1" dirty="0" err="1" smtClean="0"/>
              <a:t>громадян</a:t>
            </a:r>
            <a:r>
              <a:rPr lang="ru-RU" b="1" dirty="0" smtClean="0"/>
              <a:t> на участь в </a:t>
            </a:r>
            <a:r>
              <a:rPr lang="ru-RU" b="1" dirty="0" err="1" smtClean="0"/>
              <a:t>управлінні</a:t>
            </a:r>
            <a:r>
              <a:rPr lang="ru-RU" b="1" dirty="0" smtClean="0"/>
              <a:t> державою. </a:t>
            </a:r>
            <a:r>
              <a:rPr lang="ru-RU" dirty="0" smtClean="0"/>
              <a:t>Цей принцип </a:t>
            </a:r>
            <a:r>
              <a:rPr lang="ru-RU" dirty="0" err="1" smtClean="0"/>
              <a:t>потребує</a:t>
            </a:r>
            <a:r>
              <a:rPr lang="ru-RU" dirty="0" smtClean="0"/>
              <a:t> як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рівності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прав.</a:t>
            </a:r>
          </a:p>
          <a:p>
            <a:r>
              <a:rPr lang="ru-RU" b="1" dirty="0" err="1" smtClean="0"/>
              <a:t>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b="1" dirty="0" smtClean="0"/>
              <a:t> за </a:t>
            </a:r>
            <a:r>
              <a:rPr lang="ru-RU" b="1" dirty="0" err="1" smtClean="0"/>
              <a:t>більшістю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підкорення</a:t>
            </a:r>
            <a:r>
              <a:rPr lang="ru-RU" b="1" dirty="0" smtClean="0"/>
              <a:t> </a:t>
            </a:r>
            <a:r>
              <a:rPr lang="ru-RU" b="1" dirty="0" err="1" smtClean="0"/>
              <a:t>меньшості</a:t>
            </a:r>
            <a:r>
              <a:rPr lang="ru-RU" b="1" dirty="0" smtClean="0"/>
              <a:t> </a:t>
            </a:r>
            <a:r>
              <a:rPr lang="ru-RU" b="1" dirty="0" err="1" smtClean="0"/>
              <a:t>більшості</a:t>
            </a:r>
            <a:r>
              <a:rPr lang="ru-RU" b="1" dirty="0" smtClean="0"/>
              <a:t> при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здійсненні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5153" y="273050"/>
            <a:ext cx="8605319" cy="116205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4400" dirty="0" err="1" smtClean="0"/>
              <a:t>Характерні</a:t>
            </a:r>
            <a:r>
              <a:rPr lang="ru-RU" sz="4400" dirty="0" smtClean="0"/>
              <a:t> </a:t>
            </a:r>
            <a:r>
              <a:rPr lang="ru-RU" sz="4400" dirty="0" err="1" smtClean="0"/>
              <a:t>риси</a:t>
            </a:r>
            <a:r>
              <a:rPr lang="ru-RU" sz="4400" dirty="0" smtClean="0"/>
              <a:t> </a:t>
            </a:r>
            <a:r>
              <a:rPr lang="ru-RU" sz="4400" dirty="0" err="1" smtClean="0"/>
              <a:t>демократії</a:t>
            </a:r>
            <a:r>
              <a:rPr lang="ru-RU" sz="4400" dirty="0" smtClean="0"/>
              <a:t>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3016" cy="922114"/>
          </a:xfrm>
        </p:spPr>
        <p:txBody>
          <a:bodyPr/>
          <a:lstStyle/>
          <a:p>
            <a:r>
              <a:rPr lang="uk-UA" dirty="0" smtClean="0"/>
              <a:t>Принципи демократії: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поділу влади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виборності основних органів державної влади.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плюралізму</a:t>
            </a:r>
            <a:r>
              <a:rPr lang="uk-UA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uk-UA" sz="2600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гласності. 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рівності</a:t>
            </a:r>
            <a:r>
              <a:rPr lang="uk-UA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uk-UA" sz="2600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більшості.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незалежного контролю.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77472" cy="6145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Під</a:t>
            </a:r>
            <a:r>
              <a:rPr lang="ru-RU" sz="2200" dirty="0" smtClean="0"/>
              <a:t> </a:t>
            </a:r>
            <a:r>
              <a:rPr lang="ru-RU" sz="3600" b="1" dirty="0" err="1" smtClean="0"/>
              <a:t>ідеалом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демократії</a:t>
            </a:r>
            <a:r>
              <a:rPr lang="ru-RU" sz="3600" dirty="0" smtClean="0"/>
              <a:t> </a:t>
            </a:r>
            <a:r>
              <a:rPr lang="ru-RU" sz="2400" dirty="0" err="1" smtClean="0"/>
              <a:t>розуміють</a:t>
            </a:r>
            <a:r>
              <a:rPr lang="ru-RU" sz="2400" dirty="0" smtClean="0"/>
              <a:t> той </a:t>
            </a:r>
            <a:r>
              <a:rPr lang="ru-RU" sz="2400" dirty="0" err="1" smtClean="0"/>
              <a:t>сучасний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стандарт,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врядування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відправною</a:t>
            </a:r>
            <a:r>
              <a:rPr lang="ru-RU" sz="2400" dirty="0" smtClean="0"/>
              <a:t> точкою для «</a:t>
            </a:r>
            <a:r>
              <a:rPr lang="ru-RU" sz="2400" dirty="0" err="1" smtClean="0"/>
              <a:t>будівництва</a:t>
            </a:r>
            <a:r>
              <a:rPr lang="ru-RU" sz="2400" dirty="0" smtClean="0"/>
              <a:t>»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концепцій</a:t>
            </a:r>
            <a:r>
              <a:rPr lang="ru-RU" sz="2400" dirty="0" smtClean="0"/>
              <a:t> (в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моделей (на </a:t>
            </a:r>
            <a:r>
              <a:rPr lang="ru-RU" sz="2400" dirty="0" err="1" smtClean="0"/>
              <a:t>практиці</a:t>
            </a:r>
            <a:r>
              <a:rPr lang="ru-RU" sz="2400" dirty="0" smtClean="0"/>
              <a:t>) демократичного ладу. </a:t>
            </a:r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того, як люди </a:t>
            </a:r>
            <a:r>
              <a:rPr lang="ru-RU" sz="2400" dirty="0" err="1" smtClean="0"/>
              <a:t>уявляють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ідеал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цінують</a:t>
            </a:r>
            <a:r>
              <a:rPr lang="ru-RU" sz="2400" dirty="0" smtClean="0"/>
              <a:t> та на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акцентують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понятті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демократії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прихильність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демократії</a:t>
            </a:r>
            <a:r>
              <a:rPr lang="ru-RU" sz="2400" dirty="0" smtClean="0"/>
              <a:t>.</a:t>
            </a:r>
          </a:p>
          <a:p>
            <a:r>
              <a:rPr lang="uk-UA" sz="3600" dirty="0" smtClean="0"/>
              <a:t>Цінності Демократії: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Толерантність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Компроміс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Вибір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Відповідальність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Громадянськість</a:t>
            </a:r>
            <a:endParaRPr lang="ru-RU" sz="2400" dirty="0"/>
          </a:p>
        </p:txBody>
      </p:sp>
      <p:pic>
        <p:nvPicPr>
          <p:cNvPr id="1026" name="Picture 2" descr="http://www.credo-ua.org/wp-content/uploads/2012/04/%C2%AB%D0%94%D0%B5%D0%BC%D0%BE%D0%BA%D1%80%D0%B0%D1%82%D0%B8%D1%87%D0%BD%D1%96-%D1%86%D1%96%D0%BD%D0%BD%D0%BE%D1%81%D1%82%D1%96-%D1%81%D1%82%D1%83%D0%B4%D0%B5%D0%BD%D1%82%D1%81%D1%8C%D0%BA%D0%BE%D1%97-%D0%BC%D0%BE%D0%BB%D0%BE%D0%B4%D1%96%C2%BB1-200x1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77072"/>
            <a:ext cx="3854087" cy="2562970"/>
          </a:xfrm>
          <a:prstGeom prst="rect">
            <a:avLst/>
          </a:prstGeom>
          <a:noFill/>
          <a:effectLst>
            <a:outerShdw sx="105000" sy="105000" algn="ctr" rotWithShape="0">
              <a:schemeClr val="tx1">
                <a:lumMod val="7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Демократія ,як політичний режим </a:t>
            </a:r>
          </a:p>
          <a:p>
            <a:r>
              <a:rPr lang="uk-UA" sz="2000" dirty="0" smtClean="0"/>
              <a:t>Не праві ті, хто вважає демократію ідеальним політичним режимом. На практиці демократія не є владою народу. Керують уряди, урядові чиновники. Відомий французький державний діяч, історик і літератор </a:t>
            </a:r>
            <a:r>
              <a:rPr lang="uk-UA" sz="2000" dirty="0" err="1" smtClean="0"/>
              <a:t>Алексис</a:t>
            </a:r>
            <a:r>
              <a:rPr lang="uk-UA" sz="2000" dirty="0" smtClean="0"/>
              <a:t> де </a:t>
            </a:r>
            <a:r>
              <a:rPr lang="uk-UA" sz="2000" dirty="0" err="1" smtClean="0"/>
              <a:t>Токвиль</a:t>
            </a:r>
            <a:r>
              <a:rPr lang="uk-UA" sz="2000" dirty="0" smtClean="0"/>
              <a:t> ще в 1835 році помітив, що недоліки і слабості демократичного правління, легко видні, вони доводяться очевидними фактами (складність прийняття рішень, тривалі обговорення того або іншого питання і т.д.), тоді як його сприятливий вплив виявляється непомітним, схованим образом. Недоліки його уражають з першого ж разу, а його гарні якості дізнаються тільки з часом.</a:t>
            </a:r>
          </a:p>
          <a:p>
            <a:endParaRPr lang="uk-UA" sz="2000" dirty="0" smtClean="0"/>
          </a:p>
          <a:p>
            <a:r>
              <a:rPr lang="uk-UA" sz="2000" dirty="0" smtClean="0"/>
              <a:t>Формально юридичними принципами демократичної держави є наступні:</a:t>
            </a:r>
          </a:p>
          <a:p>
            <a:r>
              <a:rPr lang="uk-UA" sz="2000" dirty="0" smtClean="0"/>
              <a:t>1) визнання народу вищим джерелом влади;</a:t>
            </a:r>
          </a:p>
          <a:p>
            <a:r>
              <a:rPr lang="uk-UA" sz="2000" dirty="0" smtClean="0"/>
              <a:t>2) виборність основних органів держави;</a:t>
            </a:r>
          </a:p>
          <a:p>
            <a:r>
              <a:rPr lang="uk-UA" sz="2000" dirty="0" smtClean="0"/>
              <a:t>3) рівноправність громадян (насамперед рівність виборчих прав);</a:t>
            </a:r>
          </a:p>
          <a:p>
            <a:r>
              <a:rPr lang="uk-UA" sz="2000" dirty="0" smtClean="0"/>
              <a:t>4) підпорядкування меншості більшості при прийнятті рішень.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4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450</TotalTime>
  <Words>528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</vt:lpstr>
      <vt:lpstr>Constantia</vt:lpstr>
      <vt:lpstr>Wingdings</vt:lpstr>
      <vt:lpstr>Wingdings 2</vt:lpstr>
      <vt:lpstr>Тема4</vt:lpstr>
      <vt:lpstr>демократія</vt:lpstr>
      <vt:lpstr>Презентация PowerPoint</vt:lpstr>
      <vt:lpstr>Презентация PowerPoint</vt:lpstr>
      <vt:lpstr>Презентация PowerPoint</vt:lpstr>
      <vt:lpstr>Презентация PowerPoint</vt:lpstr>
      <vt:lpstr> Характерні риси демократії:</vt:lpstr>
      <vt:lpstr>Принципи демократії:</vt:lpstr>
      <vt:lpstr>Презентация PowerPoint</vt:lpstr>
      <vt:lpstr>Презентация PowerPoint</vt:lpstr>
      <vt:lpstr>Відомі Борці за демократію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демократія</dc:title>
  <dc:creator>Володя</dc:creator>
  <cp:lastModifiedBy>Prodavatel</cp:lastModifiedBy>
  <cp:revision>49</cp:revision>
  <dcterms:created xsi:type="dcterms:W3CDTF">2013-10-27T15:18:55Z</dcterms:created>
  <dcterms:modified xsi:type="dcterms:W3CDTF">2014-11-23T13:01:24Z</dcterms:modified>
</cp:coreProperties>
</file>