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C12C2E6-218E-4CB2-98BE-073A766D25B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C12C2E6-218E-4CB2-98BE-073A766D25B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2C2E6-218E-4CB2-98BE-073A766D25B2}" type="slidenum">
              <a:rPr lang="ru-RU" smtClean="0"/>
              <a:pPr/>
              <a:t>‹#›</a:t>
            </a:fld>
            <a:endParaRPr lang="ru-RU"/>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6DEDADB-4290-42F9-9FEC-64DA1E6ACB3C}" type="datetimeFigureOut">
              <a:rPr lang="ru-RU" smtClean="0"/>
              <a:pPr/>
              <a:t>04.12.2014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C12C2E6-218E-4CB2-98BE-073A766D25B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6DEDADB-4290-42F9-9FEC-64DA1E6ACB3C}" type="datetimeFigureOut">
              <a:rPr lang="ru-RU" smtClean="0"/>
              <a:pPr/>
              <a:t>04.12.2014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C12C2E6-218E-4CB2-98BE-073A766D25B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med">
    <p:cove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752601"/>
            <a:ext cx="7702624" cy="1829761"/>
          </a:xfrm>
        </p:spPr>
        <p:txBody>
          <a:bodyPr/>
          <a:lstStyle/>
          <a:p>
            <a:r>
              <a:rPr lang="uk-UA" dirty="0" smtClean="0"/>
              <a:t>Гетьманські столиці України</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0" y="0"/>
            <a:ext cx="5364088" cy="6165304"/>
          </a:xfrm>
        </p:spPr>
        <p:txBody>
          <a:bodyPr>
            <a:noAutofit/>
          </a:bodyPr>
          <a:lstStyle/>
          <a:p>
            <a:r>
              <a:rPr lang="ru-RU" sz="2400" dirty="0" err="1" smtClean="0">
                <a:latin typeface="Mistral" pitchFamily="66" charset="0"/>
              </a:rPr>
              <a:t>Відомо</a:t>
            </a:r>
            <a:r>
              <a:rPr lang="ru-RU" sz="2400" dirty="0" smtClean="0">
                <a:latin typeface="Mistral" pitchFamily="66" charset="0"/>
              </a:rPr>
              <a:t>, </a:t>
            </a:r>
            <a:r>
              <a:rPr lang="ru-RU" sz="2400" dirty="0" err="1" smtClean="0">
                <a:latin typeface="Mistral" pitchFamily="66" charset="0"/>
              </a:rPr>
              <a:t>що</a:t>
            </a:r>
            <a:r>
              <a:rPr lang="ru-RU" sz="2400" dirty="0" smtClean="0">
                <a:latin typeface="Mistral" pitchFamily="66" charset="0"/>
              </a:rPr>
              <a:t> </a:t>
            </a:r>
            <a:r>
              <a:rPr lang="ru-RU" sz="2400" dirty="0" err="1" smtClean="0">
                <a:latin typeface="Mistral" pitchFamily="66" charset="0"/>
              </a:rPr>
              <a:t>місто</a:t>
            </a:r>
            <a:r>
              <a:rPr lang="ru-RU" sz="2400" dirty="0" smtClean="0">
                <a:latin typeface="Mistral" pitchFamily="66" charset="0"/>
              </a:rPr>
              <a:t> </a:t>
            </a:r>
            <a:r>
              <a:rPr lang="ru-RU" sz="2400" dirty="0" err="1" smtClean="0">
                <a:latin typeface="Mistral" pitchFamily="66" charset="0"/>
              </a:rPr>
              <a:t>було</a:t>
            </a:r>
            <a:r>
              <a:rPr lang="ru-RU" sz="2400" dirty="0" smtClean="0">
                <a:latin typeface="Mistral" pitchFamily="66" charset="0"/>
              </a:rPr>
              <a:t> </a:t>
            </a:r>
            <a:r>
              <a:rPr lang="ru-RU" sz="2400" dirty="0" err="1" smtClean="0">
                <a:latin typeface="Mistral" pitchFamily="66" charset="0"/>
              </a:rPr>
              <a:t>засновано</a:t>
            </a:r>
            <a:r>
              <a:rPr lang="ru-RU" sz="2400" dirty="0" smtClean="0">
                <a:latin typeface="Mistral" pitchFamily="66" charset="0"/>
              </a:rPr>
              <a:t> у Х ст., </a:t>
            </a:r>
            <a:r>
              <a:rPr lang="ru-RU" sz="2400" dirty="0" err="1" smtClean="0">
                <a:latin typeface="Mistral" pitchFamily="66" charset="0"/>
              </a:rPr>
              <a:t>але</a:t>
            </a:r>
            <a:r>
              <a:rPr lang="ru-RU" sz="2400" dirty="0" smtClean="0">
                <a:latin typeface="Mistral" pitchFamily="66" charset="0"/>
              </a:rPr>
              <a:t> перша письмена </a:t>
            </a:r>
            <a:r>
              <a:rPr lang="ru-RU" sz="2400" dirty="0" err="1" smtClean="0">
                <a:latin typeface="Mistral" pitchFamily="66" charset="0"/>
              </a:rPr>
              <a:t>згадка</a:t>
            </a:r>
            <a:r>
              <a:rPr lang="ru-RU" sz="2400" dirty="0" smtClean="0">
                <a:latin typeface="Mistral" pitchFamily="66" charset="0"/>
              </a:rPr>
              <a:t> про </a:t>
            </a:r>
            <a:r>
              <a:rPr lang="ru-RU" sz="2400" dirty="0" err="1" smtClean="0">
                <a:latin typeface="Mistral" pitchFamily="66" charset="0"/>
              </a:rPr>
              <a:t>нього</a:t>
            </a:r>
            <a:r>
              <a:rPr lang="ru-RU" sz="2400" dirty="0" smtClean="0">
                <a:latin typeface="Mistral" pitchFamily="66" charset="0"/>
              </a:rPr>
              <a:t> </a:t>
            </a:r>
            <a:r>
              <a:rPr lang="ru-RU" sz="2400" dirty="0" err="1" smtClean="0">
                <a:latin typeface="Mistral" pitchFamily="66" charset="0"/>
              </a:rPr>
              <a:t>відноситься</a:t>
            </a:r>
            <a:r>
              <a:rPr lang="ru-RU" sz="2400" dirty="0" smtClean="0">
                <a:latin typeface="Mistral" pitchFamily="66" charset="0"/>
              </a:rPr>
              <a:t> до 1152 р. У ХVІІІ ст. </a:t>
            </a:r>
            <a:r>
              <a:rPr lang="ru-RU" sz="2400" dirty="0" err="1" smtClean="0">
                <a:latin typeface="Mistral" pitchFamily="66" charset="0"/>
              </a:rPr>
              <a:t>після</a:t>
            </a:r>
            <a:r>
              <a:rPr lang="ru-RU" sz="2400" dirty="0" smtClean="0">
                <a:latin typeface="Mistral" pitchFamily="66" charset="0"/>
              </a:rPr>
              <a:t> того, як за наказом Петра І </a:t>
            </a:r>
            <a:r>
              <a:rPr lang="ru-RU" sz="2400" dirty="0" err="1" smtClean="0">
                <a:latin typeface="Mistral" pitchFamily="66" charset="0"/>
              </a:rPr>
              <a:t>було</a:t>
            </a:r>
            <a:r>
              <a:rPr lang="ru-RU" sz="2400" dirty="0" smtClean="0">
                <a:latin typeface="Mistral" pitchFamily="66" charset="0"/>
              </a:rPr>
              <a:t> </a:t>
            </a:r>
            <a:r>
              <a:rPr lang="ru-RU" sz="2400" dirty="0" err="1" smtClean="0">
                <a:latin typeface="Mistral" pitchFamily="66" charset="0"/>
              </a:rPr>
              <a:t>зруйновано</a:t>
            </a:r>
            <a:r>
              <a:rPr lang="ru-RU" sz="2400" dirty="0" smtClean="0">
                <a:latin typeface="Mistral" pitchFamily="66" charset="0"/>
              </a:rPr>
              <a:t> </a:t>
            </a:r>
            <a:r>
              <a:rPr lang="ru-RU" sz="2400" dirty="0" err="1" smtClean="0">
                <a:latin typeface="Mistral" pitchFamily="66" charset="0"/>
              </a:rPr>
              <a:t>гетьманську</a:t>
            </a:r>
            <a:r>
              <a:rPr lang="ru-RU" sz="2400" dirty="0" smtClean="0">
                <a:latin typeface="Mistral" pitchFamily="66" charset="0"/>
              </a:rPr>
              <a:t> </a:t>
            </a:r>
            <a:r>
              <a:rPr lang="ru-RU" sz="2400" dirty="0" err="1" smtClean="0">
                <a:latin typeface="Mistral" pitchFamily="66" charset="0"/>
              </a:rPr>
              <a:t>столицю</a:t>
            </a:r>
            <a:r>
              <a:rPr lang="ru-RU" sz="2400" dirty="0" smtClean="0">
                <a:latin typeface="Mistral" pitchFamily="66" charset="0"/>
              </a:rPr>
              <a:t> Батурин, </a:t>
            </a:r>
            <a:r>
              <a:rPr lang="ru-RU" sz="2400" dirty="0" err="1" smtClean="0">
                <a:latin typeface="Mistral" pitchFamily="66" charset="0"/>
              </a:rPr>
              <a:t>Глухів</a:t>
            </a:r>
            <a:r>
              <a:rPr lang="ru-RU" sz="2400" dirty="0" smtClean="0">
                <a:latin typeface="Mistral" pitchFamily="66" charset="0"/>
              </a:rPr>
              <a:t> став </a:t>
            </a:r>
            <a:r>
              <a:rPr lang="ru-RU" sz="2400" dirty="0" err="1" smtClean="0">
                <a:latin typeface="Mistral" pitchFamily="66" charset="0"/>
              </a:rPr>
              <a:t>адміністративним</a:t>
            </a:r>
            <a:r>
              <a:rPr lang="ru-RU" sz="2400" dirty="0" smtClean="0">
                <a:latin typeface="Mistral" pitchFamily="66" charset="0"/>
              </a:rPr>
              <a:t> центром </a:t>
            </a:r>
            <a:r>
              <a:rPr lang="ru-RU" sz="2400" dirty="0" err="1" smtClean="0">
                <a:latin typeface="Mistral" pitchFamily="66" charset="0"/>
              </a:rPr>
              <a:t>Лівобережної</a:t>
            </a:r>
            <a:r>
              <a:rPr lang="ru-RU" sz="2400" dirty="0" smtClean="0">
                <a:latin typeface="Mistral" pitchFamily="66" charset="0"/>
              </a:rPr>
              <a:t> </a:t>
            </a:r>
            <a:r>
              <a:rPr lang="ru-RU" sz="2400" dirty="0" err="1" smtClean="0">
                <a:latin typeface="Mistral" pitchFamily="66" charset="0"/>
              </a:rPr>
              <a:t>України</a:t>
            </a:r>
            <a:r>
              <a:rPr lang="ru-RU" sz="2400" dirty="0" smtClean="0">
                <a:latin typeface="Mistral" pitchFamily="66" charset="0"/>
              </a:rPr>
              <a:t>. </a:t>
            </a:r>
            <a:br>
              <a:rPr lang="ru-RU" sz="2400" dirty="0" smtClean="0">
                <a:latin typeface="Mistral" pitchFamily="66" charset="0"/>
              </a:rPr>
            </a:br>
            <a:r>
              <a:rPr lang="ru-RU" sz="2400" i="1" dirty="0" smtClean="0">
                <a:latin typeface="Mistral" pitchFamily="66" charset="0"/>
              </a:rPr>
              <a:t> </a:t>
            </a:r>
            <a:r>
              <a:rPr lang="ru-RU" sz="2400" i="1" dirty="0" err="1" smtClean="0">
                <a:latin typeface="Mistral" pitchFamily="66" charset="0"/>
              </a:rPr>
              <a:t>Миколаївська</a:t>
            </a:r>
            <a:r>
              <a:rPr lang="ru-RU" sz="2400" i="1" dirty="0" smtClean="0">
                <a:latin typeface="Mistral" pitchFamily="66" charset="0"/>
              </a:rPr>
              <a:t> </a:t>
            </a:r>
            <a:r>
              <a:rPr lang="ru-RU" sz="2400" i="1" dirty="0" err="1" smtClean="0">
                <a:latin typeface="Mistral" pitchFamily="66" charset="0"/>
              </a:rPr>
              <a:t>церква</a:t>
            </a:r>
            <a:r>
              <a:rPr lang="ru-RU" sz="2400" i="1" dirty="0" smtClean="0">
                <a:latin typeface="Mistral" pitchFamily="66" charset="0"/>
              </a:rPr>
              <a:t> </a:t>
            </a:r>
            <a:r>
              <a:rPr lang="ru-RU" sz="2400" dirty="0" err="1" smtClean="0">
                <a:latin typeface="Mistral" pitchFamily="66" charset="0"/>
              </a:rPr>
              <a:t>зведена</a:t>
            </a:r>
            <a:r>
              <a:rPr lang="ru-RU" sz="2400" dirty="0" smtClean="0">
                <a:latin typeface="Mistral" pitchFamily="66" charset="0"/>
              </a:rPr>
              <a:t> у 1686 р. </a:t>
            </a:r>
            <a:r>
              <a:rPr lang="ru-RU" sz="2400" dirty="0" err="1" smtClean="0">
                <a:latin typeface="Mistral" pitchFamily="66" charset="0"/>
              </a:rPr>
              <a:t>Чудовий</a:t>
            </a:r>
            <a:r>
              <a:rPr lang="ru-RU" sz="2400" dirty="0" smtClean="0">
                <a:latin typeface="Mistral" pitchFamily="66" charset="0"/>
              </a:rPr>
              <a:t> </a:t>
            </a:r>
            <a:r>
              <a:rPr lang="ru-RU" sz="2400" dirty="0" err="1" smtClean="0">
                <a:latin typeface="Mistral" pitchFamily="66" charset="0"/>
              </a:rPr>
              <a:t>зразок</a:t>
            </a:r>
            <a:r>
              <a:rPr lang="ru-RU" sz="2400" dirty="0" smtClean="0">
                <a:latin typeface="Mistral" pitchFamily="66" charset="0"/>
              </a:rPr>
              <a:t> </a:t>
            </a:r>
            <a:r>
              <a:rPr lang="ru-RU" sz="2400" dirty="0" err="1" smtClean="0">
                <a:latin typeface="Mistral" pitchFamily="66" charset="0"/>
              </a:rPr>
              <a:t>українського</a:t>
            </a:r>
            <a:r>
              <a:rPr lang="ru-RU" sz="2400" dirty="0" smtClean="0">
                <a:latin typeface="Mistral" pitchFamily="66" charset="0"/>
              </a:rPr>
              <a:t> барокко, </a:t>
            </a:r>
            <a:r>
              <a:rPr lang="ru-RU" sz="2400" dirty="0" err="1" smtClean="0">
                <a:latin typeface="Mistral" pitchFamily="66" charset="0"/>
              </a:rPr>
              <a:t>найдавніша</a:t>
            </a:r>
            <a:r>
              <a:rPr lang="ru-RU" sz="2400" dirty="0" smtClean="0">
                <a:latin typeface="Mistral" pitchFamily="66" charset="0"/>
              </a:rPr>
              <a:t> </a:t>
            </a:r>
            <a:r>
              <a:rPr lang="ru-RU" sz="2400" dirty="0" err="1" smtClean="0">
                <a:latin typeface="Mistral" pitchFamily="66" charset="0"/>
              </a:rPr>
              <a:t>архітектурна</a:t>
            </a:r>
            <a:r>
              <a:rPr lang="ru-RU" sz="2400" dirty="0" smtClean="0">
                <a:latin typeface="Mistral" pitchFamily="66" charset="0"/>
              </a:rPr>
              <a:t> </a:t>
            </a:r>
            <a:r>
              <a:rPr lang="ru-RU" sz="2400" dirty="0" err="1" smtClean="0">
                <a:latin typeface="Mistral" pitchFamily="66" charset="0"/>
              </a:rPr>
              <a:t>пам'ятка</a:t>
            </a:r>
            <a:r>
              <a:rPr lang="ru-RU" sz="2400" dirty="0" smtClean="0">
                <a:latin typeface="Mistral" pitchFamily="66" charset="0"/>
              </a:rPr>
              <a:t> </a:t>
            </a:r>
            <a:r>
              <a:rPr lang="ru-RU" sz="2400" dirty="0" err="1" smtClean="0">
                <a:latin typeface="Mistral" pitchFamily="66" charset="0"/>
              </a:rPr>
              <a:t>міста</a:t>
            </a:r>
            <a:r>
              <a:rPr lang="ru-RU" sz="2400" dirty="0" smtClean="0">
                <a:latin typeface="Mistral" pitchFamily="66" charset="0"/>
              </a:rPr>
              <a:t>. У </a:t>
            </a:r>
            <a:r>
              <a:rPr lang="ru-RU" sz="2400" dirty="0" err="1" smtClean="0">
                <a:latin typeface="Mistral" pitchFamily="66" charset="0"/>
              </a:rPr>
              <a:t>минулому</a:t>
            </a:r>
            <a:r>
              <a:rPr lang="ru-RU" sz="2400" dirty="0" smtClean="0">
                <a:latin typeface="Mistral" pitchFamily="66" charset="0"/>
              </a:rPr>
              <a:t> на </a:t>
            </a:r>
            <a:r>
              <a:rPr lang="ru-RU" sz="2400" dirty="0" err="1" smtClean="0">
                <a:latin typeface="Mistral" pitchFamily="66" charset="0"/>
              </a:rPr>
              <a:t>Радній</a:t>
            </a:r>
            <a:r>
              <a:rPr lang="ru-RU" sz="2400" dirty="0" smtClean="0">
                <a:latin typeface="Mistral" pitchFamily="66" charset="0"/>
              </a:rPr>
              <a:t> </a:t>
            </a:r>
            <a:r>
              <a:rPr lang="ru-RU" sz="2400" dirty="0" err="1" smtClean="0">
                <a:latin typeface="Mistral" pitchFamily="66" charset="0"/>
              </a:rPr>
              <a:t>площі</a:t>
            </a:r>
            <a:r>
              <a:rPr lang="ru-RU" sz="2400" dirty="0" smtClean="0">
                <a:latin typeface="Mistral" pitchFamily="66" charset="0"/>
              </a:rPr>
              <a:t> </a:t>
            </a:r>
            <a:r>
              <a:rPr lang="ru-RU" sz="2400" dirty="0" err="1" smtClean="0">
                <a:latin typeface="Mistral" pitchFamily="66" charset="0"/>
              </a:rPr>
              <a:t>біля</a:t>
            </a:r>
            <a:r>
              <a:rPr lang="ru-RU" sz="2400" dirty="0" smtClean="0">
                <a:latin typeface="Mistral" pitchFamily="66" charset="0"/>
              </a:rPr>
              <a:t> церкви </a:t>
            </a:r>
            <a:r>
              <a:rPr lang="ru-RU" sz="2400" dirty="0" err="1" smtClean="0">
                <a:latin typeface="Mistral" pitchFamily="66" charset="0"/>
              </a:rPr>
              <a:t>відбувалися</a:t>
            </a:r>
            <a:r>
              <a:rPr lang="ru-RU" sz="2400" dirty="0" smtClean="0">
                <a:latin typeface="Mistral" pitchFamily="66" charset="0"/>
              </a:rPr>
              <a:t> </a:t>
            </a:r>
            <a:r>
              <a:rPr lang="ru-RU" sz="2400" dirty="0" err="1" smtClean="0">
                <a:latin typeface="Mistral" pitchFamily="66" charset="0"/>
              </a:rPr>
              <a:t>вибори</a:t>
            </a:r>
            <a:r>
              <a:rPr lang="ru-RU" sz="2400" dirty="0" smtClean="0">
                <a:latin typeface="Mistral" pitchFamily="66" charset="0"/>
              </a:rPr>
              <a:t> </a:t>
            </a:r>
            <a:r>
              <a:rPr lang="ru-RU" sz="2400" dirty="0" err="1" smtClean="0">
                <a:latin typeface="Mistral" pitchFamily="66" charset="0"/>
              </a:rPr>
              <a:t>гетьманів</a:t>
            </a:r>
            <a:r>
              <a:rPr lang="ru-RU" sz="2400" dirty="0" smtClean="0">
                <a:latin typeface="Mistral" pitchFamily="66" charset="0"/>
              </a:rPr>
              <a:t>, </a:t>
            </a:r>
            <a:r>
              <a:rPr lang="ru-RU" sz="2400" dirty="0" err="1" smtClean="0">
                <a:latin typeface="Mistral" pitchFamily="66" charset="0"/>
              </a:rPr>
              <a:t>інші</a:t>
            </a:r>
            <a:r>
              <a:rPr lang="ru-RU" sz="2400" dirty="0" smtClean="0">
                <a:latin typeface="Mistral" pitchFamily="66" charset="0"/>
              </a:rPr>
              <a:t> </a:t>
            </a:r>
            <a:r>
              <a:rPr lang="ru-RU" sz="2400" dirty="0" err="1" smtClean="0">
                <a:latin typeface="Mistral" pitchFamily="66" charset="0"/>
              </a:rPr>
              <a:t>державні</a:t>
            </a:r>
            <a:r>
              <a:rPr lang="ru-RU" sz="2400" dirty="0" smtClean="0">
                <a:latin typeface="Mistral" pitchFamily="66" charset="0"/>
              </a:rPr>
              <a:t> та </a:t>
            </a:r>
            <a:r>
              <a:rPr lang="ru-RU" sz="2400" dirty="0" err="1" smtClean="0">
                <a:latin typeface="Mistral" pitchFamily="66" charset="0"/>
              </a:rPr>
              <a:t>громадські</a:t>
            </a:r>
            <a:r>
              <a:rPr lang="ru-RU" sz="2400" dirty="0" smtClean="0">
                <a:latin typeface="Mistral" pitchFamily="66" charset="0"/>
              </a:rPr>
              <a:t> </a:t>
            </a:r>
            <a:r>
              <a:rPr lang="ru-RU" sz="2400" dirty="0" err="1" smtClean="0">
                <a:latin typeface="Mistral" pitchFamily="66" charset="0"/>
              </a:rPr>
              <a:t>події</a:t>
            </a:r>
            <a:r>
              <a:rPr lang="ru-RU" sz="2400" dirty="0" smtClean="0">
                <a:latin typeface="Mistral" pitchFamily="66" charset="0"/>
              </a:rPr>
              <a:t>.</a:t>
            </a:r>
            <a:br>
              <a:rPr lang="ru-RU" sz="2400" dirty="0" smtClean="0">
                <a:latin typeface="Mistral" pitchFamily="66" charset="0"/>
              </a:rPr>
            </a:br>
            <a:r>
              <a:rPr lang="ru-RU" sz="2400" i="1" dirty="0" err="1" smtClean="0">
                <a:latin typeface="Mistral" pitchFamily="66" charset="0"/>
              </a:rPr>
              <a:t>Спасо-Преображенська</a:t>
            </a:r>
            <a:r>
              <a:rPr lang="ru-RU" sz="2400" i="1" dirty="0" smtClean="0">
                <a:latin typeface="Mistral" pitchFamily="66" charset="0"/>
              </a:rPr>
              <a:t> </a:t>
            </a:r>
            <a:r>
              <a:rPr lang="ru-RU" sz="2400" i="1" dirty="0" err="1" smtClean="0">
                <a:latin typeface="Mistral" pitchFamily="66" charset="0"/>
              </a:rPr>
              <a:t>церква</a:t>
            </a:r>
            <a:r>
              <a:rPr lang="ru-RU" sz="2400" i="1" dirty="0" smtClean="0">
                <a:latin typeface="Mistral" pitchFamily="66" charset="0"/>
              </a:rPr>
              <a:t>.</a:t>
            </a:r>
            <a:r>
              <a:rPr lang="ru-RU" sz="2400" dirty="0" smtClean="0">
                <a:latin typeface="Mistral" pitchFamily="66" charset="0"/>
              </a:rPr>
              <a:t> </a:t>
            </a:r>
            <a:r>
              <a:rPr lang="ru-RU" sz="2400" dirty="0" err="1" smtClean="0">
                <a:latin typeface="Mistral" pitchFamily="66" charset="0"/>
              </a:rPr>
              <a:t>Зведена</a:t>
            </a:r>
            <a:r>
              <a:rPr lang="ru-RU" sz="2400" dirty="0" smtClean="0">
                <a:latin typeface="Mistral" pitchFamily="66" charset="0"/>
              </a:rPr>
              <a:t> у 1765 р. на </a:t>
            </a:r>
            <a:r>
              <a:rPr lang="ru-RU" sz="2400" dirty="0" err="1" smtClean="0">
                <a:latin typeface="Mistral" pitchFamily="66" charset="0"/>
              </a:rPr>
              <a:t>місці</a:t>
            </a:r>
            <a:r>
              <a:rPr lang="ru-RU" sz="2400" dirty="0" smtClean="0">
                <a:latin typeface="Mistral" pitchFamily="66" charset="0"/>
              </a:rPr>
              <a:t> </a:t>
            </a:r>
            <a:r>
              <a:rPr lang="ru-RU" sz="2400" dirty="0" err="1" smtClean="0">
                <a:latin typeface="Mistral" pitchFamily="66" charset="0"/>
              </a:rPr>
              <a:t>дерев'яної</a:t>
            </a:r>
            <a:r>
              <a:rPr lang="ru-RU" sz="2400" dirty="0" smtClean="0">
                <a:latin typeface="Mistral" pitchFamily="66" charset="0"/>
              </a:rPr>
              <a:t>, </a:t>
            </a:r>
            <a:r>
              <a:rPr lang="ru-RU" sz="2400" dirty="0" err="1" smtClean="0">
                <a:latin typeface="Mistral" pitchFamily="66" charset="0"/>
              </a:rPr>
              <a:t>що</a:t>
            </a:r>
            <a:r>
              <a:rPr lang="ru-RU" sz="2400" dirty="0" smtClean="0">
                <a:latin typeface="Mistral" pitchFamily="66" charset="0"/>
              </a:rPr>
              <a:t> </a:t>
            </a:r>
            <a:r>
              <a:rPr lang="ru-RU" sz="2400" dirty="0" err="1" smtClean="0">
                <a:latin typeface="Mistral" pitchFamily="66" charset="0"/>
              </a:rPr>
              <a:t>згоріла</a:t>
            </a:r>
            <a:r>
              <a:rPr lang="ru-RU" sz="2400" dirty="0" smtClean="0">
                <a:latin typeface="Mistral" pitchFamily="66" charset="0"/>
              </a:rPr>
              <a:t>. </a:t>
            </a:r>
            <a:r>
              <a:rPr lang="ru-RU" sz="2400" dirty="0" err="1" smtClean="0">
                <a:latin typeface="Mistral" pitchFamily="66" charset="0"/>
              </a:rPr>
              <a:t>Пірамідальна</a:t>
            </a:r>
            <a:r>
              <a:rPr lang="ru-RU" sz="2400" dirty="0" smtClean="0">
                <a:latin typeface="Mistral" pitchFamily="66" charset="0"/>
              </a:rPr>
              <a:t>, </a:t>
            </a:r>
            <a:r>
              <a:rPr lang="ru-RU" sz="2400" dirty="0" err="1" smtClean="0">
                <a:latin typeface="Mistral" pitchFamily="66" charset="0"/>
              </a:rPr>
              <a:t>споруджена</a:t>
            </a:r>
            <a:r>
              <a:rPr lang="ru-RU" sz="2400" dirty="0" smtClean="0">
                <a:latin typeface="Mistral" pitchFamily="66" charset="0"/>
              </a:rPr>
              <a:t> в </a:t>
            </a:r>
            <a:r>
              <a:rPr lang="ru-RU" sz="2400" dirty="0" err="1" smtClean="0">
                <a:latin typeface="Mistral" pitchFamily="66" charset="0"/>
              </a:rPr>
              <a:t>перехідному</a:t>
            </a:r>
            <a:r>
              <a:rPr lang="ru-RU" sz="2400" dirty="0" smtClean="0">
                <a:latin typeface="Mistral" pitchFamily="66" charset="0"/>
              </a:rPr>
              <a:t> </a:t>
            </a:r>
            <a:r>
              <a:rPr lang="ru-RU" sz="2400" dirty="0" err="1" smtClean="0">
                <a:latin typeface="Mistral" pitchFamily="66" charset="0"/>
              </a:rPr>
              <a:t>від</a:t>
            </a:r>
            <a:r>
              <a:rPr lang="ru-RU" sz="2400" dirty="0" smtClean="0">
                <a:latin typeface="Mistral" pitchFamily="66" charset="0"/>
              </a:rPr>
              <a:t> барокко до </a:t>
            </a:r>
            <a:r>
              <a:rPr lang="ru-RU" sz="2400" dirty="0" err="1" smtClean="0">
                <a:latin typeface="Mistral" pitchFamily="66" charset="0"/>
              </a:rPr>
              <a:t>класицизму</a:t>
            </a:r>
            <a:r>
              <a:rPr lang="ru-RU" sz="2400" dirty="0" smtClean="0">
                <a:latin typeface="Mistral" pitchFamily="66" charset="0"/>
              </a:rPr>
              <a:t> </a:t>
            </a:r>
            <a:r>
              <a:rPr lang="ru-RU" sz="2400" dirty="0" err="1" smtClean="0">
                <a:latin typeface="Mistral" pitchFamily="66" charset="0"/>
              </a:rPr>
              <a:t>стилі</a:t>
            </a:r>
            <a:r>
              <a:rPr lang="ru-RU" sz="2400" dirty="0" smtClean="0">
                <a:latin typeface="Mistral" pitchFamily="66" charset="0"/>
              </a:rPr>
              <a:t> </a:t>
            </a:r>
            <a:r>
              <a:rPr lang="ru-RU" sz="2400" dirty="0" err="1" smtClean="0">
                <a:latin typeface="Mistral" pitchFamily="66" charset="0"/>
              </a:rPr>
              <a:t>під</a:t>
            </a:r>
            <a:r>
              <a:rPr lang="ru-RU" sz="2400" dirty="0" smtClean="0">
                <a:latin typeface="Mistral" pitchFamily="66" charset="0"/>
              </a:rPr>
              <a:t> </a:t>
            </a:r>
            <a:r>
              <a:rPr lang="ru-RU" sz="2400" dirty="0" err="1" smtClean="0">
                <a:latin typeface="Mistral" pitchFamily="66" charset="0"/>
              </a:rPr>
              <a:t>впливом</a:t>
            </a:r>
            <a:r>
              <a:rPr lang="ru-RU" sz="2400" dirty="0" smtClean="0">
                <a:latin typeface="Mistral" pitchFamily="66" charset="0"/>
              </a:rPr>
              <a:t> </a:t>
            </a:r>
            <a:r>
              <a:rPr lang="ru-RU" sz="2400" dirty="0" err="1" smtClean="0">
                <a:latin typeface="Mistral" pitchFamily="66" charset="0"/>
              </a:rPr>
              <a:t>творчості</a:t>
            </a:r>
            <a:r>
              <a:rPr lang="ru-RU" sz="2400" dirty="0" smtClean="0">
                <a:latin typeface="Mistral" pitchFamily="66" charset="0"/>
              </a:rPr>
              <a:t> </a:t>
            </a:r>
            <a:r>
              <a:rPr lang="ru-RU" sz="2400" dirty="0" err="1" smtClean="0">
                <a:latin typeface="Mistral" pitchFamily="66" charset="0"/>
              </a:rPr>
              <a:t>архітектора</a:t>
            </a:r>
            <a:r>
              <a:rPr lang="ru-RU" sz="2400" dirty="0" smtClean="0">
                <a:latin typeface="Mistral" pitchFamily="66" charset="0"/>
              </a:rPr>
              <a:t> І. Г. </a:t>
            </a:r>
            <a:r>
              <a:rPr lang="ru-RU" sz="2400" dirty="0" err="1" smtClean="0">
                <a:latin typeface="Mistral" pitchFamily="66" charset="0"/>
              </a:rPr>
              <a:t>Григоровича-Барського</a:t>
            </a:r>
            <a:r>
              <a:rPr lang="ru-RU" sz="2400" dirty="0" smtClean="0">
                <a:latin typeface="Mistral" pitchFamily="66" charset="0"/>
              </a:rPr>
              <a:t>. </a:t>
            </a:r>
            <a:r>
              <a:rPr lang="ru-RU" sz="2400" dirty="0" err="1" smtClean="0">
                <a:latin typeface="Mistral" pitchFamily="66" charset="0"/>
              </a:rPr>
              <a:t>Найхарактерніші</a:t>
            </a:r>
            <a:r>
              <a:rPr lang="ru-RU" sz="2400" dirty="0" smtClean="0">
                <a:latin typeface="Mistral" pitchFamily="66" charset="0"/>
              </a:rPr>
              <a:t> </a:t>
            </a:r>
            <a:r>
              <a:rPr lang="ru-RU" sz="2400" dirty="0" err="1" smtClean="0">
                <a:latin typeface="Mistral" pitchFamily="66" charset="0"/>
              </a:rPr>
              <a:t>риси</a:t>
            </a:r>
            <a:r>
              <a:rPr lang="ru-RU" sz="2400" dirty="0" smtClean="0">
                <a:latin typeface="Mistral" pitchFamily="66" charset="0"/>
              </a:rPr>
              <a:t> </a:t>
            </a:r>
            <a:r>
              <a:rPr lang="ru-RU" sz="2400" dirty="0" err="1" smtClean="0">
                <a:latin typeface="Mistral" pitchFamily="66" charset="0"/>
              </a:rPr>
              <a:t>пам'ятки</a:t>
            </a:r>
            <a:r>
              <a:rPr lang="ru-RU" sz="2400" dirty="0" smtClean="0">
                <a:latin typeface="Mistral" pitchFamily="66" charset="0"/>
              </a:rPr>
              <a:t> – </a:t>
            </a:r>
            <a:r>
              <a:rPr lang="ru-RU" sz="2400" dirty="0" err="1" smtClean="0">
                <a:latin typeface="Mistral" pitchFamily="66" charset="0"/>
              </a:rPr>
              <a:t>гармонія</a:t>
            </a:r>
            <a:r>
              <a:rPr lang="ru-RU" sz="2400" dirty="0" smtClean="0">
                <a:latin typeface="Mistral" pitchFamily="66" charset="0"/>
              </a:rPr>
              <a:t> </a:t>
            </a:r>
            <a:r>
              <a:rPr lang="ru-RU" sz="2400" dirty="0" err="1" smtClean="0">
                <a:latin typeface="Mistral" pitchFamily="66" charset="0"/>
              </a:rPr>
              <a:t>пропорцій</a:t>
            </a:r>
            <a:r>
              <a:rPr lang="ru-RU" sz="2400" dirty="0" smtClean="0">
                <a:latin typeface="Mistral" pitchFamily="66" charset="0"/>
              </a:rPr>
              <a:t> </a:t>
            </a:r>
            <a:r>
              <a:rPr lang="ru-RU" sz="2400" dirty="0" err="1" smtClean="0">
                <a:latin typeface="Mistral" pitchFamily="66" charset="0"/>
              </a:rPr>
              <a:t>і</a:t>
            </a:r>
            <a:r>
              <a:rPr lang="ru-RU" sz="2400" dirty="0" smtClean="0">
                <a:latin typeface="Mistral" pitchFamily="66" charset="0"/>
              </a:rPr>
              <a:t> </a:t>
            </a:r>
            <a:r>
              <a:rPr lang="ru-RU" sz="2400" dirty="0" err="1" smtClean="0">
                <a:latin typeface="Mistral" pitchFamily="66" charset="0"/>
              </a:rPr>
              <a:t>виразність</a:t>
            </a:r>
            <a:r>
              <a:rPr lang="ru-RU" sz="2400" dirty="0" smtClean="0">
                <a:latin typeface="Mistral" pitchFamily="66" charset="0"/>
              </a:rPr>
              <a:t> </a:t>
            </a:r>
            <a:r>
              <a:rPr lang="ru-RU" sz="2400" dirty="0" err="1" smtClean="0">
                <a:latin typeface="Mistral" pitchFamily="66" charset="0"/>
              </a:rPr>
              <a:t>силуету</a:t>
            </a:r>
            <a:r>
              <a:rPr lang="ru-RU" sz="2400" dirty="0" smtClean="0">
                <a:latin typeface="Mistral" pitchFamily="66" charset="0"/>
              </a:rPr>
              <a:t>.</a:t>
            </a:r>
            <a:br>
              <a:rPr lang="ru-RU" sz="2400" dirty="0" smtClean="0">
                <a:latin typeface="Mistral" pitchFamily="66" charset="0"/>
              </a:rPr>
            </a:br>
            <a:endParaRPr lang="ru-RU" sz="2400" dirty="0"/>
          </a:p>
        </p:txBody>
      </p:sp>
      <p:pic>
        <p:nvPicPr>
          <p:cNvPr id="5" name="Содержимое 4" descr="Gluhiv.jpg"/>
          <p:cNvPicPr>
            <a:picLocks noGrp="1" noChangeAspect="1"/>
          </p:cNvPicPr>
          <p:nvPr>
            <p:ph sz="half" idx="1"/>
          </p:nvPr>
        </p:nvPicPr>
        <p:blipFill>
          <a:blip r:embed="rId2" cstate="print"/>
          <a:stretch>
            <a:fillRect/>
          </a:stretch>
        </p:blipFill>
        <p:spPr>
          <a:xfrm>
            <a:off x="5220072" y="404664"/>
            <a:ext cx="3751064" cy="5251490"/>
          </a:xfrm>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ocation_of_Cossack_Hetmanate.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10692680" cy="841248"/>
          </a:xfrm>
        </p:spPr>
        <p:txBody>
          <a:bodyPr>
            <a:noAutofit/>
          </a:bodyPr>
          <a:lstStyle/>
          <a:p>
            <a:r>
              <a:rPr lang="ru-RU" sz="2800" dirty="0" err="1" smtClean="0"/>
              <a:t>періоди</a:t>
            </a:r>
            <a:r>
              <a:rPr lang="ru-RU" sz="2800" dirty="0" smtClean="0"/>
              <a:t> </a:t>
            </a:r>
            <a:r>
              <a:rPr lang="ru-RU" sz="2800" dirty="0" err="1" smtClean="0"/>
              <a:t>правління</a:t>
            </a:r>
            <a:r>
              <a:rPr lang="ru-RU" sz="2800" dirty="0" smtClean="0"/>
              <a:t> </a:t>
            </a:r>
            <a:r>
              <a:rPr lang="ru-RU" sz="2800" dirty="0" err="1" smtClean="0"/>
              <a:t>і</a:t>
            </a:r>
            <a:r>
              <a:rPr lang="ru-RU" sz="2800" dirty="0" smtClean="0"/>
              <a:t> </a:t>
            </a:r>
            <a:r>
              <a:rPr lang="ru-RU" sz="2800" dirty="0" err="1" smtClean="0"/>
              <a:t>столиці</a:t>
            </a:r>
            <a:r>
              <a:rPr lang="ru-RU" sz="2800" dirty="0" smtClean="0"/>
              <a:t> </a:t>
            </a:r>
            <a:r>
              <a:rPr lang="ru-RU" sz="2800" dirty="0" err="1" smtClean="0"/>
              <a:t>українських</a:t>
            </a:r>
            <a:r>
              <a:rPr lang="ru-RU" sz="2800" dirty="0" smtClean="0"/>
              <a:t> </a:t>
            </a:r>
            <a:r>
              <a:rPr lang="ru-RU" sz="2800" dirty="0" err="1" smtClean="0"/>
              <a:t>гетьманів</a:t>
            </a:r>
            <a:endParaRPr lang="ru-RU" sz="2800" dirty="0"/>
          </a:p>
        </p:txBody>
      </p:sp>
      <p:pic>
        <p:nvPicPr>
          <p:cNvPr id="3" name="Рисунок 2" descr="-9-728.jpg"/>
          <p:cNvPicPr>
            <a:picLocks noChangeAspect="1"/>
          </p:cNvPicPr>
          <p:nvPr/>
        </p:nvPicPr>
        <p:blipFill>
          <a:blip r:embed="rId2" cstate="print"/>
          <a:srcRect l="11577" t="25078" r="7423" b="7077"/>
          <a:stretch>
            <a:fillRect/>
          </a:stretch>
        </p:blipFill>
        <p:spPr>
          <a:xfrm>
            <a:off x="395536" y="1268760"/>
            <a:ext cx="8419058" cy="5288895"/>
          </a:xfrm>
          <a:prstGeom prst="rect">
            <a:avLst/>
          </a:prstGeom>
        </p:spPr>
      </p:pic>
    </p:spTree>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5805264"/>
            <a:ext cx="7092280" cy="841248"/>
          </a:xfrm>
        </p:spPr>
        <p:txBody>
          <a:bodyPr>
            <a:normAutofit/>
          </a:bodyPr>
          <a:lstStyle/>
          <a:p>
            <a:r>
              <a:rPr lang="uk-UA" sz="2400" dirty="0" smtClean="0"/>
              <a:t>Підготувала учениця </a:t>
            </a:r>
            <a:r>
              <a:rPr lang="en-US" sz="2400" dirty="0" smtClean="0">
                <a:latin typeface="Gigi" pitchFamily="82" charset="0"/>
              </a:rPr>
              <a:t>v</a:t>
            </a:r>
            <a:r>
              <a:rPr lang="uk-UA" sz="2400" dirty="0" smtClean="0"/>
              <a:t>І гімназійного класу</a:t>
            </a:r>
            <a:br>
              <a:rPr lang="uk-UA" sz="2400" dirty="0" smtClean="0"/>
            </a:br>
            <a:r>
              <a:rPr lang="uk-UA" sz="2400" dirty="0" smtClean="0"/>
              <a:t> </a:t>
            </a:r>
            <a:r>
              <a:rPr lang="uk-UA" sz="2400" dirty="0" err="1" smtClean="0"/>
              <a:t>Вавринюк</a:t>
            </a:r>
            <a:r>
              <a:rPr lang="uk-UA" sz="2400" dirty="0" smtClean="0"/>
              <a:t> Адріана</a:t>
            </a:r>
            <a:endParaRPr lang="ru-RU" sz="2400" dirty="0"/>
          </a:p>
        </p:txBody>
      </p:sp>
    </p:spTree>
  </p:cSld>
  <p:clrMapOvr>
    <a:masterClrMapping/>
  </p:clrMapOvr>
  <p:transition spd="med">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sp>
        <p:nvSpPr>
          <p:cNvPr id="2" name="Заголовок 1"/>
          <p:cNvSpPr>
            <a:spLocks noGrp="1"/>
          </p:cNvSpPr>
          <p:nvPr>
            <p:ph type="title"/>
          </p:nvPr>
        </p:nvSpPr>
        <p:spPr>
          <a:xfrm>
            <a:off x="0" y="764704"/>
            <a:ext cx="4788024" cy="5013175"/>
          </a:xfrm>
        </p:spPr>
        <p:txBody>
          <a:bodyPr>
            <a:normAutofit/>
          </a:bodyPr>
          <a:lstStyle/>
          <a:p>
            <a:r>
              <a:rPr lang="uk-UA" sz="9600" dirty="0" smtClean="0">
                <a:latin typeface="Mistral" pitchFamily="66" charset="0"/>
              </a:rPr>
              <a:t>Чигирин</a:t>
            </a:r>
            <a:r>
              <a:rPr lang="uk-UA" dirty="0" smtClean="0">
                <a:latin typeface="Mistral" pitchFamily="66" charset="0"/>
              </a:rPr>
              <a:t/>
            </a:r>
            <a:br>
              <a:rPr lang="uk-UA" dirty="0" smtClean="0">
                <a:latin typeface="Mistral" pitchFamily="66" charset="0"/>
              </a:rPr>
            </a:br>
            <a:r>
              <a:rPr lang="uk-UA" dirty="0" smtClean="0">
                <a:latin typeface="Mistral" pitchFamily="66" charset="0"/>
              </a:rPr>
              <a:t>(1648-1660)</a:t>
            </a:r>
            <a:endParaRPr lang="ru-RU" dirty="0">
              <a:latin typeface="Mistral" pitchFamily="66" charset="0"/>
            </a:endParaRPr>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effectLst>
                  <a:outerShdw blurRad="38100" dist="38100" dir="2700000" algn="tl">
                    <a:srgbClr val="000000">
                      <a:alpha val="43137"/>
                    </a:srgbClr>
                  </a:outerShdw>
                  <a:reflection blurRad="12700" stA="48000" endA="300" endPos="55000" dir="5400000" sy="-90000" algn="bl" rotWithShape="0"/>
                </a:effectLst>
                <a:latin typeface="Mistral" pitchFamily="66" charset="0"/>
              </a:rPr>
              <a:t>Герби Чигирина</a:t>
            </a:r>
            <a:endParaRPr lang="ru-RU" sz="4000" dirty="0">
              <a:effectLst>
                <a:outerShdw blurRad="38100" dist="38100" dir="2700000" algn="tl">
                  <a:srgbClr val="000000">
                    <a:alpha val="43137"/>
                  </a:srgbClr>
                </a:outerShdw>
                <a:reflection blurRad="12700" stA="48000" endA="300" endPos="55000" dir="5400000" sy="-90000" algn="bl" rotWithShape="0"/>
              </a:effectLst>
              <a:latin typeface="Mistral" pitchFamily="66" charset="0"/>
            </a:endParaRPr>
          </a:p>
        </p:txBody>
      </p:sp>
      <p:pic>
        <p:nvPicPr>
          <p:cNvPr id="4" name="Содержимое 3" descr="175px-Coat_of_arms_of_Chyhyryn.jpg"/>
          <p:cNvPicPr>
            <a:picLocks noGrp="1" noChangeAspect="1"/>
          </p:cNvPicPr>
          <p:nvPr>
            <p:ph idx="1"/>
          </p:nvPr>
        </p:nvPicPr>
        <p:blipFill>
          <a:blip r:embed="rId2" cstate="print"/>
          <a:stretch>
            <a:fillRect/>
          </a:stretch>
        </p:blipFill>
        <p:spPr>
          <a:xfrm>
            <a:off x="3779912" y="2348880"/>
            <a:ext cx="2448272" cy="2951916"/>
          </a:xfrm>
        </p:spPr>
      </p:pic>
      <p:pic>
        <p:nvPicPr>
          <p:cNvPr id="5" name="Рисунок 4" descr="200px-Chyhyryn_polk.svg.png"/>
          <p:cNvPicPr>
            <a:picLocks noChangeAspect="1"/>
          </p:cNvPicPr>
          <p:nvPr/>
        </p:nvPicPr>
        <p:blipFill>
          <a:blip r:embed="rId3" cstate="print"/>
          <a:stretch>
            <a:fillRect/>
          </a:stretch>
        </p:blipFill>
        <p:spPr>
          <a:xfrm>
            <a:off x="7092280" y="1340768"/>
            <a:ext cx="1739881" cy="2061759"/>
          </a:xfrm>
          <a:prstGeom prst="rect">
            <a:avLst/>
          </a:prstGeom>
        </p:spPr>
      </p:pic>
      <p:pic>
        <p:nvPicPr>
          <p:cNvPr id="6" name="Рисунок 5" descr="1312799914_gerb-chigirinskogo-rayonu.jpg"/>
          <p:cNvPicPr>
            <a:picLocks noChangeAspect="1"/>
          </p:cNvPicPr>
          <p:nvPr/>
        </p:nvPicPr>
        <p:blipFill>
          <a:blip r:embed="rId4" cstate="print"/>
          <a:stretch>
            <a:fillRect/>
          </a:stretch>
        </p:blipFill>
        <p:spPr>
          <a:xfrm>
            <a:off x="0" y="2924944"/>
            <a:ext cx="3044792" cy="3427566"/>
          </a:xfrm>
          <a:prstGeom prst="rect">
            <a:avLst/>
          </a:prstGeom>
        </p:spPr>
      </p:pic>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3.jpg"/>
          <p:cNvPicPr>
            <a:picLocks noChangeAspect="1"/>
          </p:cNvPicPr>
          <p:nvPr/>
        </p:nvPicPr>
        <p:blipFill>
          <a:blip r:embed="rId2" cstate="print"/>
          <a:stretch>
            <a:fillRect/>
          </a:stretch>
        </p:blipFill>
        <p:spPr>
          <a:xfrm>
            <a:off x="4644008" y="3933056"/>
            <a:ext cx="3605386" cy="2711250"/>
          </a:xfrm>
          <a:prstGeom prst="rect">
            <a:avLst/>
          </a:prstGeom>
        </p:spPr>
      </p:pic>
      <p:sp>
        <p:nvSpPr>
          <p:cNvPr id="2" name="Заголовок 1"/>
          <p:cNvSpPr>
            <a:spLocks noGrp="1"/>
          </p:cNvSpPr>
          <p:nvPr>
            <p:ph type="title"/>
          </p:nvPr>
        </p:nvSpPr>
        <p:spPr>
          <a:xfrm>
            <a:off x="301752" y="260648"/>
            <a:ext cx="8686800" cy="5040560"/>
          </a:xfrm>
        </p:spPr>
        <p:txBody>
          <a:bodyPr>
            <a:normAutofit/>
          </a:bodyPr>
          <a:lstStyle/>
          <a:p>
            <a:r>
              <a:rPr lang="ru-RU" sz="2000" dirty="0" err="1" smtClean="0">
                <a:latin typeface="Mistral" pitchFamily="66" charset="0"/>
              </a:rPr>
              <a:t>Відомий</a:t>
            </a:r>
            <a:r>
              <a:rPr lang="ru-RU" sz="2000" dirty="0" smtClean="0">
                <a:latin typeface="Mistral" pitchFamily="66" charset="0"/>
              </a:rPr>
              <a:t> </a:t>
            </a:r>
            <a:r>
              <a:rPr lang="ru-RU" sz="2000" dirty="0" err="1" smtClean="0">
                <a:latin typeface="Mistral" pitchFamily="66" charset="0"/>
              </a:rPr>
              <a:t>з</a:t>
            </a:r>
            <a:r>
              <a:rPr lang="ru-RU" sz="2000" dirty="0" smtClean="0">
                <a:latin typeface="Mistral" pitchFamily="66" charset="0"/>
              </a:rPr>
              <a:t> </a:t>
            </a:r>
            <a:r>
              <a:rPr lang="ru-RU" sz="2000" dirty="0" err="1" smtClean="0">
                <a:latin typeface="Mistral" pitchFamily="66" charset="0"/>
              </a:rPr>
              <a:t>першої</a:t>
            </a:r>
            <a:r>
              <a:rPr lang="ru-RU" sz="2000" dirty="0" smtClean="0">
                <a:latin typeface="Mistral" pitchFamily="66" charset="0"/>
              </a:rPr>
              <a:t> </a:t>
            </a:r>
            <a:r>
              <a:rPr lang="ru-RU" sz="2000" dirty="0" err="1" smtClean="0">
                <a:latin typeface="Mistral" pitchFamily="66" charset="0"/>
              </a:rPr>
              <a:t>половини</a:t>
            </a:r>
            <a:r>
              <a:rPr lang="ru-RU" sz="2000" dirty="0" smtClean="0">
                <a:latin typeface="Mistral" pitchFamily="66" charset="0"/>
              </a:rPr>
              <a:t> Х</a:t>
            </a:r>
            <a:r>
              <a:rPr lang="en-US" sz="2000" dirty="0" smtClean="0">
                <a:latin typeface="Mistral" pitchFamily="66" charset="0"/>
              </a:rPr>
              <a:t>V</a:t>
            </a:r>
            <a:r>
              <a:rPr lang="ru-RU" sz="2000" dirty="0" smtClean="0">
                <a:latin typeface="Mistral" pitchFamily="66" charset="0"/>
              </a:rPr>
              <a:t>І ст. як </a:t>
            </a:r>
            <a:r>
              <a:rPr lang="ru-RU" sz="2000" dirty="0" err="1" smtClean="0">
                <a:latin typeface="Mistral" pitchFamily="66" charset="0"/>
              </a:rPr>
              <a:t>укріплений</a:t>
            </a:r>
            <a:r>
              <a:rPr lang="ru-RU" sz="2000" dirty="0" smtClean="0">
                <a:latin typeface="Mistral" pitchFamily="66" charset="0"/>
              </a:rPr>
              <a:t> </a:t>
            </a:r>
            <a:r>
              <a:rPr lang="ru-RU" sz="2000" dirty="0" err="1" smtClean="0">
                <a:latin typeface="Mistral" pitchFamily="66" charset="0"/>
              </a:rPr>
              <a:t>козацький</a:t>
            </a:r>
            <a:r>
              <a:rPr lang="ru-RU" sz="2000" dirty="0" smtClean="0">
                <a:latin typeface="Mistral" pitchFamily="66" charset="0"/>
              </a:rPr>
              <a:t> </a:t>
            </a:r>
            <a:r>
              <a:rPr lang="ru-RU" sz="2000" dirty="0" err="1" smtClean="0">
                <a:latin typeface="Mistral" pitchFamily="66" charset="0"/>
              </a:rPr>
              <a:t>зимівник</a:t>
            </a:r>
            <a:r>
              <a:rPr lang="ru-RU" sz="2000" dirty="0" smtClean="0">
                <a:latin typeface="Mistral" pitchFamily="66" charset="0"/>
              </a:rPr>
              <a:t>. </a:t>
            </a:r>
            <a:r>
              <a:rPr lang="ru-RU" sz="2000" dirty="0" err="1" smtClean="0">
                <a:latin typeface="Mistral" pitchFamily="66" charset="0"/>
              </a:rPr>
              <a:t>Згодом</a:t>
            </a:r>
            <a:r>
              <a:rPr lang="ru-RU" sz="2000" dirty="0" smtClean="0">
                <a:latin typeface="Mistral" pitchFamily="66" charset="0"/>
              </a:rPr>
              <a:t> – центр </a:t>
            </a:r>
            <a:r>
              <a:rPr lang="ru-RU" sz="2000" dirty="0" err="1" smtClean="0">
                <a:latin typeface="Mistral" pitchFamily="66" charset="0"/>
              </a:rPr>
              <a:t>Чигиринського</a:t>
            </a:r>
            <a:r>
              <a:rPr lang="ru-RU" sz="2000" dirty="0" smtClean="0">
                <a:latin typeface="Mistral" pitchFamily="66" charset="0"/>
              </a:rPr>
              <a:t> </a:t>
            </a:r>
            <a:r>
              <a:rPr lang="ru-RU" sz="2000" dirty="0" err="1" smtClean="0">
                <a:latin typeface="Mistral" pitchFamily="66" charset="0"/>
              </a:rPr>
              <a:t>староства</a:t>
            </a:r>
            <a:r>
              <a:rPr lang="ru-RU" sz="2000" dirty="0" smtClean="0">
                <a:latin typeface="Mistral" pitchFamily="66" charset="0"/>
              </a:rPr>
              <a:t>. У 1592 р. </a:t>
            </a:r>
            <a:r>
              <a:rPr lang="ru-RU" sz="2000" dirty="0" err="1" smtClean="0">
                <a:latin typeface="Mistral" pitchFamily="66" charset="0"/>
              </a:rPr>
              <a:t>місту</a:t>
            </a:r>
            <a:r>
              <a:rPr lang="ru-RU" sz="2000" dirty="0" smtClean="0">
                <a:latin typeface="Mistral" pitchFamily="66" charset="0"/>
              </a:rPr>
              <a:t> </a:t>
            </a:r>
            <a:r>
              <a:rPr lang="ru-RU" sz="2000" dirty="0" err="1" smtClean="0">
                <a:latin typeface="Mistral" pitchFamily="66" charset="0"/>
              </a:rPr>
              <a:t>надано</a:t>
            </a:r>
            <a:r>
              <a:rPr lang="ru-RU" sz="2000" dirty="0" smtClean="0">
                <a:latin typeface="Mistral" pitchFamily="66" charset="0"/>
              </a:rPr>
              <a:t> </a:t>
            </a:r>
            <a:r>
              <a:rPr lang="ru-RU" sz="2000" dirty="0" err="1" smtClean="0">
                <a:latin typeface="Mistral" pitchFamily="66" charset="0"/>
              </a:rPr>
              <a:t>Магдебурзьке</a:t>
            </a:r>
            <a:r>
              <a:rPr lang="ru-RU" sz="2000" dirty="0" smtClean="0">
                <a:latin typeface="Mistral" pitchFamily="66" charset="0"/>
              </a:rPr>
              <a:t> право. У 1648-1657 </a:t>
            </a:r>
            <a:r>
              <a:rPr lang="ru-RU" sz="2000" dirty="0" err="1" smtClean="0">
                <a:latin typeface="Mistral" pitchFamily="66" charset="0"/>
              </a:rPr>
              <a:t>рр</a:t>
            </a:r>
            <a:r>
              <a:rPr lang="ru-RU" sz="2000" dirty="0" smtClean="0">
                <a:latin typeface="Mistral" pitchFamily="66" charset="0"/>
              </a:rPr>
              <a:t>. Чигирин – </a:t>
            </a:r>
            <a:r>
              <a:rPr lang="ru-RU" sz="2000" dirty="0" err="1" smtClean="0">
                <a:latin typeface="Mistral" pitchFamily="66" charset="0"/>
              </a:rPr>
              <a:t>резиденція</a:t>
            </a:r>
            <a:r>
              <a:rPr lang="ru-RU" sz="2000" dirty="0" smtClean="0">
                <a:latin typeface="Mistral" pitchFamily="66" charset="0"/>
              </a:rPr>
              <a:t> Богдана </a:t>
            </a:r>
            <a:r>
              <a:rPr lang="ru-RU" sz="2000" dirty="0" err="1" smtClean="0">
                <a:latin typeface="Mistral" pitchFamily="66" charset="0"/>
              </a:rPr>
              <a:t>Хмельницького</a:t>
            </a:r>
            <a:r>
              <a:rPr lang="ru-RU" sz="2000" dirty="0" smtClean="0">
                <a:latin typeface="Mistral" pitchFamily="66" charset="0"/>
              </a:rPr>
              <a:t> та </a:t>
            </a:r>
            <a:r>
              <a:rPr lang="ru-RU" sz="2000" dirty="0" err="1" smtClean="0">
                <a:latin typeface="Mistral" pitchFamily="66" charset="0"/>
              </a:rPr>
              <a:t>столиця</a:t>
            </a:r>
            <a:r>
              <a:rPr lang="ru-RU" sz="2000" dirty="0" smtClean="0">
                <a:latin typeface="Mistral" pitchFamily="66" charset="0"/>
              </a:rPr>
              <a:t> </a:t>
            </a:r>
            <a:r>
              <a:rPr lang="ru-RU" sz="2000" dirty="0" err="1" smtClean="0">
                <a:latin typeface="Mistral" pitchFamily="66" charset="0"/>
              </a:rPr>
              <a:t>гетьманської</a:t>
            </a:r>
            <a:r>
              <a:rPr lang="ru-RU" sz="2000" dirty="0" smtClean="0">
                <a:latin typeface="Mistral" pitchFamily="66" charset="0"/>
              </a:rPr>
              <a:t> </a:t>
            </a:r>
            <a:r>
              <a:rPr lang="ru-RU" sz="2000" dirty="0" err="1" smtClean="0">
                <a:latin typeface="Mistral" pitchFamily="66" charset="0"/>
              </a:rPr>
              <a:t>держави</a:t>
            </a:r>
            <a:r>
              <a:rPr lang="ru-RU" sz="2000" dirty="0" smtClean="0">
                <a:latin typeface="Mistral" pitchFamily="66" charset="0"/>
              </a:rPr>
              <a:t> (до 1676 р.) У 1989 р. у </a:t>
            </a:r>
            <a:r>
              <a:rPr lang="ru-RU" sz="2000" dirty="0" err="1" smtClean="0">
                <a:latin typeface="Mistral" pitchFamily="66" charset="0"/>
              </a:rPr>
              <a:t>Чигирині</a:t>
            </a:r>
            <a:r>
              <a:rPr lang="ru-RU" sz="2000" dirty="0" smtClean="0">
                <a:latin typeface="Mistral" pitchFamily="66" charset="0"/>
              </a:rPr>
              <a:t> створено </a:t>
            </a:r>
            <a:r>
              <a:rPr lang="ru-RU" sz="2000" dirty="0" err="1" smtClean="0">
                <a:latin typeface="Mistral" pitchFamily="66" charset="0"/>
              </a:rPr>
              <a:t>державний</a:t>
            </a:r>
            <a:r>
              <a:rPr lang="ru-RU" sz="2000" dirty="0" smtClean="0">
                <a:latin typeface="Mistral" pitchFamily="66" charset="0"/>
              </a:rPr>
              <a:t> </a:t>
            </a:r>
            <a:r>
              <a:rPr lang="ru-RU" sz="2000" dirty="0" err="1" smtClean="0">
                <a:latin typeface="Mistral" pitchFamily="66" charset="0"/>
              </a:rPr>
              <a:t>історико-культурний</a:t>
            </a:r>
            <a:r>
              <a:rPr lang="ru-RU" sz="2000" dirty="0" smtClean="0">
                <a:latin typeface="Mistral" pitchFamily="66" charset="0"/>
              </a:rPr>
              <a:t> </a:t>
            </a:r>
            <a:r>
              <a:rPr lang="ru-RU" sz="2000" dirty="0" err="1" smtClean="0">
                <a:latin typeface="Mistral" pitchFamily="66" charset="0"/>
              </a:rPr>
              <a:t>заповідник</a:t>
            </a:r>
            <a:r>
              <a:rPr lang="ru-RU" sz="2000" dirty="0" smtClean="0">
                <a:latin typeface="Mistral" pitchFamily="66" charset="0"/>
              </a:rPr>
              <a:t>. </a:t>
            </a:r>
            <a:r>
              <a:rPr lang="ru-RU" sz="2000" dirty="0" err="1" smtClean="0">
                <a:latin typeface="Mistral" pitchFamily="66" charset="0"/>
              </a:rPr>
              <a:t>Нині</a:t>
            </a:r>
            <a:r>
              <a:rPr lang="ru-RU" sz="2000" dirty="0" smtClean="0">
                <a:latin typeface="Mistral" pitchFamily="66" charset="0"/>
              </a:rPr>
              <a:t> </a:t>
            </a:r>
            <a:r>
              <a:rPr lang="ru-RU" sz="2000" dirty="0" err="1" smtClean="0">
                <a:latin typeface="Mistral" pitchFamily="66" charset="0"/>
              </a:rPr>
              <a:t>це</a:t>
            </a:r>
            <a:r>
              <a:rPr lang="ru-RU" sz="2000" dirty="0" smtClean="0">
                <a:latin typeface="Mistral" pitchFamily="66" charset="0"/>
              </a:rPr>
              <a:t> </a:t>
            </a:r>
            <a:r>
              <a:rPr lang="ru-RU" sz="2000" dirty="0" err="1" smtClean="0">
                <a:latin typeface="Mistral" pitchFamily="66" charset="0"/>
              </a:rPr>
              <a:t>Національний</a:t>
            </a:r>
            <a:r>
              <a:rPr lang="ru-RU" sz="2000" dirty="0" smtClean="0">
                <a:latin typeface="Mistral" pitchFamily="66" charset="0"/>
              </a:rPr>
              <a:t> </a:t>
            </a:r>
            <a:r>
              <a:rPr lang="ru-RU" sz="2000" dirty="0" err="1" smtClean="0">
                <a:latin typeface="Mistral" pitchFamily="66" charset="0"/>
              </a:rPr>
              <a:t>заповідник</a:t>
            </a:r>
            <a:r>
              <a:rPr lang="ru-RU" sz="2000" dirty="0" smtClean="0">
                <a:latin typeface="Mistral" pitchFamily="66" charset="0"/>
              </a:rPr>
              <a:t> "Чигирин".</a:t>
            </a:r>
            <a:br>
              <a:rPr lang="ru-RU" sz="2000" dirty="0" smtClean="0">
                <a:latin typeface="Mistral" pitchFamily="66" charset="0"/>
              </a:rPr>
            </a:br>
            <a:r>
              <a:rPr lang="ru-RU" sz="2000" dirty="0" smtClean="0"/>
              <a:t/>
            </a:r>
            <a:br>
              <a:rPr lang="ru-RU" sz="2000" dirty="0" smtClean="0"/>
            </a:br>
            <a:r>
              <a:rPr lang="ru-RU" sz="2000" i="1" dirty="0" smtClean="0">
                <a:latin typeface="Mistral" pitchFamily="66" charset="0"/>
              </a:rPr>
              <a:t>с. </a:t>
            </a:r>
            <a:r>
              <a:rPr lang="ru-RU" sz="2000" i="1" dirty="0" err="1" smtClean="0">
                <a:latin typeface="Mistral" pitchFamily="66" charset="0"/>
              </a:rPr>
              <a:t>Суботів</a:t>
            </a:r>
            <a:r>
              <a:rPr lang="ru-RU" sz="2000" i="1" dirty="0" smtClean="0">
                <a:latin typeface="Mistral" pitchFamily="66" charset="0"/>
              </a:rPr>
              <a:t>.</a:t>
            </a:r>
            <a:r>
              <a:rPr lang="ru-RU" sz="2000" dirty="0" smtClean="0">
                <a:latin typeface="Mistral" pitchFamily="66" charset="0"/>
              </a:rPr>
              <a:t> </a:t>
            </a:r>
            <a:r>
              <a:rPr lang="ru-RU" sz="2000" dirty="0" err="1" smtClean="0">
                <a:latin typeface="Mistral" pitchFamily="66" charset="0"/>
              </a:rPr>
              <a:t>Колишній</a:t>
            </a:r>
            <a:r>
              <a:rPr lang="ru-RU" sz="2000" dirty="0" smtClean="0">
                <a:latin typeface="Mistral" pitchFamily="66" charset="0"/>
              </a:rPr>
              <a:t> </a:t>
            </a:r>
            <a:r>
              <a:rPr lang="ru-RU" sz="2000" dirty="0" err="1" smtClean="0">
                <a:latin typeface="Mistral" pitchFamily="66" charset="0"/>
              </a:rPr>
              <a:t>маєток</a:t>
            </a:r>
            <a:r>
              <a:rPr lang="ru-RU" sz="2000" dirty="0" smtClean="0">
                <a:latin typeface="Mistral" pitchFamily="66" charset="0"/>
              </a:rPr>
              <a:t> Б. </a:t>
            </a:r>
            <a:r>
              <a:rPr lang="ru-RU" sz="2000" dirty="0" err="1" smtClean="0">
                <a:latin typeface="Mistral" pitchFamily="66" charset="0"/>
              </a:rPr>
              <a:t>Хмельницького</a:t>
            </a:r>
            <a:r>
              <a:rPr lang="ru-RU" sz="2000" dirty="0" smtClean="0">
                <a:latin typeface="Mistral" pitchFamily="66" charset="0"/>
              </a:rPr>
              <a:t>. У 1653 р. на </a:t>
            </a:r>
            <a:r>
              <a:rPr lang="ru-RU" sz="2000" dirty="0" err="1" smtClean="0">
                <a:latin typeface="Mistral" pitchFamily="66" charset="0"/>
              </a:rPr>
              <a:t>його</a:t>
            </a:r>
            <a:r>
              <a:rPr lang="ru-RU" sz="2000" dirty="0" smtClean="0">
                <a:latin typeface="Mistral" pitchFamily="66" charset="0"/>
              </a:rPr>
              <a:t> </a:t>
            </a:r>
            <a:r>
              <a:rPr lang="ru-RU" sz="2000" dirty="0" err="1" smtClean="0">
                <a:latin typeface="Mistral" pitchFamily="66" charset="0"/>
              </a:rPr>
              <a:t>замовлення</a:t>
            </a:r>
            <a:r>
              <a:rPr lang="ru-RU" sz="2000" dirty="0" smtClean="0">
                <a:latin typeface="Mistral" pitchFamily="66" charset="0"/>
              </a:rPr>
              <a:t> </a:t>
            </a:r>
            <a:r>
              <a:rPr lang="ru-RU" sz="2000" dirty="0" err="1" smtClean="0">
                <a:latin typeface="Mistral" pitchFamily="66" charset="0"/>
              </a:rPr>
              <a:t>споруджено</a:t>
            </a:r>
            <a:r>
              <a:rPr lang="ru-RU" sz="2000" dirty="0" smtClean="0">
                <a:latin typeface="Mistral" pitchFamily="66" charset="0"/>
              </a:rPr>
              <a:t> </a:t>
            </a:r>
            <a:r>
              <a:rPr lang="ru-RU" sz="2000" dirty="0" err="1" smtClean="0">
                <a:latin typeface="Mistral" pitchFamily="66" charset="0"/>
              </a:rPr>
              <a:t>Іллінську</a:t>
            </a:r>
            <a:r>
              <a:rPr lang="ru-RU" sz="2000" dirty="0" smtClean="0">
                <a:latin typeface="Mistral" pitchFamily="66" charset="0"/>
              </a:rPr>
              <a:t> </a:t>
            </a:r>
            <a:r>
              <a:rPr lang="ru-RU" sz="2000" dirty="0" err="1" smtClean="0">
                <a:latin typeface="Mistral" pitchFamily="66" charset="0"/>
              </a:rPr>
              <a:t>церкву</a:t>
            </a:r>
            <a:r>
              <a:rPr lang="ru-RU" sz="2000" dirty="0" smtClean="0">
                <a:latin typeface="Mistral" pitchFamily="66" charset="0"/>
              </a:rPr>
              <a:t> в </a:t>
            </a:r>
            <a:r>
              <a:rPr lang="ru-RU" sz="2000" dirty="0" err="1" smtClean="0">
                <a:latin typeface="Mistral" pitchFamily="66" charset="0"/>
              </a:rPr>
              <a:t>стилі</a:t>
            </a:r>
            <a:r>
              <a:rPr lang="ru-RU" sz="2000" dirty="0" smtClean="0">
                <a:latin typeface="Mistral" pitchFamily="66" charset="0"/>
              </a:rPr>
              <a:t> </a:t>
            </a:r>
            <a:r>
              <a:rPr lang="ru-RU" sz="2000" dirty="0" err="1" smtClean="0">
                <a:latin typeface="Mistral" pitchFamily="66" charset="0"/>
              </a:rPr>
              <a:t>українського</a:t>
            </a:r>
            <a:r>
              <a:rPr lang="ru-RU" sz="2000" dirty="0" smtClean="0">
                <a:latin typeface="Mistral" pitchFamily="66" charset="0"/>
              </a:rPr>
              <a:t> барокко, </a:t>
            </a:r>
            <a:r>
              <a:rPr lang="ru-RU" sz="2000" dirty="0" err="1" smtClean="0">
                <a:latin typeface="Mistral" pitchFamily="66" charset="0"/>
              </a:rPr>
              <a:t>що</a:t>
            </a:r>
            <a:r>
              <a:rPr lang="ru-RU" sz="2000" dirty="0" smtClean="0">
                <a:latin typeface="Mistral" pitchFamily="66" charset="0"/>
              </a:rPr>
              <a:t> у 1657 р. стала </a:t>
            </a:r>
            <a:r>
              <a:rPr lang="ru-RU" sz="2000" dirty="0" err="1" smtClean="0">
                <a:latin typeface="Mistral" pitchFamily="66" charset="0"/>
              </a:rPr>
              <a:t>усипальницею</a:t>
            </a:r>
            <a:r>
              <a:rPr lang="ru-RU" sz="2000" dirty="0" smtClean="0">
                <a:latin typeface="Mistral" pitchFamily="66" charset="0"/>
              </a:rPr>
              <a:t> </a:t>
            </a:r>
            <a:r>
              <a:rPr lang="ru-RU" sz="2000" dirty="0" err="1" smtClean="0">
                <a:latin typeface="Mistral" pitchFamily="66" charset="0"/>
              </a:rPr>
              <a:t>гетьмана</a:t>
            </a:r>
            <a:r>
              <a:rPr lang="ru-RU" sz="2000" dirty="0" smtClean="0"/>
              <a:t>.</a:t>
            </a:r>
            <a:endParaRPr lang="ru-RU" sz="2000" dirty="0"/>
          </a:p>
        </p:txBody>
      </p:sp>
    </p:spTree>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51520" y="1556792"/>
            <a:ext cx="4065712" cy="792088"/>
          </a:xfrm>
        </p:spPr>
        <p:txBody>
          <a:bodyPr>
            <a:normAutofit/>
          </a:bodyPr>
          <a:lstStyle/>
          <a:p>
            <a:r>
              <a:rPr lang="uk-UA" sz="3200" dirty="0" smtClean="0">
                <a:latin typeface="Mistral" pitchFamily="66" charset="0"/>
              </a:rPr>
              <a:t>(1669-1708)</a:t>
            </a:r>
            <a:endParaRPr lang="ru-RU" sz="3200" dirty="0">
              <a:latin typeface="Mistral" pitchFamily="66" charset="0"/>
            </a:endParaRPr>
          </a:p>
        </p:txBody>
      </p:sp>
      <p:sp>
        <p:nvSpPr>
          <p:cNvPr id="3" name="Заголовок 2"/>
          <p:cNvSpPr>
            <a:spLocks noGrp="1"/>
          </p:cNvSpPr>
          <p:nvPr>
            <p:ph type="title"/>
          </p:nvPr>
        </p:nvSpPr>
        <p:spPr>
          <a:xfrm>
            <a:off x="0" y="692696"/>
            <a:ext cx="4211960" cy="1988840"/>
          </a:xfrm>
        </p:spPr>
        <p:txBody>
          <a:bodyPr>
            <a:normAutofit/>
          </a:bodyPr>
          <a:lstStyle/>
          <a:p>
            <a:r>
              <a:rPr lang="uk-UA" sz="5400" dirty="0" smtClean="0">
                <a:latin typeface="Mistral" pitchFamily="66" charset="0"/>
              </a:rPr>
              <a:t>СМТ. </a:t>
            </a:r>
            <a:r>
              <a:rPr lang="uk-UA" sz="5400" dirty="0" err="1" smtClean="0">
                <a:latin typeface="Mistral" pitchFamily="66" charset="0"/>
              </a:rPr>
              <a:t>бАТУРИН</a:t>
            </a:r>
            <a:endParaRPr lang="ru-RU" sz="5400" dirty="0">
              <a:latin typeface="Mistral" pitchFamily="66" charset="0"/>
            </a:endParaRPr>
          </a:p>
        </p:txBody>
      </p:sp>
    </p:spTree>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Mistral" pitchFamily="66" charset="0"/>
              </a:rPr>
              <a:t>ГЕРБ БАТУРИНА</a:t>
            </a:r>
            <a:endParaRPr lang="ru-RU" dirty="0">
              <a:latin typeface="Mistral" pitchFamily="66" charset="0"/>
            </a:endParaRPr>
          </a:p>
        </p:txBody>
      </p:sp>
      <p:pic>
        <p:nvPicPr>
          <p:cNvPr id="4" name="Содержимое 3" descr="200px-Baturyn_gerb.jpg"/>
          <p:cNvPicPr>
            <a:picLocks noGrp="1" noChangeAspect="1"/>
          </p:cNvPicPr>
          <p:nvPr>
            <p:ph idx="1"/>
          </p:nvPr>
        </p:nvPicPr>
        <p:blipFill>
          <a:blip r:embed="rId2" cstate="print"/>
          <a:stretch>
            <a:fillRect/>
          </a:stretch>
        </p:blipFill>
        <p:spPr>
          <a:xfrm>
            <a:off x="2987824" y="1844824"/>
            <a:ext cx="3134072" cy="3666864"/>
          </a:xfrm>
        </p:spPr>
      </p:pic>
    </p:spTree>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jpg"/>
          <p:cNvPicPr>
            <a:picLocks noChangeAspect="1"/>
          </p:cNvPicPr>
          <p:nvPr/>
        </p:nvPicPr>
        <p:blipFill>
          <a:blip r:embed="rId2" cstate="print"/>
          <a:stretch>
            <a:fillRect/>
          </a:stretch>
        </p:blipFill>
        <p:spPr>
          <a:xfrm>
            <a:off x="5076056" y="3717032"/>
            <a:ext cx="3714731" cy="2808337"/>
          </a:xfrm>
          <a:prstGeom prst="rect">
            <a:avLst/>
          </a:prstGeom>
        </p:spPr>
      </p:pic>
      <p:sp>
        <p:nvSpPr>
          <p:cNvPr id="2" name="Заголовок 1"/>
          <p:cNvSpPr>
            <a:spLocks noGrp="1"/>
          </p:cNvSpPr>
          <p:nvPr>
            <p:ph type="title"/>
          </p:nvPr>
        </p:nvSpPr>
        <p:spPr>
          <a:xfrm>
            <a:off x="457200" y="1772816"/>
            <a:ext cx="8686800" cy="2376264"/>
          </a:xfrm>
        </p:spPr>
        <p:txBody>
          <a:bodyPr>
            <a:normAutofit fontScale="90000"/>
          </a:bodyPr>
          <a:lstStyle/>
          <a:p>
            <a:pPr fontAlgn="base"/>
            <a:r>
              <a:rPr lang="ru-RU" sz="2200" dirty="0" err="1" smtClean="0">
                <a:latin typeface="Mistral" pitchFamily="66" charset="0"/>
              </a:rPr>
              <a:t>Вперше</a:t>
            </a:r>
            <a:r>
              <a:rPr lang="ru-RU" sz="2200" dirty="0" smtClean="0">
                <a:latin typeface="Mistral" pitchFamily="66" charset="0"/>
              </a:rPr>
              <a:t> </a:t>
            </a:r>
            <a:r>
              <a:rPr lang="ru-RU" sz="2200" dirty="0" err="1" smtClean="0">
                <a:latin typeface="Mistral" pitchFamily="66" charset="0"/>
              </a:rPr>
              <a:t>згадується</a:t>
            </a:r>
            <a:r>
              <a:rPr lang="ru-RU" sz="2200" dirty="0" smtClean="0">
                <a:latin typeface="Mistral" pitchFamily="66" charset="0"/>
              </a:rPr>
              <a:t> у документах 1625 р. у </a:t>
            </a:r>
            <a:r>
              <a:rPr lang="ru-RU" sz="2200" dirty="0" err="1" smtClean="0">
                <a:latin typeface="Mistral" pitchFamily="66" charset="0"/>
              </a:rPr>
              <a:t>зв'язку</a:t>
            </a:r>
            <a:r>
              <a:rPr lang="ru-RU" sz="2200" dirty="0" smtClean="0">
                <a:latin typeface="Mistral" pitchFamily="66" charset="0"/>
              </a:rPr>
              <a:t> </a:t>
            </a:r>
            <a:r>
              <a:rPr lang="ru-RU" sz="2200" dirty="0" err="1" smtClean="0">
                <a:latin typeface="Mistral" pitchFamily="66" charset="0"/>
              </a:rPr>
              <a:t>зі</a:t>
            </a:r>
            <a:r>
              <a:rPr lang="ru-RU" sz="2200" dirty="0" smtClean="0">
                <a:latin typeface="Mistral" pitchFamily="66" charset="0"/>
              </a:rPr>
              <a:t> </a:t>
            </a:r>
            <a:r>
              <a:rPr lang="ru-RU" sz="2200" dirty="0" err="1" smtClean="0">
                <a:latin typeface="Mistral" pitchFamily="66" charset="0"/>
              </a:rPr>
              <a:t>спорудженням</a:t>
            </a:r>
            <a:r>
              <a:rPr lang="ru-RU" sz="2200" dirty="0" smtClean="0">
                <a:latin typeface="Mistral" pitchFamily="66" charset="0"/>
              </a:rPr>
              <a:t> </a:t>
            </a:r>
            <a:r>
              <a:rPr lang="ru-RU" sz="2200" dirty="0" err="1" smtClean="0">
                <a:latin typeface="Mistral" pitchFamily="66" charset="0"/>
              </a:rPr>
              <a:t>Батуринської</a:t>
            </a:r>
            <a:r>
              <a:rPr lang="ru-RU" sz="2200" dirty="0" smtClean="0">
                <a:latin typeface="Mistral" pitchFamily="66" charset="0"/>
              </a:rPr>
              <a:t> </a:t>
            </a:r>
            <a:r>
              <a:rPr lang="ru-RU" sz="2200" dirty="0" err="1" smtClean="0">
                <a:latin typeface="Mistral" pitchFamily="66" charset="0"/>
              </a:rPr>
              <a:t>фортеці</a:t>
            </a:r>
            <a:r>
              <a:rPr lang="ru-RU" sz="2200" dirty="0" smtClean="0">
                <a:latin typeface="Mistral" pitchFamily="66" charset="0"/>
              </a:rPr>
              <a:t>.</a:t>
            </a:r>
            <a:br>
              <a:rPr lang="ru-RU" sz="2200" dirty="0" smtClean="0">
                <a:latin typeface="Mistral" pitchFamily="66" charset="0"/>
              </a:rPr>
            </a:br>
            <a:r>
              <a:rPr lang="ru-RU" sz="2200" dirty="0" smtClean="0">
                <a:latin typeface="Mistral" pitchFamily="66" charset="0"/>
              </a:rPr>
              <a:t>У 1669-1708 </a:t>
            </a:r>
            <a:r>
              <a:rPr lang="ru-RU" sz="2200" dirty="0" err="1" smtClean="0">
                <a:latin typeface="Mistral" pitchFamily="66" charset="0"/>
              </a:rPr>
              <a:t>рр</a:t>
            </a:r>
            <a:r>
              <a:rPr lang="ru-RU" sz="2200" dirty="0" smtClean="0">
                <a:latin typeface="Mistral" pitchFamily="66" charset="0"/>
              </a:rPr>
              <a:t>. </a:t>
            </a:r>
            <a:r>
              <a:rPr lang="ru-RU" sz="2200" dirty="0" err="1" smtClean="0">
                <a:latin typeface="Mistral" pitchFamily="66" charset="0"/>
              </a:rPr>
              <a:t>і</a:t>
            </a:r>
            <a:r>
              <a:rPr lang="ru-RU" sz="2200" dirty="0" smtClean="0">
                <a:latin typeface="Mistral" pitchFamily="66" charset="0"/>
              </a:rPr>
              <a:t> 1750-1764 </a:t>
            </a:r>
            <a:r>
              <a:rPr lang="ru-RU" sz="2200" dirty="0" err="1" smtClean="0">
                <a:latin typeface="Mistral" pitchFamily="66" charset="0"/>
              </a:rPr>
              <a:t>рр</a:t>
            </a:r>
            <a:r>
              <a:rPr lang="ru-RU" sz="2200" dirty="0" smtClean="0">
                <a:latin typeface="Mistral" pitchFamily="66" charset="0"/>
              </a:rPr>
              <a:t>. Батурин </a:t>
            </a:r>
            <a:r>
              <a:rPr lang="ru-RU" sz="2200" dirty="0" err="1" smtClean="0">
                <a:latin typeface="Mistral" pitchFamily="66" charset="0"/>
              </a:rPr>
              <a:t>був</a:t>
            </a:r>
            <a:r>
              <a:rPr lang="ru-RU" sz="2200" dirty="0" smtClean="0">
                <a:latin typeface="Mistral" pitchFamily="66" charset="0"/>
              </a:rPr>
              <a:t> </a:t>
            </a:r>
            <a:r>
              <a:rPr lang="ru-RU" sz="2200" dirty="0" err="1" smtClean="0">
                <a:latin typeface="Mistral" pitchFamily="66" charset="0"/>
              </a:rPr>
              <a:t>резиденцією</a:t>
            </a:r>
            <a:r>
              <a:rPr lang="ru-RU" sz="2200" dirty="0" smtClean="0">
                <a:latin typeface="Mistral" pitchFamily="66" charset="0"/>
              </a:rPr>
              <a:t> </a:t>
            </a:r>
            <a:r>
              <a:rPr lang="ru-RU" sz="2200" dirty="0" err="1" smtClean="0">
                <a:latin typeface="Mistral" pitchFamily="66" charset="0"/>
              </a:rPr>
              <a:t>гетьманів</a:t>
            </a:r>
            <a:r>
              <a:rPr lang="ru-RU" sz="2200" dirty="0" smtClean="0">
                <a:latin typeface="Mistral" pitchFamily="66" charset="0"/>
              </a:rPr>
              <a:t> </a:t>
            </a:r>
            <a:r>
              <a:rPr lang="ru-RU" sz="2200" dirty="0" err="1" smtClean="0">
                <a:latin typeface="Mistral" pitchFamily="66" charset="0"/>
              </a:rPr>
              <a:t>Лівобережної</a:t>
            </a:r>
            <a:r>
              <a:rPr lang="ru-RU" sz="2200" dirty="0" smtClean="0">
                <a:latin typeface="Mistral" pitchFamily="66" charset="0"/>
              </a:rPr>
              <a:t> </a:t>
            </a:r>
            <a:r>
              <a:rPr lang="ru-RU" sz="2200" dirty="0" err="1" smtClean="0">
                <a:latin typeface="Mistral" pitchFamily="66" charset="0"/>
              </a:rPr>
              <a:t>України</a:t>
            </a:r>
            <a:r>
              <a:rPr lang="ru-RU" sz="2200" dirty="0" smtClean="0">
                <a:latin typeface="Mistral" pitchFamily="66" charset="0"/>
              </a:rPr>
              <a:t>. У 1708 р. </a:t>
            </a:r>
            <a:r>
              <a:rPr lang="ru-RU" sz="2200" dirty="0" err="1" smtClean="0">
                <a:latin typeface="Mistral" pitchFamily="66" charset="0"/>
              </a:rPr>
              <a:t>під</a:t>
            </a:r>
            <a:r>
              <a:rPr lang="ru-RU" sz="2200" dirty="0" smtClean="0">
                <a:latin typeface="Mistral" pitchFamily="66" charset="0"/>
              </a:rPr>
              <a:t> час </a:t>
            </a:r>
            <a:r>
              <a:rPr lang="ru-RU" sz="2200" dirty="0" err="1" smtClean="0">
                <a:latin typeface="Mistral" pitchFamily="66" charset="0"/>
              </a:rPr>
              <a:t>Північної</a:t>
            </a:r>
            <a:r>
              <a:rPr lang="ru-RU" sz="2200" dirty="0" smtClean="0">
                <a:latin typeface="Mistral" pitchFamily="66" charset="0"/>
              </a:rPr>
              <a:t> </a:t>
            </a:r>
            <a:r>
              <a:rPr lang="ru-RU" sz="2200" dirty="0" err="1" smtClean="0">
                <a:latin typeface="Mistral" pitchFamily="66" charset="0"/>
              </a:rPr>
              <a:t>війни</a:t>
            </a:r>
            <a:r>
              <a:rPr lang="ru-RU" sz="2200" dirty="0" smtClean="0">
                <a:latin typeface="Mistral" pitchFamily="66" charset="0"/>
              </a:rPr>
              <a:t>, </a:t>
            </a:r>
            <a:r>
              <a:rPr lang="ru-RU" sz="2200" dirty="0" err="1" smtClean="0">
                <a:latin typeface="Mistral" pitchFamily="66" charset="0"/>
              </a:rPr>
              <a:t>після</a:t>
            </a:r>
            <a:r>
              <a:rPr lang="ru-RU" sz="2200" dirty="0" smtClean="0">
                <a:latin typeface="Mistral" pitchFamily="66" charset="0"/>
              </a:rPr>
              <a:t> переходу </a:t>
            </a:r>
            <a:r>
              <a:rPr lang="ru-RU" sz="2200" dirty="0" err="1" smtClean="0">
                <a:latin typeface="Mistral" pitchFamily="66" charset="0"/>
              </a:rPr>
              <a:t>гетьмана</a:t>
            </a:r>
            <a:r>
              <a:rPr lang="ru-RU" sz="2200" dirty="0" smtClean="0">
                <a:latin typeface="Mistral" pitchFamily="66" charset="0"/>
              </a:rPr>
              <a:t> І. </a:t>
            </a:r>
            <a:r>
              <a:rPr lang="ru-RU" sz="2200" dirty="0" err="1" smtClean="0">
                <a:latin typeface="Mistral" pitchFamily="66" charset="0"/>
              </a:rPr>
              <a:t>Мазепи</a:t>
            </a:r>
            <a:r>
              <a:rPr lang="ru-RU" sz="2200" dirty="0" smtClean="0">
                <a:latin typeface="Mistral" pitchFamily="66" charset="0"/>
              </a:rPr>
              <a:t> на </a:t>
            </a:r>
            <a:r>
              <a:rPr lang="ru-RU" sz="2200" dirty="0" err="1" smtClean="0">
                <a:latin typeface="Mistral" pitchFamily="66" charset="0"/>
              </a:rPr>
              <a:t>бік</a:t>
            </a:r>
            <a:r>
              <a:rPr lang="ru-RU" sz="2200" dirty="0" smtClean="0">
                <a:latin typeface="Mistral" pitchFamily="66" charset="0"/>
              </a:rPr>
              <a:t> Карла ХІІ, </a:t>
            </a:r>
            <a:r>
              <a:rPr lang="ru-RU" sz="2200" dirty="0" err="1" smtClean="0">
                <a:latin typeface="Mistral" pitchFamily="66" charset="0"/>
              </a:rPr>
              <a:t>місто</a:t>
            </a:r>
            <a:r>
              <a:rPr lang="ru-RU" sz="2200" dirty="0" smtClean="0">
                <a:latin typeface="Mistral" pitchFamily="66" charset="0"/>
              </a:rPr>
              <a:t> </a:t>
            </a:r>
            <a:r>
              <a:rPr lang="ru-RU" sz="2200" dirty="0" err="1" smtClean="0">
                <a:latin typeface="Mistral" pitchFamily="66" charset="0"/>
              </a:rPr>
              <a:t>було</a:t>
            </a:r>
            <a:r>
              <a:rPr lang="ru-RU" sz="2200" dirty="0" smtClean="0">
                <a:latin typeface="Mistral" pitchFamily="66" charset="0"/>
              </a:rPr>
              <a:t> взято </a:t>
            </a:r>
            <a:r>
              <a:rPr lang="ru-RU" sz="2200" dirty="0" err="1" smtClean="0">
                <a:latin typeface="Mistral" pitchFamily="66" charset="0"/>
              </a:rPr>
              <a:t>російськими</a:t>
            </a:r>
            <a:r>
              <a:rPr lang="ru-RU" sz="2200" dirty="0" smtClean="0">
                <a:latin typeface="Mistral" pitchFamily="66" charset="0"/>
              </a:rPr>
              <a:t> </a:t>
            </a:r>
            <a:r>
              <a:rPr lang="ru-RU" sz="2200" dirty="0" err="1" smtClean="0">
                <a:latin typeface="Mistral" pitchFamily="66" charset="0"/>
              </a:rPr>
              <a:t>військами</a:t>
            </a:r>
            <a:r>
              <a:rPr lang="ru-RU" sz="2200" dirty="0" smtClean="0">
                <a:latin typeface="Mistral" pitchFamily="66" charset="0"/>
              </a:rPr>
              <a:t> </a:t>
            </a:r>
            <a:r>
              <a:rPr lang="ru-RU" sz="2200" dirty="0" err="1" smtClean="0">
                <a:latin typeface="Mistral" pitchFamily="66" charset="0"/>
              </a:rPr>
              <a:t>під</a:t>
            </a:r>
            <a:r>
              <a:rPr lang="ru-RU" sz="2200" dirty="0" smtClean="0">
                <a:latin typeface="Mistral" pitchFamily="66" charset="0"/>
              </a:rPr>
              <a:t> </a:t>
            </a:r>
            <a:r>
              <a:rPr lang="ru-RU" sz="2200" dirty="0" err="1" smtClean="0">
                <a:latin typeface="Mistral" pitchFamily="66" charset="0"/>
              </a:rPr>
              <a:t>командуванням</a:t>
            </a:r>
            <a:r>
              <a:rPr lang="ru-RU" sz="2200" dirty="0" smtClean="0">
                <a:latin typeface="Mistral" pitchFamily="66" charset="0"/>
              </a:rPr>
              <a:t> О. Меншикова та спалено. </a:t>
            </a:r>
            <a:r>
              <a:rPr lang="ru-RU" sz="2200" dirty="0" err="1" smtClean="0">
                <a:latin typeface="Mistral" pitchFamily="66" charset="0"/>
              </a:rPr>
              <a:t>Тепер</a:t>
            </a:r>
            <a:r>
              <a:rPr lang="ru-RU" sz="2200" dirty="0" smtClean="0">
                <a:latin typeface="Mistral" pitchFamily="66" charset="0"/>
              </a:rPr>
              <a:t> на </a:t>
            </a:r>
            <a:r>
              <a:rPr lang="ru-RU" sz="2200" dirty="0" err="1" smtClean="0">
                <a:latin typeface="Mistral" pitchFamily="66" charset="0"/>
              </a:rPr>
              <a:t>цьому</a:t>
            </a:r>
            <a:r>
              <a:rPr lang="ru-RU" sz="2200" dirty="0" smtClean="0">
                <a:latin typeface="Mistral" pitchFamily="66" charset="0"/>
              </a:rPr>
              <a:t> </a:t>
            </a:r>
            <a:r>
              <a:rPr lang="ru-RU" sz="2200" dirty="0" err="1" smtClean="0">
                <a:latin typeface="Mistral" pitchFamily="66" charset="0"/>
              </a:rPr>
              <a:t>місці</a:t>
            </a:r>
            <a:r>
              <a:rPr lang="ru-RU" sz="2200" dirty="0" smtClean="0">
                <a:latin typeface="Mistral" pitchFamily="66" charset="0"/>
              </a:rPr>
              <a:t> </a:t>
            </a:r>
            <a:r>
              <a:rPr lang="ru-RU" sz="2200" dirty="0" err="1" smtClean="0">
                <a:latin typeface="Mistral" pitchFamily="66" charset="0"/>
              </a:rPr>
              <a:t>стоїть</a:t>
            </a:r>
            <a:r>
              <a:rPr lang="ru-RU" sz="2200" dirty="0" smtClean="0">
                <a:latin typeface="Mistral" pitchFamily="66" charset="0"/>
              </a:rPr>
              <a:t> </a:t>
            </a:r>
            <a:r>
              <a:rPr lang="ru-RU" sz="2200" dirty="0" err="1" smtClean="0">
                <a:latin typeface="Mistral" pitchFamily="66" charset="0"/>
              </a:rPr>
              <a:t>пам’ятний</a:t>
            </a:r>
            <a:r>
              <a:rPr lang="ru-RU" sz="2200" dirty="0" smtClean="0">
                <a:latin typeface="Mistral" pitchFamily="66" charset="0"/>
              </a:rPr>
              <a:t> </a:t>
            </a:r>
            <a:r>
              <a:rPr lang="ru-RU" sz="2200" dirty="0" err="1" smtClean="0">
                <a:latin typeface="Mistral" pitchFamily="66" charset="0"/>
              </a:rPr>
              <a:t>хрест</a:t>
            </a:r>
            <a:r>
              <a:rPr lang="ru-RU" sz="2200" dirty="0" smtClean="0">
                <a:latin typeface="Mistral" pitchFamily="66" charset="0"/>
              </a:rPr>
              <a:t> – </a:t>
            </a:r>
            <a:r>
              <a:rPr lang="ru-RU" sz="2200" dirty="0" err="1" smtClean="0">
                <a:latin typeface="Mistral" pitchFamily="66" charset="0"/>
              </a:rPr>
              <a:t>з’явився</a:t>
            </a:r>
            <a:r>
              <a:rPr lang="ru-RU" sz="2200" dirty="0" smtClean="0">
                <a:latin typeface="Mistral" pitchFamily="66" charset="0"/>
              </a:rPr>
              <a:t> </a:t>
            </a:r>
            <a:r>
              <a:rPr lang="ru-RU" sz="2200" dirty="0" err="1" smtClean="0">
                <a:latin typeface="Mistral" pitchFamily="66" charset="0"/>
              </a:rPr>
              <a:t>він</a:t>
            </a:r>
            <a:r>
              <a:rPr lang="ru-RU" sz="2200" dirty="0" smtClean="0">
                <a:latin typeface="Mistral" pitchFamily="66" charset="0"/>
              </a:rPr>
              <a:t> </a:t>
            </a:r>
            <a:r>
              <a:rPr lang="ru-RU" sz="2200" dirty="0" err="1" smtClean="0">
                <a:latin typeface="Mistral" pitchFamily="66" charset="0"/>
              </a:rPr>
              <a:t>лише</a:t>
            </a:r>
            <a:r>
              <a:rPr lang="ru-RU" sz="2200" dirty="0" smtClean="0">
                <a:latin typeface="Mistral" pitchFamily="66" charset="0"/>
              </a:rPr>
              <a:t> у 2004 </a:t>
            </a:r>
            <a:r>
              <a:rPr lang="ru-RU" sz="2200" dirty="0" err="1" smtClean="0">
                <a:latin typeface="Mistral" pitchFamily="66" charset="0"/>
              </a:rPr>
              <a:t>році</a:t>
            </a:r>
            <a:r>
              <a:rPr lang="ru-RU" sz="2200" dirty="0" smtClean="0">
                <a:latin typeface="Mistral" pitchFamily="66" charset="0"/>
              </a:rPr>
              <a:t> за </a:t>
            </a:r>
            <a:r>
              <a:rPr lang="ru-RU" sz="2200" dirty="0" err="1" smtClean="0">
                <a:latin typeface="Mistral" pitchFamily="66" charset="0"/>
              </a:rPr>
              <a:t>ініціативи</a:t>
            </a:r>
            <a:r>
              <a:rPr lang="ru-RU" sz="2200" dirty="0" smtClean="0">
                <a:latin typeface="Mistral" pitchFamily="66" charset="0"/>
              </a:rPr>
              <a:t> </a:t>
            </a:r>
            <a:r>
              <a:rPr lang="ru-RU" sz="2200" dirty="0" err="1" smtClean="0">
                <a:latin typeface="Mistral" pitchFamily="66" charset="0"/>
              </a:rPr>
              <a:t>Віктора</a:t>
            </a:r>
            <a:r>
              <a:rPr lang="ru-RU" sz="2200" dirty="0" smtClean="0">
                <a:latin typeface="Mistral" pitchFamily="66" charset="0"/>
              </a:rPr>
              <a:t> </a:t>
            </a:r>
            <a:r>
              <a:rPr lang="ru-RU" sz="2200" dirty="0" err="1" smtClean="0">
                <a:latin typeface="Mistral" pitchFamily="66" charset="0"/>
              </a:rPr>
              <a:t>Ющенка</a:t>
            </a:r>
            <a:r>
              <a:rPr lang="ru-RU" sz="2200" dirty="0" smtClean="0">
                <a:latin typeface="Mistral" pitchFamily="66" charset="0"/>
              </a:rPr>
              <a:t>. </a:t>
            </a:r>
            <a:r>
              <a:rPr lang="ru-RU" sz="2700" dirty="0" smtClean="0">
                <a:latin typeface="Mistral" pitchFamily="66" charset="0"/>
              </a:rPr>
              <a:t/>
            </a:r>
            <a:br>
              <a:rPr lang="ru-RU" sz="2700" dirty="0" smtClean="0">
                <a:latin typeface="Mistral" pitchFamily="66" charset="0"/>
              </a:rPr>
            </a:br>
            <a:r>
              <a:rPr lang="ru-RU" sz="2400" dirty="0" smtClean="0"/>
              <a:t/>
            </a:r>
            <a:br>
              <a:rPr lang="ru-RU" sz="2400" dirty="0" smtClean="0"/>
            </a:br>
            <a:endParaRPr lang="ru-RU" sz="2400" dirty="0"/>
          </a:p>
        </p:txBody>
      </p:sp>
      <p:sp>
        <p:nvSpPr>
          <p:cNvPr id="3" name="Прямоугольник 2"/>
          <p:cNvSpPr/>
          <p:nvPr/>
        </p:nvSpPr>
        <p:spPr>
          <a:xfrm>
            <a:off x="2686050" y="-6670422"/>
            <a:ext cx="5702374" cy="5493812"/>
          </a:xfrm>
          <a:prstGeom prst="rect">
            <a:avLst/>
          </a:prstGeom>
        </p:spPr>
        <p:txBody>
          <a:bodyPr wrap="square">
            <a:spAutoFit/>
          </a:bodyPr>
          <a:lstStyle/>
          <a:p>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Вперше</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згадується</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у документах 1625 р. у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зв'язку</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зі</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спорудженням</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Батуринської</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фортеці</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a:t>
            </a:r>
            <a:b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b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У 1669-1708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рр</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і</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1750-1764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рр</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Батурин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був</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резиденцією</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гетьманів</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Лівобережної</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України</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У 1708 р.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під</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час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Північної</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війни</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після</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переходу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гетьмана</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І.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Мазепи</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на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бік</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Карла ХІІ,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місто</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було</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взято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російськими</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військами</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під</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командуванням</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О. Меншикова та спалено.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Тепер</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на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цьому</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місці</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стоїть</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пам’ятний</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хрест</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з’явився</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він</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лише</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у 2004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році</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за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ініціативи</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Віктора</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r>
              <a:rPr lang="ru-RU" sz="2700" cap="all" dirty="0" err="1" smtClean="0">
                <a:solidFill>
                  <a:srgbClr val="4E3B30"/>
                </a:solidFill>
                <a:effectLst>
                  <a:reflection blurRad="12700" stA="48000" endA="300" endPos="55000" dir="5400000" sy="-90000" algn="bl" rotWithShape="0"/>
                </a:effectLst>
                <a:latin typeface="Mistral" pitchFamily="66" charset="0"/>
                <a:ea typeface="+mj-ea"/>
                <a:cs typeface="+mj-cs"/>
              </a:rPr>
              <a:t>Ющенка</a:t>
            </a:r>
            <a:r>
              <a:rPr lang="ru-RU" sz="2700" cap="all" dirty="0" smtClean="0">
                <a:solidFill>
                  <a:srgbClr val="4E3B30"/>
                </a:solidFill>
                <a:effectLst>
                  <a:reflection blurRad="12700" stA="48000" endA="300" endPos="55000" dir="5400000" sy="-90000" algn="bl" rotWithShape="0"/>
                </a:effectLst>
                <a:latin typeface="Mistral" pitchFamily="66" charset="0"/>
                <a:ea typeface="+mj-ea"/>
                <a:cs typeface="+mj-cs"/>
              </a:rPr>
              <a:t>. </a:t>
            </a:r>
            <a:endParaRPr lang="ru-RU" dirty="0"/>
          </a:p>
        </p:txBody>
      </p:sp>
      <p:sp>
        <p:nvSpPr>
          <p:cNvPr id="5" name="Прямоугольник 4"/>
          <p:cNvSpPr/>
          <p:nvPr/>
        </p:nvSpPr>
        <p:spPr>
          <a:xfrm>
            <a:off x="1475656" y="5805264"/>
            <a:ext cx="3622925" cy="584775"/>
          </a:xfrm>
          <a:prstGeom prst="rect">
            <a:avLst/>
          </a:prstGeom>
        </p:spPr>
        <p:txBody>
          <a:bodyPr wrap="square">
            <a:spAutoFit/>
          </a:bodyPr>
          <a:lstStyle/>
          <a:p>
            <a:r>
              <a:rPr lang="ru-RU" sz="3200" dirty="0" err="1" smtClean="0">
                <a:latin typeface="Mistral" pitchFamily="66" charset="0"/>
              </a:rPr>
              <a:t>Воскресенська</a:t>
            </a:r>
            <a:r>
              <a:rPr lang="ru-RU" sz="3200" dirty="0" smtClean="0">
                <a:latin typeface="Mistral" pitchFamily="66" charset="0"/>
              </a:rPr>
              <a:t> </a:t>
            </a:r>
            <a:r>
              <a:rPr lang="ru-RU" sz="3200" dirty="0" err="1" smtClean="0">
                <a:latin typeface="Mistral" pitchFamily="66" charset="0"/>
              </a:rPr>
              <a:t>церква</a:t>
            </a:r>
            <a:endParaRPr lang="ru-RU" sz="3200" dirty="0"/>
          </a:p>
        </p:txBody>
      </p:sp>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0" y="1484784"/>
            <a:ext cx="4176464" cy="1219200"/>
          </a:xfrm>
        </p:spPr>
        <p:txBody>
          <a:bodyPr>
            <a:normAutofit/>
          </a:bodyPr>
          <a:lstStyle/>
          <a:p>
            <a:r>
              <a:rPr lang="uk-UA" sz="3600" dirty="0" smtClean="0">
                <a:latin typeface="Mistral" pitchFamily="66" charset="0"/>
              </a:rPr>
              <a:t>(1708-1764)</a:t>
            </a:r>
            <a:endParaRPr lang="ru-RU" sz="3600" dirty="0">
              <a:latin typeface="Mistral" pitchFamily="66" charset="0"/>
            </a:endParaRPr>
          </a:p>
        </p:txBody>
      </p:sp>
      <p:sp>
        <p:nvSpPr>
          <p:cNvPr id="3" name="Заголовок 2"/>
          <p:cNvSpPr>
            <a:spLocks noGrp="1"/>
          </p:cNvSpPr>
          <p:nvPr>
            <p:ph type="title"/>
          </p:nvPr>
        </p:nvSpPr>
        <p:spPr>
          <a:xfrm>
            <a:off x="0" y="404664"/>
            <a:ext cx="3779912" cy="1800199"/>
          </a:xfrm>
        </p:spPr>
        <p:txBody>
          <a:bodyPr>
            <a:normAutofit/>
          </a:bodyPr>
          <a:lstStyle/>
          <a:p>
            <a:r>
              <a:rPr lang="uk-UA" sz="7200" dirty="0" smtClean="0">
                <a:latin typeface="Mistral" pitchFamily="66" charset="0"/>
              </a:rPr>
              <a:t>Глухів</a:t>
            </a:r>
            <a:endParaRPr lang="ru-RU" sz="7200" dirty="0">
              <a:latin typeface="Mistral" pitchFamily="66" charset="0"/>
            </a:endParaRPr>
          </a:p>
        </p:txBody>
      </p:sp>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Герби </a:t>
            </a:r>
            <a:r>
              <a:rPr lang="uk-UA" dirty="0" err="1" smtClean="0"/>
              <a:t>гЛУХОВА</a:t>
            </a:r>
            <a:endParaRPr lang="ru-RU" dirty="0"/>
          </a:p>
        </p:txBody>
      </p:sp>
      <p:pic>
        <p:nvPicPr>
          <p:cNvPr id="4" name="Содержимое 3" descr="gluhov.jpg"/>
          <p:cNvPicPr>
            <a:picLocks noGrp="1" noChangeAspect="1"/>
          </p:cNvPicPr>
          <p:nvPr>
            <p:ph idx="1"/>
          </p:nvPr>
        </p:nvPicPr>
        <p:blipFill>
          <a:blip r:embed="rId2" cstate="print"/>
          <a:stretch>
            <a:fillRect/>
          </a:stretch>
        </p:blipFill>
        <p:spPr>
          <a:xfrm>
            <a:off x="3707904" y="2420888"/>
            <a:ext cx="2188309" cy="2757524"/>
          </a:xfrm>
        </p:spPr>
      </p:pic>
      <p:pic>
        <p:nvPicPr>
          <p:cNvPr id="5" name="Рисунок 4" descr="gluhov3.gif"/>
          <p:cNvPicPr>
            <a:picLocks noChangeAspect="1"/>
          </p:cNvPicPr>
          <p:nvPr/>
        </p:nvPicPr>
        <p:blipFill>
          <a:blip r:embed="rId3" cstate="print"/>
          <a:stretch>
            <a:fillRect/>
          </a:stretch>
        </p:blipFill>
        <p:spPr>
          <a:xfrm>
            <a:off x="6588224" y="1340768"/>
            <a:ext cx="1993630" cy="2564904"/>
          </a:xfrm>
          <a:prstGeom prst="rect">
            <a:avLst/>
          </a:prstGeom>
        </p:spPr>
      </p:pic>
      <p:pic>
        <p:nvPicPr>
          <p:cNvPr id="6" name="Рисунок 5" descr="gluhov4.gif"/>
          <p:cNvPicPr>
            <a:picLocks noChangeAspect="1"/>
          </p:cNvPicPr>
          <p:nvPr/>
        </p:nvPicPr>
        <p:blipFill>
          <a:blip r:embed="rId4" cstate="print"/>
          <a:stretch>
            <a:fillRect/>
          </a:stretch>
        </p:blipFill>
        <p:spPr>
          <a:xfrm>
            <a:off x="179512" y="3429000"/>
            <a:ext cx="3024336" cy="3183511"/>
          </a:xfrm>
          <a:prstGeom prst="rect">
            <a:avLst/>
          </a:prstGeom>
        </p:spPr>
      </p:pic>
    </p:spTree>
  </p:cSld>
  <p:clrMapOvr>
    <a:masterClrMapping/>
  </p:clrMapOvr>
  <p:transition spd="med">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TotalTime>
  <Words>173</Words>
  <Application>Microsoft Office PowerPoint</Application>
  <PresentationFormat>Экран (4:3)</PresentationFormat>
  <Paragraphs>16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Гетьманські столиці України</vt:lpstr>
      <vt:lpstr>Чигирин (1648-1660)</vt:lpstr>
      <vt:lpstr>Герби Чигирина</vt:lpstr>
      <vt:lpstr>Відомий з першої половини ХVІ ст. як укріплений козацький зимівник. Згодом – центр Чигиринського староства. У 1592 р. місту надано Магдебурзьке право. У 1648-1657 рр. Чигирин – резиденція Богдана Хмельницького та столиця гетьманської держави (до 1676 р.) У 1989 р. у Чигирині створено державний історико-культурний заповідник. Нині це Національний заповідник "Чигирин".  с. Суботів. Колишній маєток Б. Хмельницького. У 1653 р. на його замовлення споруджено Іллінську церкву в стилі українського барокко, що у 1657 р. стала усипальницею гетьмана.</vt:lpstr>
      <vt:lpstr>СМТ. бАТУРИН</vt:lpstr>
      <vt:lpstr>ГЕРБ БАТУРИНА</vt:lpstr>
      <vt:lpstr>Вперше згадується у документах 1625 р. у зв'язку зі спорудженням Батуринської фортеці. У 1669-1708 рр. і 1750-1764 рр. Батурин був резиденцією гетьманів Лівобережної України. У 1708 р. під час Північної війни, після переходу гетьмана І. Мазепи на бік Карла ХІІ, місто було взято російськими військами під командуванням О. Меншикова та спалено. Тепер на цьому місці стоїть пам’ятний хрест – з’явився він лише у 2004 році за ініціативи Віктора Ющенка.   </vt:lpstr>
      <vt:lpstr>Глухів</vt:lpstr>
      <vt:lpstr>Герби гЛУХОВА</vt:lpstr>
      <vt:lpstr>Слайд 10</vt:lpstr>
      <vt:lpstr>Слайд 11</vt:lpstr>
      <vt:lpstr>періоди правління і столиці українських гетьманів</vt:lpstr>
      <vt:lpstr>Підготувала учениця vІ гімназійного класу  Вавринюк Адріана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Гетьманські столиці України</dc:title>
  <dc:creator>user</dc:creator>
  <cp:lastModifiedBy>user</cp:lastModifiedBy>
  <cp:revision>15</cp:revision>
  <dcterms:created xsi:type="dcterms:W3CDTF">2014-12-02T13:18:04Z</dcterms:created>
  <dcterms:modified xsi:type="dcterms:W3CDTF">2014-12-04T15:51:39Z</dcterms:modified>
</cp:coreProperties>
</file>