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59" r:id="rId3"/>
    <p:sldId id="260" r:id="rId4"/>
    <p:sldId id="292" r:id="rId5"/>
    <p:sldId id="262" r:id="rId6"/>
    <p:sldId id="263" r:id="rId7"/>
    <p:sldId id="266" r:id="rId8"/>
    <p:sldId id="268" r:id="rId9"/>
    <p:sldId id="270" r:id="rId10"/>
    <p:sldId id="264" r:id="rId11"/>
    <p:sldId id="269" r:id="rId12"/>
    <p:sldId id="271" r:id="rId13"/>
    <p:sldId id="272" r:id="rId14"/>
    <p:sldId id="273" r:id="rId15"/>
    <p:sldId id="274" r:id="rId16"/>
    <p:sldId id="277" r:id="rId17"/>
    <p:sldId id="283" r:id="rId18"/>
    <p:sldId id="279" r:id="rId19"/>
    <p:sldId id="281" r:id="rId20"/>
    <p:sldId id="282" r:id="rId21"/>
    <p:sldId id="286" r:id="rId22"/>
    <p:sldId id="288" r:id="rId23"/>
    <p:sldId id="289" r:id="rId24"/>
    <p:sldId id="290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BEBE6-BA1E-4007-936D-444C191630A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7E7B1-A2A5-4C81-A81C-E43662CBA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0C78DE-92EE-4864-9392-1A628AD831A3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1CF3F7B-678A-4CEF-B2AC-CC98E900E656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9FE58-AA57-403E-86BE-D2308A7F4A9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2A8D3-B59A-4166-AB36-08D3AB6A545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96542-F764-4337-A0FC-F737C516284B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56350-F840-4BA4-91DD-BF0623B79D7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BC886-968B-4454-892E-69BE8AEC7A0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C5-FE5C-402C-9EF7-0EC6290932B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6A9F5-A355-4E9B-8334-274AC71CF25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9526B-6FE1-4260-B44C-93C617BC33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79319-F06B-4C3F-B96A-8E7DE9DDAC71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C4711-F806-4F72-9B47-EF864AAEFED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2A009-A202-49E4-A64E-2CD1D7D75EFB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2C0B8-BDEB-4A6F-87A2-DD89CF1A3A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D50D6-AD46-46AB-BCE7-ACD00FCC728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F8B58-423B-48E2-B42B-1D865AF8ADE6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5BA65-2A87-4DB6-A71E-47CD9297674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3072C-3451-4180-979C-E3F92EA82F5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89DF-7B11-439A-B7BA-873D252402A1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A977A-6CBB-4DD3-9867-8A1749621D1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8F9A0-2383-4E3B-B5A1-82FF6058FF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7AA8DF-B111-46DD-9A06-22995D378E6A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6953B-9178-452F-B057-B5D2B355719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98DF9-F586-4A01-93F5-4DB8E4F8195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2131BC-4848-4741-9C2B-34C93ACCBC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28.01.2015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E9722D-CA8A-4027-9686-9EBBB49A9E3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3/Louis_Armstrong_NYWTS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ity.live174.ru/store/image/f2_03863-13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ru.wikipedia.org/wiki/%D0%A4%D0%B0%D0%B9%D0%BB:TheByrd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ru.wikipedia.org/wiki/%D0%A4%D0%B0%D0%B9%D0%BB:The_door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q.foto.radikal.ru/0708/29/5b307046530d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rq.foto.radikal.ru/0708/29/5b307046530d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3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фортепиано волн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892435"/>
            <a:ext cx="8460432" cy="114300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i="1" dirty="0" err="1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Музичні</a:t>
            </a:r>
            <a:r>
              <a:rPr lang="ru-RU" sz="4800" b="1" i="1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4800" b="1" i="1" dirty="0" err="1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ритми</a:t>
            </a:r>
            <a:r>
              <a:rPr lang="ru-RU" sz="4800" b="1" i="1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Америки</a:t>
            </a:r>
          </a:p>
        </p:txBody>
      </p:sp>
      <p:pic>
        <p:nvPicPr>
          <p:cNvPr id="2055" name="Picture 11" descr="MCj03906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2">
            <a:off x="1068599" y="2143137"/>
            <a:ext cx="29892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5300" dirty="0" err="1" smtClean="0"/>
              <a:t>Луї</a:t>
            </a:r>
            <a:r>
              <a:rPr lang="ru-RU" sz="5300" dirty="0" smtClean="0"/>
              <a:t> </a:t>
            </a:r>
            <a:r>
              <a:rPr lang="ru-RU" sz="5300" dirty="0" err="1" smtClean="0"/>
              <a:t>Армстронг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cs typeface="Arial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cs typeface="Arial"/>
              </a:rPr>
              <a:t>1901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Calibri"/>
                <a:cs typeface="Calibri"/>
              </a:rPr>
              <a:t>̶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cs typeface="Arial"/>
              </a:rPr>
              <a:t> 1971</a:t>
            </a:r>
            <a:endParaRPr lang="ru-RU" dirty="0"/>
          </a:p>
        </p:txBody>
      </p:sp>
      <p:pic>
        <p:nvPicPr>
          <p:cNvPr id="10242" name="Picture 2" descr="Файл:Louis Armstrong NYW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2786063"/>
            <a:ext cx="4714875" cy="36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1643050"/>
            <a:ext cx="7929618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Луї </a:t>
            </a:r>
            <a:r>
              <a:rPr lang="uk-UA" sz="2800" b="1" dirty="0" err="1">
                <a:ln w="50800"/>
                <a:solidFill>
                  <a:srgbClr val="C00000"/>
                </a:solidFill>
                <a:latin typeface="Arial"/>
              </a:rPr>
              <a:t>Армстронг</a:t>
            </a: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 </a:t>
            </a:r>
            <a:r>
              <a:rPr lang="uk-UA" sz="2800" b="1" dirty="0">
                <a:ln w="50800"/>
                <a:solidFill>
                  <a:srgbClr val="C00000"/>
                </a:solidFill>
                <a:latin typeface="Arial" charset="0"/>
              </a:rPr>
              <a:t>– </a:t>
            </a: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це історія джазу.</a:t>
            </a:r>
            <a:endParaRPr lang="ru-RU" sz="2800" b="1" dirty="0">
              <a:ln w="50800"/>
              <a:solidFill>
                <a:srgbClr val="C00000"/>
              </a:solidFill>
              <a:latin typeface="Arial"/>
            </a:endParaRPr>
          </a:p>
          <a:p>
            <a:pPr algn="ctr">
              <a:defRPr/>
            </a:pP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З нього почалася ера солістів-віртуозів. </a:t>
            </a:r>
            <a:endParaRPr lang="ru-RU" sz="2800" b="1" dirty="0">
              <a:ln w="50800"/>
              <a:solidFill>
                <a:srgbClr val="C0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571875"/>
            <a:ext cx="2071687" cy="2989263"/>
          </a:xfrm>
          <a:prstGeom prst="rect">
            <a:avLst/>
          </a:prstGeom>
          <a:noFill/>
          <a:ln w="603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84550" cy="2538412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4429124" y="500042"/>
            <a:ext cx="421484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8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ДЖОРДЖ ГЕРШВІН</a:t>
            </a:r>
          </a:p>
          <a:p>
            <a:pPr algn="ctr">
              <a:defRPr/>
            </a:pP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(1893 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Calibri"/>
              </a:rPr>
              <a:t>̶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1937)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lang="ru-RU" sz="48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571472" y="5786454"/>
            <a:ext cx="4500594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0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«</a:t>
            </a:r>
            <a:r>
              <a:rPr lang="ru-RU" sz="40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Рапсодія</a:t>
            </a:r>
            <a:r>
              <a:rPr lang="ru-RU" sz="40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 в </a:t>
            </a:r>
            <a:r>
              <a:rPr lang="ru-RU" sz="40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блюзових</a:t>
            </a:r>
            <a:r>
              <a:rPr lang="ru-RU" sz="40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 тонах»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571876"/>
            <a:ext cx="564360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 основу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своєї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музики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поклав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негритянську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народну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музику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джазового характеру,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поєднуючи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її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прийомами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європейської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симфонічної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музики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2857500"/>
            <a:ext cx="85010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СТВОРИВ НОВИЙ МУЗИЧНИЙ ЖАНР 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̶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  СИМФОДЖАЗ.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Элла Фитцжеральд. Краткая биографи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214422"/>
            <a:ext cx="3143297" cy="248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85813" y="4714875"/>
            <a:ext cx="20002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993300"/>
                </a:solidFill>
                <a:latin typeface="Berlin Sans FB" pitchFamily="34" charset="0"/>
              </a:rPr>
              <a:t>Бенні Гудмен</a:t>
            </a:r>
            <a:r>
              <a:rPr lang="ru-RU" sz="3200" b="1" i="1">
                <a:solidFill>
                  <a:srgbClr val="800000"/>
                </a:solidFill>
                <a:latin typeface="Modern No. 20" pitchFamily="18" charset="0"/>
              </a:rPr>
              <a:t>                            </a:t>
            </a:r>
          </a:p>
        </p:txBody>
      </p:sp>
      <p:pic>
        <p:nvPicPr>
          <p:cNvPr id="16388" name="Picture 4" descr="Бенни Гудмен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2286000" cy="2786063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86438" y="3857625"/>
            <a:ext cx="27146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800000"/>
                </a:solidFill>
                <a:latin typeface="Berlin Sans FB" pitchFamily="34" charset="0"/>
              </a:rPr>
              <a:t>Елла Фіцджеральд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ДЖАЗОВІ ВИКОНАВЦІ</a:t>
            </a:r>
          </a:p>
        </p:txBody>
      </p:sp>
      <p:pic>
        <p:nvPicPr>
          <p:cNvPr id="9" name="Picture 2" descr="http://www.peoples.ru/art/music/national/mahalia_jackson/jackson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500174"/>
            <a:ext cx="2065208" cy="30289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Прямоугольник 9"/>
          <p:cNvSpPr/>
          <p:nvPr/>
        </p:nvSpPr>
        <p:spPr>
          <a:xfrm>
            <a:off x="3214678" y="4643446"/>
            <a:ext cx="278608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Махалія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Джексон (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спіричуелз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)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25448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До класики світового джазу ввійшли такі прославлені імена, як Луї </a:t>
            </a:r>
            <a:r>
              <a:rPr lang="uk-UA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Армстронг</a:t>
            </a:r>
            <a:r>
              <a:rPr lang="uk-UA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uk-UA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Махалія</a:t>
            </a:r>
            <a:r>
              <a:rPr lang="uk-UA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Джексон, Елла </a:t>
            </a:r>
            <a:r>
              <a:rPr lang="uk-UA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Фіцжеральд</a:t>
            </a:r>
            <a:r>
              <a:rPr lang="uk-UA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uk-UA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Бенні</a:t>
            </a:r>
            <a:r>
              <a:rPr lang="uk-UA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Гудмен</a:t>
            </a:r>
            <a:r>
              <a:rPr lang="uk-UA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Чарлі Паркер, </a:t>
            </a:r>
            <a:r>
              <a:rPr lang="uk-UA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Бессі</a:t>
            </a:r>
            <a:r>
              <a:rPr lang="uk-UA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Сміт, Біллі </a:t>
            </a:r>
            <a:r>
              <a:rPr lang="uk-UA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Холлідей</a:t>
            </a:r>
            <a:r>
              <a:rPr lang="uk-UA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uk-UA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Глен</a:t>
            </a:r>
            <a:r>
              <a:rPr lang="uk-UA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Міллер.</a:t>
            </a:r>
            <a:endParaRPr lang="uk-UA" sz="3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folHlink"/>
                </a:solidFill>
              </a:rPr>
              <a:t>Напрями джазу</a:t>
            </a:r>
            <a:endParaRPr lang="uk-UA" dirty="0">
              <a:solidFill>
                <a:schemeClr val="fol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85860"/>
            <a:ext cx="7358114" cy="278608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Ранній джаз (хот-джаз (гарячий джаз)).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Холодний джаз (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кул-джаз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Світ-джаз (солодкий джаз).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Бі-боп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(нервовий джаз).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Симфоджаз.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COMBO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571750"/>
            <a:ext cx="270033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4508500"/>
            <a:ext cx="9144000" cy="1660544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 джазом пов’язане виникнення такого поняття, як масова культура. </a:t>
            </a: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endParaRPr lang="uk-UA" sz="1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 дав початок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ритм-енд-блюзу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рок-н-ролу, який відкрив дорогу багатьом співакам, таким  як 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елвіс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Преслі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та ін.</a:t>
            </a: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endParaRPr lang="uk-UA" sz="1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uk-UA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ок», «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фанк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», «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соул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», естрадна музика,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музика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кіно і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телеБачення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взяли багато  елементів джазу.</a:t>
            </a:r>
          </a:p>
        </p:txBody>
      </p:sp>
    </p:spTree>
    <p:extLst>
      <p:ext uri="{BB962C8B-B14F-4D97-AF65-F5344CB8AC3E}">
        <p14:creationId xmlns:p14="http://schemas.microsoft.com/office/powerpoint/2010/main" val="3974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РОК-МУЗИКА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736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особливим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субкультурним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явищем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такі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субкультури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як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моди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хіпі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панки,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металісти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готи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емо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нерозривно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пов’язані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певними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жанрами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рок-музики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44618"/>
            <a:ext cx="8143932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Рок-музика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має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напрямів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легких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жанрів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таких як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танцювальний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рок-н-рол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поп-рок,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бритпоп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до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брутальних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агресивних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жанрів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дет-металу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грайндкору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Зміст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пісень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варіюється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легкого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невимушеного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похмурого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глибокого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філософського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70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РОК-Н-РОЛ 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̶  </a:t>
            </a:r>
            <a:r>
              <a:rPr lang="uk-UA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стиль популярної музики, що народився в 1950-х роках у США, є раннім етапом розвитку рок-музики. Також танець, що виконується під музику рок-н-ролу, </a:t>
            </a:r>
            <a:r>
              <a:rPr lang="uk-UA" sz="24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й </a:t>
            </a:r>
            <a:r>
              <a:rPr lang="uk-UA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музична композиція в стилі рок-н-ролу. </a:t>
            </a:r>
            <a:endParaRPr lang="uk-UA" sz="2000" b="1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РОКАБІЛІ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̶ 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різновид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рок-н-ролу,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мав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сильний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вплив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кантрі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й блюзу й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орієнтований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на «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білу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публіку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 Стиль 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рокабілі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є прародителем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сучасного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року.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СЕРФ-РОК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̶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популярна американська музика початку 60-х років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XX 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століття, споконвічно пляжна, тобто для курортників і особливо для </a:t>
            </a:r>
            <a:r>
              <a:rPr lang="uk-UA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серферів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Музика переважно інструментальна, початком </a:t>
            </a:r>
            <a:r>
              <a:rPr lang="uk-UA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серфу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вважається оригінальний гітарний стиль Діка Дейла.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363" y="-9939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БЛЮЗ-РОК</a:t>
            </a: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̶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гібридний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музичний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жанр,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різновид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рок-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музики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поєднує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елементи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стилів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блюзу і рок-н-ролу.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Музичний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історик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П’єро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Скаруффі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назвав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«ритм-н-блюз у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виконанні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білих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європейських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музикантів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». </a:t>
            </a: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НОВА ХВИЛЯ </a:t>
            </a:r>
            <a:r>
              <a:rPr lang="uk-UA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̶</a:t>
            </a: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музичний напрям жанрів </a:t>
            </a:r>
            <a:r>
              <a:rPr lang="uk-UA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рок-музики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що </a:t>
            </a:r>
            <a:r>
              <a:rPr lang="uk-UA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пов’язан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стилістично й ідейно з попередніми жанрами. Визначає новий напрямок </a:t>
            </a:r>
            <a:r>
              <a:rPr lang="uk-UA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рок-музики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(наприклад: </a:t>
            </a:r>
            <a:r>
              <a:rPr lang="en-US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Jean Michel </a:t>
            </a:r>
            <a:r>
              <a:rPr lang="en-US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Jarre</a:t>
            </a:r>
            <a:r>
              <a:rPr lang="en-US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Enya</a:t>
            </a:r>
            <a:r>
              <a:rPr lang="en-US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Enigma). 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Почався з панк-року, з якого розвилися нові жанри: </a:t>
            </a:r>
            <a:r>
              <a:rPr lang="uk-UA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постпанк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</a:t>
            </a:r>
            <a:r>
              <a:rPr lang="uk-UA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синти-поп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і до </a:t>
            </a:r>
            <a:r>
              <a:rPr lang="uk-UA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інді-року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та євро-попу. Для «нової хвилі» характерні короткі пісні енергійного </a:t>
            </a:r>
            <a:r>
              <a:rPr lang="uk-UA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ритму, з 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використанням синтезаторів та  прагнення до </a:t>
            </a:r>
            <a:r>
              <a:rPr lang="uk-UA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інноваторства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й розвитку музичних технологій. </a:t>
            </a:r>
          </a:p>
          <a:p>
            <a:pPr algn="just">
              <a:defRPr/>
            </a:pP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417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ФОЛК-РОК</a:t>
            </a: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музичний жанр, що поєднує елементи фольклорної й </a:t>
            </a:r>
            <a:r>
              <a:rPr lang="uk-UA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рок-музики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Першою фолк-роковою піснею була американська народна «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House of the Rising Sun», 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виконана британською рок-групою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Animals 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 1964 році. Музика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Beatles 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впливає на каліфорнійську групу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Byrds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яка в 1965 році й засновує американський </a:t>
            </a:r>
            <a:r>
              <a:rPr lang="uk-UA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фолк-рок</a:t>
            </a:r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uk-UA" sz="3600" b="1" cap="all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Альтернативний </a:t>
            </a:r>
            <a:r>
              <a:rPr lang="uk-UA" sz="3600" b="1" cap="all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</a:t>
            </a:r>
            <a:r>
              <a:rPr lang="en-US" sz="36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en-US" sz="36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термін, під яким розуміють різні жанри </a:t>
            </a:r>
            <a:r>
              <a:rPr lang="uk-UA" sz="2400" b="1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рок-музики</a:t>
            </a:r>
            <a:r>
              <a:rPr lang="uk-UA" sz="24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що протиставляють себе традиційним. Термін </a:t>
            </a:r>
            <a:r>
              <a:rPr lang="uk-UA" sz="2400" b="1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uk-UA" sz="2400" b="1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ʼ</a:t>
            </a:r>
            <a:r>
              <a:rPr lang="uk-UA" sz="2400" b="1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явився</a:t>
            </a:r>
            <a:r>
              <a:rPr lang="uk-UA" sz="24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 1980-ті рр. і охоплював безліч жанрів, що беруть свій початок у панк-року, </a:t>
            </a:r>
            <a:r>
              <a:rPr lang="uk-UA" sz="2400" b="1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постпанку</a:t>
            </a:r>
            <a:r>
              <a:rPr lang="uk-UA" sz="24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та ін. </a:t>
            </a:r>
            <a:endParaRPr lang="ru-RU" sz="2400" b="1" dirty="0">
              <a:ln w="1905"/>
              <a:solidFill>
                <a:srgbClr val="F7964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3245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uk-UA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ХАРД-РОК</a:t>
            </a:r>
            <a:r>
              <a:rPr lang="uk-U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̶ </a:t>
            </a:r>
            <a:r>
              <a:rPr lang="uk-UA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жанр </a:t>
            </a: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рок-музики зі специфічним звучанням електрогітари й центральною роллю соло-гітариста. Розквіт почався з груп 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 Purple, Black Sabbath </a:t>
            </a: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 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Led Zeppelin. </a:t>
            </a: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Термін «</a:t>
            </a:r>
            <a:r>
              <a:rPr lang="uk-UA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хард-рок</a:t>
            </a: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використовують як синонім для «важких» жанрів: </a:t>
            </a:r>
            <a:r>
              <a:rPr lang="uk-UA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хеві-метал</a:t>
            </a: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гранж</a:t>
            </a: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т. п. </a:t>
            </a:r>
            <a:endParaRPr lang="uk-UA" sz="2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ПАНК-РОК</a:t>
            </a:r>
            <a:r>
              <a:rPr lang="uk-UA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uk-UA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жанр </a:t>
            </a:r>
            <a:r>
              <a:rPr lang="uk-UA" sz="2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рок-музики</a:t>
            </a:r>
            <a:r>
              <a:rPr lang="uk-U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що виник у середині 1970-х років у США на знак соціального протесту і неприйняття тодішніх форм року. Йому притаманна нарочито примітивна гра й завзятість раннього рок-н-ролу. </a:t>
            </a:r>
            <a:r>
              <a:rPr lang="uk-UA" sz="2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Панк-рок</a:t>
            </a:r>
            <a:r>
              <a:rPr lang="uk-U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має різновиди: мелодійний і легкий </a:t>
            </a:r>
            <a:r>
              <a:rPr lang="uk-UA" sz="2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поп-панк</a:t>
            </a:r>
            <a:r>
              <a:rPr lang="uk-U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агресивний </a:t>
            </a:r>
            <a:r>
              <a:rPr lang="uk-UA" sz="2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хардкор</a:t>
            </a:r>
            <a:r>
              <a:rPr lang="uk-U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а також комбінації з іншими жанрами — </a:t>
            </a:r>
            <a:r>
              <a:rPr lang="uk-UA" sz="2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ска-панк</a:t>
            </a:r>
            <a:r>
              <a:rPr lang="uk-U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що й став великим жанром </a:t>
            </a:r>
            <a:r>
              <a:rPr lang="uk-UA" sz="2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постпанк</a:t>
            </a:r>
            <a:r>
              <a:rPr lang="uk-U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defRPr/>
            </a:pP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Психоделічний</a:t>
            </a:r>
            <a:r>
              <a:rPr lang="ru-RU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рок</a:t>
            </a:r>
            <a:r>
              <a:rPr lang="en-US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  <a:cs typeface="Calibri"/>
              </a:rPr>
              <a:t>̶</a:t>
            </a:r>
            <a:r>
              <a:rPr lang="en-US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складна,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експресивна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музика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яка сильно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впливає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 слухача.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Пов'язаний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зі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вживанням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психоделіків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як слухачами, так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музикантами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психоделічний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рок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імітує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дію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галюциногенів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Для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спеціальні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ефекти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час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музики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upload.wikimedia.org/wikipedia/ru/thumb/1/12/TheByrds.jpg/220px-TheByrd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71744"/>
            <a:ext cx="292895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1357313" y="5072063"/>
            <a:ext cx="250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200">
                <a:solidFill>
                  <a:srgbClr val="1F497D"/>
                </a:solidFill>
                <a:latin typeface="Arial" charset="0"/>
                <a:cs typeface="Arial" charset="0"/>
              </a:rPr>
              <a:t>The Byrds.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200">
                <a:solidFill>
                  <a:srgbClr val="1F497D"/>
                </a:solidFill>
                <a:latin typeface="Arial" charset="0"/>
                <a:cs typeface="Arial" charset="0"/>
              </a:rPr>
              <a:t>Праворуч  Роджер Мак-Гуїнн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5572125" y="5072063"/>
            <a:ext cx="221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200">
                <a:solidFill>
                  <a:srgbClr val="1F497D"/>
                </a:solidFill>
                <a:latin typeface="Arial" charset="0"/>
                <a:cs typeface="Arial" charset="0"/>
              </a:rPr>
              <a:t>The Doors.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200">
                <a:solidFill>
                  <a:srgbClr val="1F497D"/>
                </a:solidFill>
                <a:latin typeface="Arial" charset="0"/>
                <a:cs typeface="Arial" charset="0"/>
              </a:rPr>
              <a:t>Попереду  Джим Моррісон</a:t>
            </a:r>
          </a:p>
        </p:txBody>
      </p:sp>
      <p:pic>
        <p:nvPicPr>
          <p:cNvPr id="6" name="Рисунок 5" descr="http://upload.wikimedia.org/wikipedia/ru/thumb/c/c7/The_doors.jpg/220px-The_doors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500306"/>
            <a:ext cx="281051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0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6056" y="931783"/>
            <a:ext cx="3929090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b="1" cap="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Після скасування в 1863 рабства мільйони афроамериканців опинились один на один зі своїм неприкаяним життям. Розпач і біль виразилися в піснях, які одержали назву </a:t>
            </a:r>
            <a:r>
              <a:rPr lang="uk-UA" b="1" i="1" cap="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блюз</a:t>
            </a:r>
            <a:r>
              <a:rPr lang="uk-UA" b="1" cap="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, тобто смутні, сумні пісні. </a:t>
            </a:r>
            <a:endParaRPr lang="ru-RU" b="1" cap="all" dirty="0">
              <a:ln/>
              <a:solidFill>
                <a:srgbClr val="1F497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609975"/>
            <a:ext cx="48577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i="1" cap="small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Існували</a:t>
            </a:r>
            <a:r>
              <a:rPr lang="ru-RU" sz="2400" b="1" i="1" cap="sm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два </a:t>
            </a:r>
            <a:r>
              <a:rPr lang="ru-RU" sz="2400" b="1" i="1" cap="small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різновиди</a:t>
            </a:r>
            <a:r>
              <a:rPr lang="ru-RU" sz="2400" b="1" i="1" cap="sm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блюзу</a:t>
            </a:r>
            <a:r>
              <a:rPr lang="uk-UA" sz="2400" b="1" i="1" cap="sm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2400" b="1" i="1" cap="small" dirty="0">
              <a:ln/>
              <a:solidFill>
                <a:srgbClr val="1F497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655" y="5085184"/>
            <a:ext cx="828675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Класичний</a:t>
            </a:r>
            <a:r>
              <a:rPr lang="ru-RU" sz="2400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блюз</a:t>
            </a: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̶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оркестрові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інтерпретації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цієї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народної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музики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популярність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отримав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завдяки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таким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професійним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музикантам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співакам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як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Вільям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Хенд</a:t>
            </a:r>
            <a:r>
              <a:rPr lang="uk-UA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Гертруда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Ма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Рейні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Бессі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Сміт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Роберт Джонсон,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Кінг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3" descr="http://www.top4man.ru/UserFiles/cinema%20litra%20musik/jazz-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59" y="300792"/>
            <a:ext cx="4286280" cy="3000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28625" y="4071938"/>
            <a:ext cx="81438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Традиційний</a:t>
            </a: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або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простодушний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був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поширений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сільських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районах США.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83589"/>
              </p:ext>
            </p:extLst>
          </p:nvPr>
        </p:nvGraphicFramePr>
        <p:xfrm>
          <a:off x="4587008" y="35113"/>
          <a:ext cx="4572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Блюз</a:t>
                      </a:r>
                      <a:endParaRPr lang="uk-UA" sz="4000" b="1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5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ХЕВІ-МЕТАЛ</a:t>
            </a:r>
            <a:r>
              <a:rPr lang="uk-UA" sz="24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(важкий метал)  ̶  жанр рок-музики, який дав початок усій «металевій» музиці. Цим терміном називають «класичний» метал, який був створений </a:t>
            </a:r>
            <a:r>
              <a:rPr lang="uk-UA" sz="2400" b="1" dirty="0" smtClean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групами </a:t>
            </a:r>
            <a:r>
              <a:rPr lang="en-US" sz="2400" b="1" dirty="0" smtClean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Black</a:t>
            </a:r>
            <a:r>
              <a:rPr lang="ru-RU" sz="2400" b="1" dirty="0" smtClean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Sabbath </a:t>
            </a:r>
            <a:r>
              <a:rPr lang="uk-UA" sz="2400" b="1" dirty="0" smtClean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 </a:t>
            </a:r>
            <a:r>
              <a:rPr lang="en-US" sz="24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Judas Priest. </a:t>
            </a:r>
            <a:r>
              <a:rPr lang="uk-UA" sz="24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Назва «</a:t>
            </a:r>
            <a:r>
              <a:rPr lang="en-US" sz="24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heavy metal» </a:t>
            </a:r>
            <a:r>
              <a:rPr lang="uk-UA" sz="24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виникла в середовищі </a:t>
            </a:r>
            <a:r>
              <a:rPr lang="uk-UA" sz="2400" b="1" dirty="0" smtClean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хіпі й </a:t>
            </a:r>
            <a:r>
              <a:rPr lang="uk-UA" sz="24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бітників. </a:t>
            </a:r>
            <a:endParaRPr lang="uk-UA" sz="2400" b="1" dirty="0" smtClean="0">
              <a:ln w="1905"/>
              <a:solidFill>
                <a:srgbClr val="4BACC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РОК-АВАНГАРД</a:t>
            </a: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uk-UA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екпериментальный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  ̶  стиль, що є цілковитою протилежністю стандартної музичної структури «куплет-приспів-куплет». Головна </a:t>
            </a:r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ідея </a:t>
            </a:r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стильова 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свобода, </a:t>
            </a:r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новаторство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у напрямі не існує правил. Характерні ознаки стилю: імпровізація, вплив авангардної музики, нестандартні інструменти, складні тексти пісень (або їх відсутність), незвичайні композиційні структури й ритми, відкидання комерційних прагнень.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400" b="1" dirty="0">
              <a:ln w="1905"/>
              <a:solidFill>
                <a:srgbClr val="4BACC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ПОП-МУЗИКА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8286808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Основні риси поп-музики  </a:t>
            </a:r>
            <a:r>
              <a:rPr lang="uk-UA" sz="28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uk-UA" sz="28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простота, мелодійність, опора на вокал і ритм із меншою увагою до інструментальної частини. Поп-музика орієнтована на абстрактну аудиторію, вона космополітична, у ній традиції світової музики зведені до єдиного усередненого стереотипу.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714884"/>
            <a:ext cx="8143932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7188" indent="-357188" algn="just">
              <a:buClr>
                <a:srgbClr val="0070C0"/>
              </a:buClr>
              <a:buSzPct val="180000"/>
              <a:buFont typeface="Arial" pitchFamily="34" charset="0"/>
              <a:buChar char="•"/>
              <a:defRPr/>
            </a:pP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текстах пісень ідеться про прості переживання, засновані на особистих почуттях. </a:t>
            </a:r>
          </a:p>
          <a:p>
            <a:pPr marL="357188" indent="-357188" algn="just">
              <a:buClr>
                <a:srgbClr val="0070C0"/>
              </a:buClr>
              <a:buSzPct val="180000"/>
              <a:buFont typeface="Arial" pitchFamily="34" charset="0"/>
              <a:buChar char="•"/>
              <a:defRPr/>
            </a:pP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Музика проста й відіграє роль супроводу. </a:t>
            </a:r>
          </a:p>
        </p:txBody>
      </p:sp>
    </p:spTree>
    <p:extLst>
      <p:ext uri="{BB962C8B-B14F-4D97-AF65-F5344CB8AC3E}">
        <p14:creationId xmlns:p14="http://schemas.microsoft.com/office/powerpoint/2010/main" val="1197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ПОП-МУЗИКА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8286808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Найвищими нагородами в музичному шоу-бізнесі вважаються: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премія «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Греммі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(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Grammy  Awards), MTV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Європейське, Австралійське та ін.);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«Золотий глобус» (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саундтреки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 фільмів);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успішність артиста визначається кількістю проданих дисків.</a:t>
            </a:r>
          </a:p>
        </p:txBody>
      </p:sp>
    </p:spTree>
    <p:extLst>
      <p:ext uri="{BB962C8B-B14F-4D97-AF65-F5344CB8AC3E}">
        <p14:creationId xmlns:p14="http://schemas.microsoft.com/office/powerpoint/2010/main" val="41160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ПОП-МУЗИКА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85992"/>
            <a:ext cx="4429156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адонна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айкл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Джексон;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Вітні</a:t>
            </a:r>
            <a:r>
              <a:rPr lang="uk-UA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Х’юстон 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соул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Мерая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Кері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соул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Крістіна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Агілера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786058"/>
            <a:ext cx="35719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Шакіра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R&amp;B)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Роббі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Вільямс;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Джордж Майкл;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Стінг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Брітні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Спірс.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714488"/>
            <a:ext cx="5062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Видатні виконавці:</a:t>
            </a:r>
          </a:p>
        </p:txBody>
      </p:sp>
    </p:spTree>
    <p:extLst>
      <p:ext uri="{BB962C8B-B14F-4D97-AF65-F5344CB8AC3E}">
        <p14:creationId xmlns:p14="http://schemas.microsoft.com/office/powerpoint/2010/main" val="12972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5" y="-3598"/>
            <a:ext cx="3003249" cy="343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316835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3599"/>
            <a:ext cx="2987824" cy="34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987824" cy="34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16796"/>
            <a:ext cx="3168352" cy="348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987824" cy="34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2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880980" cy="548640"/>
          </a:xfrm>
        </p:spPr>
        <p:txBody>
          <a:bodyPr/>
          <a:lstStyle/>
          <a:p>
            <a:pPr algn="ctr"/>
            <a:r>
              <a:rPr lang="ru-RU" sz="7200" dirty="0" err="1" smtClean="0">
                <a:solidFill>
                  <a:srgbClr val="0070C0"/>
                </a:solidFill>
              </a:rPr>
              <a:t>Дякую</a:t>
            </a:r>
            <a:r>
              <a:rPr lang="ru-RU" sz="7200" dirty="0" smtClean="0">
                <a:solidFill>
                  <a:srgbClr val="0070C0"/>
                </a:solidFill>
              </a:rPr>
              <a:t> за </a:t>
            </a:r>
            <a:r>
              <a:rPr lang="ru-RU" sz="7200" dirty="0" err="1" smtClean="0">
                <a:solidFill>
                  <a:srgbClr val="0070C0"/>
                </a:solidFill>
              </a:rPr>
              <a:t>увагу</a:t>
            </a:r>
            <a:r>
              <a:rPr lang="ru-RU" sz="7200" dirty="0" smtClean="0">
                <a:solidFill>
                  <a:srgbClr val="0070C0"/>
                </a:solidFill>
              </a:rPr>
              <a:t>!</a:t>
            </a:r>
            <a:endParaRPr lang="uk-UA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186370" cy="8572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Блюз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836712"/>
            <a:ext cx="5220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Із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1930-х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рр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блюз почав «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електрифікуватися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», почала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використовуватись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електрогітара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музиканти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містах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об’єднувалися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блюзові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ансамблі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У Новому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Орлеані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й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південних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містах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США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виникають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сотні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оркестрів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виконували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танцювальну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музику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побудовану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гармонійних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мелодійних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принципах блюзу.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Поступово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сформувався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стиль,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одержав </a:t>
            </a:r>
            <a:r>
              <a:rPr lang="ru-RU" sz="22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назву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ритм-н-блюз</a:t>
            </a:r>
            <a:r>
              <a:rPr lang="ru-RU" sz="2200" b="1" i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2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74441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2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17232"/>
          </a:xfrm>
        </p:spPr>
        <p:txBody>
          <a:bodyPr/>
          <a:lstStyle/>
          <a:p>
            <a:pPr algn="ctr"/>
            <a:r>
              <a:rPr lang="uk-UA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Джаз</a:t>
            </a:r>
            <a:br>
              <a:rPr lang="uk-UA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Джаз </a:t>
            </a:r>
            <a:r>
              <a:rPr lang="uk-UA" sz="2400" dirty="0"/>
              <a:t>(англ. </a:t>
            </a:r>
            <a:r>
              <a:rPr lang="en-GB" sz="2400" dirty="0"/>
              <a:t>jazz) — </a:t>
            </a:r>
            <a:r>
              <a:rPr lang="uk-UA" sz="2400" dirty="0"/>
              <a:t>форма музичного мистецтва, що виникла на межі </a:t>
            </a:r>
            <a:r>
              <a:rPr lang="en-GB" sz="2400" dirty="0"/>
              <a:t>XIX—XX </a:t>
            </a:r>
            <a:r>
              <a:rPr lang="uk-UA" sz="2400" dirty="0"/>
              <a:t>століття в США як синтез африканської та європейської культур та отримала згодом повсюдне поширення. Характерними рисами музичної мови джазу спочатку стали імпровізація, поліритмія, заснована на синкопованих ритмах, і унікальний комплекс прийомів виконання ритмічної фактури — свінг. Подальший розвиток джазу відбувався за рахунок освоєння джазовими музикантами і композиторами нових ритмічних і гармонійних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24300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j0336924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4288" y="428609"/>
            <a:ext cx="1449387" cy="1500187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85720" y="571480"/>
            <a:ext cx="7358114" cy="121444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 err="1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Витоки</a:t>
            </a:r>
            <a:r>
              <a:rPr lang="ru-RU" sz="54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джазу: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2071678"/>
            <a:ext cx="78581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4013" indent="-354013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uk-UA" sz="3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Спіричуелз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– духовні пісні-молитви афроамериканців.</a:t>
            </a:r>
            <a:endParaRPr lang="ru-RU" sz="105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354013" indent="-354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Блюз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– сумні, ліричні пісні афроамериканців, що жили уздовж берегів ріки Міссісіпі. У блюзах туга поєднана </a:t>
            </a:r>
            <a:b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 веселощами розпачу, безвір'я.</a:t>
            </a:r>
            <a:endParaRPr lang="ru-RU" sz="105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354013" indent="-354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Регтайм 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 танцювальна мелодія, дуже ритмічна, </a:t>
            </a:r>
            <a:b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 характерним синкопованим ритмом. Як говорять про них дослідники джазу: «Це спроби негрів зіграти польки й кадрилі на свій манер».</a:t>
            </a:r>
            <a:endParaRPr lang="uk-UA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Бандж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100000">
            <a:off x="5890253" y="1316512"/>
            <a:ext cx="408146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:\Мои документы\Мои рисунки\865632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360000">
            <a:off x="576059" y="336230"/>
            <a:ext cx="1562100" cy="3865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ksof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25" y="1285875"/>
            <a:ext cx="2857500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Мои документы\Уроки музыки все\8 класс\пиани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29124"/>
            <a:ext cx="3022687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ртинка 0 из 982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429125"/>
            <a:ext cx="352578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2357438" y="22145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14338" y="15303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Інструменти</a:t>
            </a:r>
            <a:r>
              <a:rPr lang="ru-RU" sz="3600" b="1" dirty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джазу</a:t>
            </a:r>
          </a:p>
        </p:txBody>
      </p:sp>
    </p:spTree>
    <p:extLst>
      <p:ext uri="{BB962C8B-B14F-4D97-AF65-F5344CB8AC3E}">
        <p14:creationId xmlns:p14="http://schemas.microsoft.com/office/powerpoint/2010/main" val="6921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b="20817"/>
          <a:stretch>
            <a:fillRect/>
          </a:stretch>
        </p:blipFill>
        <p:spPr bwMode="auto">
          <a:xfrm>
            <a:off x="1428750" y="1285875"/>
            <a:ext cx="650081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4929198"/>
            <a:ext cx="771530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Значну роль відіграє аранжування творів, які виконуються оркестром до 20 виконавців.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64357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популярність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здобули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біг-бенди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керуванням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Д. </a:t>
            </a: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Еллінгтона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Б. </a:t>
            </a: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Гудмена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Т. </a:t>
            </a: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Дорсі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</a:t>
            </a:r>
            <a:r>
              <a:rPr lang="ru-RU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85852" y="0"/>
            <a:ext cx="678657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Біг-бенд</a:t>
            </a:r>
            <a:endParaRPr lang="ru-RU" sz="4400" b="1" dirty="0">
              <a:ln w="6350"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7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iano_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1813"/>
            <a:ext cx="311943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Картинка 0 из 982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4143375"/>
            <a:ext cx="33178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85852" y="0"/>
            <a:ext cx="678657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Інструменти</a:t>
            </a:r>
            <a:r>
              <a:rPr lang="ru-RU" sz="4400" b="1" dirty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44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біг-бенду</a:t>
            </a:r>
            <a:endParaRPr lang="ru-RU" sz="4400" b="1" dirty="0">
              <a:ln w="6350"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pic>
        <p:nvPicPr>
          <p:cNvPr id="12" name="Picture 7" descr="348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4255">
            <a:off x="2597150" y="781050"/>
            <a:ext cx="1955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Контрабас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71563"/>
            <a:ext cx="17478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Бандж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428867"/>
            <a:ext cx="1620739" cy="41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292893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trub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33210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Ukulel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7598">
            <a:off x="7028449" y="553409"/>
            <a:ext cx="13804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72000"/>
            <a:ext cx="2349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ershv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71625"/>
            <a:ext cx="2559199" cy="3001180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Луи Армстрон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1417638"/>
            <a:ext cx="2420243" cy="3146669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67191" y="4564308"/>
            <a:ext cx="262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 dirty="0" err="1">
                <a:ln w="1905"/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Луї</a:t>
            </a:r>
            <a:r>
              <a:rPr lang="ru-RU" b="1" i="1" dirty="0">
                <a:ln w="1905"/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 </a:t>
            </a:r>
            <a:r>
              <a:rPr lang="ru-RU" b="1" i="1" dirty="0" err="1">
                <a:ln w="1905"/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Армстронг</a:t>
            </a:r>
            <a:endParaRPr lang="ru-RU" b="1" i="1" dirty="0">
              <a:ln w="1905"/>
              <a:solidFill>
                <a:srgbClr val="9BBB59">
                  <a:lumMod val="50000"/>
                </a:srgbClr>
              </a:solidFill>
              <a:latin typeface="Berlin Sans FB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347864" y="2786058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 dirty="0" err="1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Дюк</a:t>
            </a:r>
            <a:r>
              <a:rPr lang="ru-RU" b="1" i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 </a:t>
            </a:r>
            <a:r>
              <a:rPr lang="ru-RU" b="1" i="1" dirty="0" err="1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Еллінгтон</a:t>
            </a:r>
            <a:endParaRPr lang="ru-RU" b="1" i="1" dirty="0">
              <a:ln w="1905"/>
              <a:solidFill>
                <a:srgbClr val="9BBB59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7504" y="4572805"/>
            <a:ext cx="2767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Джордж </a:t>
            </a:r>
            <a:r>
              <a:rPr lang="ru-RU" sz="2000" b="1" i="1" dirty="0" err="1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Гершвін</a:t>
            </a:r>
            <a:endParaRPr lang="ru-RU" sz="2000" b="1" i="1" dirty="0">
              <a:ln w="1905"/>
              <a:solidFill>
                <a:srgbClr val="9BBB59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ДЖАЗОВІ КОМПОЗИТОРИ</a:t>
            </a:r>
          </a:p>
        </p:txBody>
      </p:sp>
      <p:pic>
        <p:nvPicPr>
          <p:cNvPr id="9" name="Picture 5" descr="3duke_elling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251093"/>
            <a:ext cx="3201721" cy="3627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84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581</TotalTime>
  <Words>1165</Words>
  <Application>Microsoft Office PowerPoint</Application>
  <PresentationFormat>Экран (4:3)</PresentationFormat>
  <Paragraphs>91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Углы</vt:lpstr>
      <vt:lpstr>Презентация PowerPoint</vt:lpstr>
      <vt:lpstr>Презентация PowerPoint</vt:lpstr>
      <vt:lpstr>Блюз</vt:lpstr>
      <vt:lpstr>Джаз  Джаз (англ. jazz) — форма музичного мистецтва, що виникла на межі XIX—XX століття в США як синтез африканської та європейської культур та отримала згодом повсюдне поширення. Характерними рисами музичної мови джазу спочатку стали імпровізація, поліритмія, заснована на синкопованих ритмах, і унікальний комплекс прийомів виконання ритмічної фактури — свінг. Подальший розвиток джазу відбувався за рахунок освоєння джазовими музикантами і композиторами нових ритмічних і гармонійних моделей.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Луї Армстронг  1901 ̶ 1971</vt:lpstr>
      <vt:lpstr>Презентация PowerPoint</vt:lpstr>
      <vt:lpstr>Презентация PowerPoint</vt:lpstr>
      <vt:lpstr>Напрями джазу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Tanya</cp:lastModifiedBy>
  <cp:revision>21</cp:revision>
  <dcterms:created xsi:type="dcterms:W3CDTF">2012-06-03T18:46:07Z</dcterms:created>
  <dcterms:modified xsi:type="dcterms:W3CDTF">2015-01-28T09:56:21Z</dcterms:modified>
</cp:coreProperties>
</file>