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0010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345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345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A3ED546-BD64-4E7D-96C9-D19544A2C0FF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F649529-AE70-4AEC-92E2-5EEA42AF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effectLst/>
              </a:rPr>
              <a:t>Китайська </a:t>
            </a:r>
            <a:r>
              <a:rPr lang="uk-UA" dirty="0">
                <a:effectLst/>
              </a:rPr>
              <a:t>опера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Палієнко</a:t>
            </a:r>
            <a:r>
              <a:rPr lang="uk-UA" dirty="0" smtClean="0"/>
              <a:t> Яна, 11- б клас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8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332656"/>
            <a:ext cx="7543800" cy="5839545"/>
          </a:xfrm>
        </p:spPr>
        <p:txBody>
          <a:bodyPr/>
          <a:lstStyle/>
          <a:p>
            <a:r>
              <a:rPr lang="ru-RU" dirty="0"/>
              <a:t>Амплуа «дань»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виділяються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зображують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і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середніх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До амплуа «дань» належать: «</a:t>
            </a:r>
            <a:r>
              <a:rPr lang="ru-RU" dirty="0" err="1"/>
              <a:t>цін'ї</a:t>
            </a:r>
            <a:r>
              <a:rPr lang="ru-RU" dirty="0"/>
              <a:t>», т. е.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спокійних</a:t>
            </a:r>
            <a:r>
              <a:rPr lang="ru-RU" dirty="0"/>
              <a:t>, </a:t>
            </a:r>
            <a:r>
              <a:rPr lang="ru-RU" dirty="0" err="1"/>
              <a:t>стриманих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, «</a:t>
            </a:r>
            <a:r>
              <a:rPr lang="ru-RU" dirty="0" err="1"/>
              <a:t>хуадань</a:t>
            </a:r>
            <a:r>
              <a:rPr lang="ru-RU" dirty="0"/>
              <a:t>» — </a:t>
            </a:r>
            <a:r>
              <a:rPr lang="ru-RU" dirty="0" err="1"/>
              <a:t>безпосередні</a:t>
            </a:r>
            <a:r>
              <a:rPr lang="ru-RU" dirty="0"/>
              <a:t>, </a:t>
            </a:r>
            <a:r>
              <a:rPr lang="ru-RU" dirty="0" err="1"/>
              <a:t>сміливі</a:t>
            </a:r>
            <a:r>
              <a:rPr lang="ru-RU" dirty="0"/>
              <a:t> </a:t>
            </a:r>
            <a:r>
              <a:rPr lang="ru-RU" dirty="0" err="1"/>
              <a:t>дівчата</a:t>
            </a:r>
            <a:r>
              <a:rPr lang="ru-RU" dirty="0"/>
              <a:t> і «</a:t>
            </a:r>
            <a:r>
              <a:rPr lang="ru-RU" dirty="0" err="1"/>
              <a:t>удань</a:t>
            </a:r>
            <a:r>
              <a:rPr lang="ru-RU" dirty="0"/>
              <a:t>»,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героїні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0"/>
            <a:ext cx="5474381" cy="36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76672"/>
            <a:ext cx="7543800" cy="5695529"/>
          </a:xfrm>
        </p:spPr>
        <p:txBody>
          <a:bodyPr/>
          <a:lstStyle/>
          <a:p>
            <a:r>
              <a:rPr lang="ru-RU" dirty="0"/>
              <a:t>Амплуа «</a:t>
            </a:r>
            <a:r>
              <a:rPr lang="ru-RU" dirty="0" err="1"/>
              <a:t>цзін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показані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з </a:t>
            </a:r>
            <a:r>
              <a:rPr lang="ru-RU" dirty="0" err="1"/>
              <a:t>відкритим</a:t>
            </a:r>
            <a:r>
              <a:rPr lang="ru-RU" dirty="0"/>
              <a:t> </a:t>
            </a:r>
            <a:r>
              <a:rPr lang="ru-RU" dirty="0" err="1"/>
              <a:t>сміливим</a:t>
            </a:r>
            <a:r>
              <a:rPr lang="ru-RU" dirty="0"/>
              <a:t> </a:t>
            </a:r>
            <a:r>
              <a:rPr lang="ru-RU" dirty="0" smtClean="0"/>
              <a:t>характером. Амплуа </a:t>
            </a:r>
            <a:r>
              <a:rPr lang="ru-RU" dirty="0"/>
              <a:t>«</a:t>
            </a:r>
            <a:r>
              <a:rPr lang="ru-RU" dirty="0" err="1"/>
              <a:t>мо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другорядні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вони </a:t>
            </a:r>
            <a:r>
              <a:rPr lang="ru-RU" dirty="0" err="1"/>
              <a:t>наближаються</a:t>
            </a:r>
            <a:r>
              <a:rPr lang="ru-RU" dirty="0"/>
              <a:t> до амплуа «</a:t>
            </a:r>
            <a:r>
              <a:rPr lang="ru-RU" dirty="0" err="1"/>
              <a:t>лаошен</a:t>
            </a:r>
            <a:r>
              <a:rPr lang="ru-RU" dirty="0"/>
              <a:t>»; за </a:t>
            </a:r>
            <a:r>
              <a:rPr lang="ru-RU" dirty="0" err="1"/>
              <a:t>віком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повинен бути старшим </a:t>
            </a:r>
            <a:r>
              <a:rPr lang="ru-RU" dirty="0" err="1"/>
              <a:t>ніж</a:t>
            </a:r>
            <a:r>
              <a:rPr lang="ru-RU" dirty="0"/>
              <a:t> персонаж «</a:t>
            </a:r>
            <a:r>
              <a:rPr lang="ru-RU" dirty="0" err="1"/>
              <a:t>лаошен</a:t>
            </a:r>
            <a:r>
              <a:rPr lang="ru-RU" dirty="0"/>
              <a:t>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896066" cy="39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04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4664"/>
            <a:ext cx="7543800" cy="4267200"/>
          </a:xfrm>
        </p:spPr>
        <p:txBody>
          <a:bodyPr/>
          <a:lstStyle/>
          <a:p>
            <a:r>
              <a:rPr lang="ru-RU" dirty="0" err="1"/>
              <a:t>Зазвичай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</a:t>
            </a:r>
            <a:r>
              <a:rPr lang="ru-RU" dirty="0" err="1"/>
              <a:t>передбачає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</a:t>
            </a:r>
            <a:r>
              <a:rPr lang="ru-RU" dirty="0" err="1"/>
              <a:t>нерозумного</a:t>
            </a:r>
            <a:r>
              <a:rPr lang="ru-RU" dirty="0"/>
              <a:t> старого з </a:t>
            </a:r>
            <a:r>
              <a:rPr lang="ru-RU" dirty="0" err="1"/>
              <a:t>нізів</a:t>
            </a:r>
            <a:r>
              <a:rPr lang="ru-RU" dirty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До </a:t>
            </a:r>
            <a:r>
              <a:rPr lang="ru-RU" dirty="0"/>
              <a:t>амплуа «</a:t>
            </a:r>
            <a:r>
              <a:rPr lang="ru-RU" dirty="0" err="1"/>
              <a:t>чоу</a:t>
            </a:r>
            <a:r>
              <a:rPr lang="ru-RU" dirty="0"/>
              <a:t>»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добрі</a:t>
            </a:r>
            <a:r>
              <a:rPr lang="ru-RU" dirty="0"/>
              <a:t>, </a:t>
            </a:r>
            <a:r>
              <a:rPr lang="ru-RU" dirty="0" err="1"/>
              <a:t>комічні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хитрі</a:t>
            </a:r>
            <a:r>
              <a:rPr lang="ru-RU" dirty="0"/>
              <a:t>, </a:t>
            </a:r>
            <a:r>
              <a:rPr lang="ru-RU" dirty="0" err="1"/>
              <a:t>підступні</a:t>
            </a:r>
            <a:r>
              <a:rPr lang="ru-RU" dirty="0"/>
              <a:t>, але </a:t>
            </a:r>
            <a:r>
              <a:rPr lang="ru-RU" dirty="0" err="1"/>
              <a:t>дурні</a:t>
            </a:r>
            <a:r>
              <a:rPr lang="ru-RU" dirty="0"/>
              <a:t> </a:t>
            </a:r>
            <a:r>
              <a:rPr lang="ru-RU" dirty="0" err="1"/>
              <a:t>лиходії</a:t>
            </a:r>
            <a:r>
              <a:rPr lang="ru-RU" dirty="0"/>
              <a:t>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грати</a:t>
            </a:r>
            <a:r>
              <a:rPr lang="ru-RU" dirty="0"/>
              <a:t> і </a:t>
            </a:r>
            <a:r>
              <a:rPr lang="ru-RU" dirty="0" err="1"/>
              <a:t>жінки</a:t>
            </a:r>
            <a:r>
              <a:rPr lang="ru-RU" dirty="0"/>
              <a:t>, і </a:t>
            </a:r>
            <a:r>
              <a:rPr lang="ru-RU" dirty="0" err="1"/>
              <a:t>чоловіки</a:t>
            </a:r>
            <a:r>
              <a:rPr lang="ru-RU" dirty="0"/>
              <a:t>, і все </a:t>
            </a:r>
            <a:r>
              <a:rPr lang="ru-RU" dirty="0" err="1"/>
              <a:t>це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служить для </a:t>
            </a:r>
            <a:r>
              <a:rPr lang="ru-RU" dirty="0" err="1"/>
              <a:t>зображенн</a:t>
            </a:r>
            <a:r>
              <a:rPr lang="ru-RU" dirty="0"/>
              <a:t> людей з </a:t>
            </a:r>
            <a:r>
              <a:rPr lang="ru-RU" dirty="0" err="1"/>
              <a:t>низів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1"/>
            <a:ext cx="5112568" cy="33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12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r>
              <a:rPr lang="ru-RU" dirty="0"/>
              <a:t> опери </a:t>
            </a:r>
            <a:r>
              <a:rPr lang="ru-RU" dirty="0" err="1"/>
              <a:t>Пекіну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називається</a:t>
            </a:r>
            <a:r>
              <a:rPr lang="ru-RU" dirty="0"/>
              <a:t> «оперою Сходу». Вона є </a:t>
            </a:r>
            <a:r>
              <a:rPr lang="ru-RU" dirty="0" err="1"/>
              <a:t>дорогоцінною</a:t>
            </a:r>
            <a:r>
              <a:rPr lang="ru-RU" dirty="0"/>
              <a:t> </a:t>
            </a:r>
            <a:r>
              <a:rPr lang="ru-RU" dirty="0" err="1"/>
              <a:t>національною</a:t>
            </a:r>
            <a:r>
              <a:rPr lang="ru-RU" dirty="0"/>
              <a:t> </a:t>
            </a:r>
            <a:r>
              <a:rPr lang="ru-RU" dirty="0" err="1"/>
              <a:t>спадщиною</a:t>
            </a:r>
            <a:r>
              <a:rPr lang="ru-RU" dirty="0"/>
              <a:t> Китаю і </a:t>
            </a:r>
            <a:r>
              <a:rPr lang="ru-RU" dirty="0" err="1"/>
              <a:t>називається</a:t>
            </a:r>
            <a:r>
              <a:rPr lang="ru-RU" dirty="0"/>
              <a:t> так тому, </a:t>
            </a:r>
            <a:r>
              <a:rPr lang="ru-RU" dirty="0" err="1"/>
              <a:t>що</a:t>
            </a:r>
            <a:r>
              <a:rPr lang="ru-RU" dirty="0"/>
              <a:t> як </a:t>
            </a:r>
            <a:r>
              <a:rPr lang="ru-RU" dirty="0" err="1"/>
              <a:t>самостійний</a:t>
            </a:r>
            <a:r>
              <a:rPr lang="ru-RU" dirty="0"/>
              <a:t> </a:t>
            </a:r>
            <a:r>
              <a:rPr lang="ru-RU" dirty="0" err="1"/>
              <a:t>театральний</a:t>
            </a:r>
            <a:r>
              <a:rPr lang="ru-RU" dirty="0"/>
              <a:t> жанр вона </a:t>
            </a:r>
            <a:r>
              <a:rPr lang="ru-RU" dirty="0" err="1"/>
              <a:t>сформувалася</a:t>
            </a:r>
            <a:r>
              <a:rPr lang="ru-RU" dirty="0"/>
              <a:t> і </a:t>
            </a:r>
            <a:r>
              <a:rPr lang="ru-RU" dirty="0" err="1"/>
              <a:t>визріла</a:t>
            </a:r>
            <a:r>
              <a:rPr lang="ru-RU" dirty="0"/>
              <a:t> в </a:t>
            </a:r>
            <a:r>
              <a:rPr lang="ru-RU" dirty="0" err="1"/>
              <a:t>Пекіні</a:t>
            </a:r>
            <a:r>
              <a:rPr lang="ru-RU" dirty="0"/>
              <a:t>.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200 </a:t>
            </a:r>
            <a:r>
              <a:rPr lang="ru-RU" dirty="0" err="1"/>
              <a:t>років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09105"/>
            <a:ext cx="3816424" cy="27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2656"/>
            <a:ext cx="7543800" cy="4267200"/>
          </a:xfrm>
        </p:spPr>
        <p:txBody>
          <a:bodyPr/>
          <a:lstStyle/>
          <a:p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</a:t>
            </a:r>
            <a:r>
              <a:rPr lang="ru-RU" dirty="0" err="1"/>
              <a:t>корінням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з </a:t>
            </a:r>
            <a:r>
              <a:rPr lang="en-US" dirty="0"/>
              <a:t>XVIII </a:t>
            </a:r>
            <a:r>
              <a:rPr lang="ru-RU" dirty="0"/>
              <a:t>ст. Вона </a:t>
            </a:r>
            <a:r>
              <a:rPr lang="ru-RU" dirty="0" err="1"/>
              <a:t>бере</a:t>
            </a:r>
            <a:r>
              <a:rPr lang="ru-RU" dirty="0"/>
              <a:t> початок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стародавніх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драм, особливо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Аньхой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60708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543800" cy="4267200"/>
          </a:xfrm>
        </p:spPr>
        <p:txBody>
          <a:bodyPr/>
          <a:lstStyle/>
          <a:p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en-US" dirty="0"/>
              <a:t>XVIII </a:t>
            </a:r>
            <a:r>
              <a:rPr lang="ru-RU" dirty="0"/>
              <a:t>ст. </a:t>
            </a:r>
            <a:r>
              <a:rPr lang="ru-RU" dirty="0" err="1"/>
              <a:t>був</a:t>
            </a:r>
            <a:r>
              <a:rPr lang="ru-RU" dirty="0"/>
              <a:t> першим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У той час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користувалася</a:t>
            </a:r>
            <a:r>
              <a:rPr lang="ru-RU" dirty="0"/>
              <a:t> </a:t>
            </a:r>
            <a:r>
              <a:rPr lang="ru-RU" dirty="0" err="1"/>
              <a:t>популярністю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народі</a:t>
            </a:r>
            <a:r>
              <a:rPr lang="ru-RU" dirty="0"/>
              <a:t>, але й в </a:t>
            </a:r>
            <a:r>
              <a:rPr lang="ru-RU" dirty="0" err="1"/>
              <a:t>імператорському</a:t>
            </a:r>
            <a:r>
              <a:rPr lang="ru-RU" dirty="0"/>
              <a:t> </a:t>
            </a:r>
            <a:r>
              <a:rPr lang="ru-RU" dirty="0" err="1"/>
              <a:t>палаці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члени </a:t>
            </a:r>
            <a:r>
              <a:rPr lang="ru-RU" dirty="0" err="1"/>
              <a:t>імператорського</a:t>
            </a:r>
            <a:r>
              <a:rPr lang="ru-RU" dirty="0"/>
              <a:t> палацу й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верстви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любили </a:t>
            </a:r>
            <a:r>
              <a:rPr lang="ru-RU" dirty="0" err="1"/>
              <a:t>дивитися</a:t>
            </a:r>
            <a:r>
              <a:rPr lang="ru-RU" dirty="0"/>
              <a:t> постановки </a:t>
            </a:r>
            <a:r>
              <a:rPr lang="ru-RU" dirty="0" err="1"/>
              <a:t>Пекінської</a:t>
            </a:r>
            <a:r>
              <a:rPr lang="ru-RU" dirty="0"/>
              <a:t> опери. Палац надавав артистам </a:t>
            </a:r>
            <a:r>
              <a:rPr lang="ru-RU" dirty="0" err="1"/>
              <a:t>чудові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костюми</a:t>
            </a:r>
            <a:r>
              <a:rPr lang="ru-RU" dirty="0"/>
              <a:t>, грим,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сценічні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r>
              <a:rPr lang="ru-RU" dirty="0"/>
              <a:t>. 20-40 роки ХХ ст.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85099"/>
            <a:ext cx="4704523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660332" cy="5767537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  <a:r>
              <a:rPr lang="ru-RU" dirty="0" err="1"/>
              <a:t>Найвідомішими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школа Мей (Мей </a:t>
            </a:r>
            <a:r>
              <a:rPr lang="ru-RU" dirty="0" err="1"/>
              <a:t>Ланьфан</a:t>
            </a:r>
            <a:r>
              <a:rPr lang="ru-RU" dirty="0"/>
              <a:t> - 1894-1961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Шан</a:t>
            </a:r>
            <a:r>
              <a:rPr lang="ru-RU" dirty="0"/>
              <a:t> (</a:t>
            </a:r>
            <a:r>
              <a:rPr lang="ru-RU" dirty="0" err="1"/>
              <a:t>Шан</a:t>
            </a:r>
            <a:r>
              <a:rPr lang="ru-RU" dirty="0"/>
              <a:t> </a:t>
            </a:r>
            <a:r>
              <a:rPr lang="ru-RU" dirty="0" err="1"/>
              <a:t>Сяоюнь</a:t>
            </a:r>
            <a:r>
              <a:rPr lang="ru-RU" dirty="0"/>
              <a:t> - 1900-1975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Чен</a:t>
            </a:r>
            <a:r>
              <a:rPr lang="ru-RU" dirty="0"/>
              <a:t> (</a:t>
            </a:r>
            <a:r>
              <a:rPr lang="ru-RU" dirty="0" err="1"/>
              <a:t>Чен</a:t>
            </a:r>
            <a:r>
              <a:rPr lang="ru-RU" dirty="0"/>
              <a:t> </a:t>
            </a:r>
            <a:r>
              <a:rPr lang="ru-RU" dirty="0" err="1"/>
              <a:t>Яньцзю</a:t>
            </a:r>
            <a:r>
              <a:rPr lang="ru-RU" dirty="0"/>
              <a:t> - 1904-1958 </a:t>
            </a:r>
            <a:r>
              <a:rPr lang="ru-RU" dirty="0" err="1"/>
              <a:t>рр</a:t>
            </a:r>
            <a:r>
              <a:rPr lang="ru-RU" dirty="0"/>
              <a:t>.) і школа </a:t>
            </a:r>
            <a:r>
              <a:rPr lang="ru-RU" dirty="0" err="1"/>
              <a:t>Сюнь</a:t>
            </a:r>
            <a:r>
              <a:rPr lang="ru-RU" dirty="0"/>
              <a:t> (</a:t>
            </a:r>
            <a:r>
              <a:rPr lang="ru-RU" dirty="0" err="1"/>
              <a:t>Сюнь</a:t>
            </a:r>
            <a:r>
              <a:rPr lang="ru-RU" dirty="0"/>
              <a:t> </a:t>
            </a:r>
            <a:r>
              <a:rPr lang="ru-RU" dirty="0" err="1"/>
              <a:t>Хойшен</a:t>
            </a:r>
            <a:r>
              <a:rPr lang="ru-RU" dirty="0"/>
              <a:t> - 1900-1968 гг.).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120680" cy="427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4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роки реформ і </a:t>
            </a:r>
            <a:r>
              <a:rPr lang="ru-RU" dirty="0" err="1"/>
              <a:t>відкритості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отримало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 Як </a:t>
            </a:r>
            <a:r>
              <a:rPr lang="ru-RU" dirty="0" err="1"/>
              <a:t>дорогоцінне</a:t>
            </a:r>
            <a:r>
              <a:rPr lang="ru-RU" dirty="0"/>
              <a:t> </a:t>
            </a:r>
            <a:r>
              <a:rPr lang="ru-RU" dirty="0" err="1"/>
              <a:t>надбання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Китаю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і </a:t>
            </a:r>
            <a:r>
              <a:rPr lang="ru-RU" dirty="0" err="1"/>
              <a:t>підтримку</a:t>
            </a:r>
            <a:r>
              <a:rPr lang="ru-RU" dirty="0"/>
              <a:t> з боку </a:t>
            </a:r>
            <a:r>
              <a:rPr lang="ru-RU" dirty="0" err="1"/>
              <a:t>китайського</a:t>
            </a:r>
            <a:r>
              <a:rPr lang="ru-RU" dirty="0"/>
              <a:t> уряду. </a:t>
            </a:r>
            <a:r>
              <a:rPr lang="ru-RU" dirty="0" err="1"/>
              <a:t>Нині</a:t>
            </a:r>
            <a:r>
              <a:rPr lang="ru-RU" dirty="0"/>
              <a:t> у великому </a:t>
            </a:r>
            <a:r>
              <a:rPr lang="ru-RU" dirty="0" err="1"/>
              <a:t>театрі</a:t>
            </a:r>
            <a:r>
              <a:rPr lang="ru-RU" dirty="0"/>
              <a:t> «</a:t>
            </a:r>
            <a:r>
              <a:rPr lang="ru-RU" dirty="0" err="1"/>
              <a:t>Чан'ань</a:t>
            </a:r>
            <a:r>
              <a:rPr lang="ru-RU" dirty="0"/>
              <a:t>» в </a:t>
            </a:r>
            <a:r>
              <a:rPr lang="ru-RU" dirty="0" err="1"/>
              <a:t>Пекіні</a:t>
            </a:r>
            <a:r>
              <a:rPr lang="ru-RU" dirty="0"/>
              <a:t> </a:t>
            </a:r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</a:t>
            </a:r>
            <a:r>
              <a:rPr lang="ru-RU" dirty="0" err="1"/>
              <a:t>вистави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А конкурс </a:t>
            </a:r>
            <a:r>
              <a:rPr lang="ru-RU" dirty="0" err="1"/>
              <a:t>любителів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привертає</a:t>
            </a:r>
            <a:r>
              <a:rPr lang="ru-RU" dirty="0"/>
              <a:t>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любителів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виду </a:t>
            </a:r>
            <a:r>
              <a:rPr lang="ru-RU" dirty="0" err="1"/>
              <a:t>театралізованих</a:t>
            </a:r>
            <a:r>
              <a:rPr lang="ru-RU" dirty="0"/>
              <a:t> </a:t>
            </a:r>
            <a:r>
              <a:rPr lang="ru-RU" dirty="0" err="1"/>
              <a:t>вистав</a:t>
            </a:r>
            <a:r>
              <a:rPr lang="ru-RU" dirty="0"/>
              <a:t> з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кінців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у культурному </a:t>
            </a:r>
            <a:r>
              <a:rPr lang="ru-RU" dirty="0" err="1"/>
              <a:t>обміні</a:t>
            </a:r>
            <a:r>
              <a:rPr lang="ru-RU" dirty="0"/>
              <a:t> Китаю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73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увагу;)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2620"/>
            <a:ext cx="6408712" cy="47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ІСТОРІЯ КИТАЙСЬКОЇ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Мистецтво</a:t>
            </a:r>
            <a:r>
              <a:rPr lang="ru-RU" dirty="0"/>
              <a:t> для </a:t>
            </a:r>
            <a:r>
              <a:rPr lang="ru-RU" dirty="0" err="1"/>
              <a:t>імператорів</a:t>
            </a:r>
            <a:r>
              <a:rPr lang="ru-RU" dirty="0"/>
              <a:t>. </a:t>
            </a:r>
            <a:r>
              <a:rPr lang="ru-RU" dirty="0" err="1"/>
              <a:t>Понад</a:t>
            </a:r>
            <a:r>
              <a:rPr lang="ru-RU" dirty="0"/>
              <a:t> два </a:t>
            </a:r>
            <a:r>
              <a:rPr lang="ru-RU" dirty="0" err="1"/>
              <a:t>тисячоліття</a:t>
            </a:r>
            <a:r>
              <a:rPr lang="ru-RU" dirty="0"/>
              <a:t> у </a:t>
            </a:r>
            <a:r>
              <a:rPr lang="ru-RU" dirty="0" err="1"/>
              <a:t>Піднебесній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</a:t>
            </a:r>
            <a:r>
              <a:rPr lang="ru-RU" dirty="0" err="1"/>
              <a:t>оспівують</a:t>
            </a:r>
            <a:r>
              <a:rPr lang="ru-RU" dirty="0"/>
              <a:t> </a:t>
            </a:r>
            <a:r>
              <a:rPr lang="ru-RU" dirty="0" err="1"/>
              <a:t>правителів</a:t>
            </a:r>
            <a:r>
              <a:rPr lang="ru-RU" dirty="0"/>
              <a:t> та </a:t>
            </a:r>
            <a:r>
              <a:rPr lang="ru-RU" dirty="0" err="1"/>
              <a:t>аристократичні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680181" cy="351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6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>
            <a:normAutofit/>
          </a:bodyPr>
          <a:lstStyle/>
          <a:p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актори</a:t>
            </a:r>
            <a:r>
              <a:rPr lang="ru-RU" dirty="0"/>
              <a:t> - </a:t>
            </a:r>
            <a:r>
              <a:rPr lang="ru-RU" dirty="0" err="1"/>
              <a:t>вбрані</a:t>
            </a:r>
            <a:r>
              <a:rPr lang="ru-RU" dirty="0"/>
              <a:t> в 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. </a:t>
            </a:r>
            <a:r>
              <a:rPr lang="ru-RU" dirty="0" err="1"/>
              <a:t>Інтригуючі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вони </a:t>
            </a:r>
            <a:r>
              <a:rPr lang="ru-RU" dirty="0" err="1"/>
              <a:t>розігрують</a:t>
            </a:r>
            <a:r>
              <a:rPr lang="ru-RU" dirty="0"/>
              <a:t> перед </a:t>
            </a:r>
            <a:r>
              <a:rPr lang="ru-RU" dirty="0" err="1"/>
              <a:t>публікою</a:t>
            </a:r>
            <a:r>
              <a:rPr lang="ru-RU" dirty="0"/>
              <a:t> - </a:t>
            </a:r>
            <a:r>
              <a:rPr lang="ru-RU" dirty="0" err="1"/>
              <a:t>узяті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Забороненого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. </a:t>
            </a:r>
            <a:r>
              <a:rPr lang="ru-RU" dirty="0" err="1"/>
              <a:t>Китайська</a:t>
            </a:r>
            <a:r>
              <a:rPr lang="ru-RU" dirty="0"/>
              <a:t> опера кардинально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західного</a:t>
            </a:r>
            <a:r>
              <a:rPr lang="ru-RU" dirty="0"/>
              <a:t> аналога. </a:t>
            </a:r>
            <a:r>
              <a:rPr lang="ru-RU" dirty="0" err="1"/>
              <a:t>Родзинкою</a:t>
            </a:r>
            <a:r>
              <a:rPr lang="ru-RU" dirty="0"/>
              <a:t> опери у </a:t>
            </a:r>
            <a:r>
              <a:rPr lang="ru-RU" dirty="0" err="1"/>
              <a:t>Піднебесній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/>
          <a:lstStyle/>
          <a:p>
            <a:r>
              <a:rPr lang="ru-RU" dirty="0" err="1"/>
              <a:t>Спів</a:t>
            </a:r>
            <a:r>
              <a:rPr lang="ru-RU" dirty="0"/>
              <a:t> </a:t>
            </a:r>
            <a:r>
              <a:rPr lang="ru-RU" dirty="0" err="1"/>
              <a:t>супроводжує</a:t>
            </a:r>
            <a:r>
              <a:rPr lang="ru-RU" dirty="0"/>
              <a:t> </a:t>
            </a:r>
            <a:r>
              <a:rPr lang="ru-RU" dirty="0" err="1"/>
              <a:t>биття</a:t>
            </a:r>
            <a:r>
              <a:rPr lang="ru-RU" dirty="0"/>
              <a:t> у </a:t>
            </a:r>
            <a:r>
              <a:rPr lang="ru-RU" dirty="0" err="1"/>
              <a:t>барабани</a:t>
            </a:r>
            <a:r>
              <a:rPr lang="ru-RU" dirty="0"/>
              <a:t> та </a:t>
            </a:r>
            <a:r>
              <a:rPr lang="ru-RU" dirty="0" err="1"/>
              <a:t>калатання</a:t>
            </a:r>
            <a:r>
              <a:rPr lang="ru-RU" dirty="0"/>
              <a:t> </a:t>
            </a:r>
            <a:r>
              <a:rPr lang="ru-RU" dirty="0" err="1"/>
              <a:t>дзвонів</a:t>
            </a:r>
            <a:r>
              <a:rPr lang="ru-RU" dirty="0"/>
              <a:t>. 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виконавці</a:t>
            </a:r>
            <a:r>
              <a:rPr lang="ru-RU" dirty="0"/>
              <a:t> </a:t>
            </a:r>
            <a:r>
              <a:rPr lang="ru-RU" dirty="0" err="1"/>
              <a:t>вміють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співати</a:t>
            </a:r>
            <a:r>
              <a:rPr lang="ru-RU" dirty="0"/>
              <a:t>, вони </a:t>
            </a:r>
            <a:r>
              <a:rPr lang="ru-RU" dirty="0" err="1"/>
              <a:t>ще</a:t>
            </a:r>
            <a:r>
              <a:rPr lang="ru-RU" dirty="0"/>
              <a:t> й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продемонструвати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з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49777"/>
            <a:ext cx="4589875" cy="440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07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620688"/>
            <a:ext cx="7543800" cy="5551513"/>
          </a:xfrm>
        </p:spPr>
        <p:txBody>
          <a:bodyPr/>
          <a:lstStyle/>
          <a:p>
            <a:r>
              <a:rPr lang="ru-RU" dirty="0" err="1"/>
              <a:t>Хоча</a:t>
            </a:r>
            <a:r>
              <a:rPr lang="ru-RU" dirty="0"/>
              <a:t> оперу й </a:t>
            </a:r>
            <a:r>
              <a:rPr lang="ru-RU" dirty="0" err="1"/>
              <a:t>адаптували</a:t>
            </a:r>
            <a:r>
              <a:rPr lang="ru-RU" dirty="0"/>
              <a:t> до </a:t>
            </a:r>
            <a:r>
              <a:rPr lang="ru-RU" dirty="0" err="1"/>
              <a:t>вимог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незмінними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тому </a:t>
            </a:r>
            <a:r>
              <a:rPr lang="ru-RU" dirty="0" err="1"/>
              <a:t>акторам</a:t>
            </a:r>
            <a:r>
              <a:rPr lang="ru-RU" dirty="0"/>
              <a:t> доводиться роками </a:t>
            </a:r>
            <a:r>
              <a:rPr lang="ru-RU" dirty="0" err="1"/>
              <a:t>опановувати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автентичне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: вони </a:t>
            </a:r>
            <a:r>
              <a:rPr lang="ru-RU" dirty="0" err="1"/>
              <a:t>їздять</a:t>
            </a:r>
            <a:r>
              <a:rPr lang="ru-RU" dirty="0"/>
              <a:t> по </a:t>
            </a:r>
            <a:r>
              <a:rPr lang="ru-RU" dirty="0" err="1"/>
              <a:t>країні</a:t>
            </a:r>
            <a:r>
              <a:rPr lang="ru-RU" dirty="0"/>
              <a:t>, </a:t>
            </a:r>
            <a:r>
              <a:rPr lang="ru-RU" dirty="0" err="1"/>
              <a:t>вивчаючи</a:t>
            </a:r>
            <a:r>
              <a:rPr lang="ru-RU" dirty="0"/>
              <a:t> колорит та </a:t>
            </a:r>
            <a:r>
              <a:rPr lang="ru-RU" dirty="0" err="1"/>
              <a:t>звичаї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24944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3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13176"/>
            <a:ext cx="6515100" cy="1008112"/>
          </a:xfrm>
        </p:spPr>
        <p:txBody>
          <a:bodyPr/>
          <a:lstStyle/>
          <a:p>
            <a:r>
              <a:rPr lang="ru-RU" dirty="0" err="1"/>
              <a:t>Пекінська</a:t>
            </a:r>
            <a:r>
              <a:rPr lang="ru-RU" dirty="0"/>
              <a:t> опера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19" y="694011"/>
            <a:ext cx="6075420" cy="4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Грим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Пекінській</a:t>
            </a:r>
            <a:r>
              <a:rPr lang="ru-RU" sz="2000" dirty="0"/>
              <a:t> </a:t>
            </a:r>
            <a:r>
              <a:rPr lang="ru-RU" sz="2000" dirty="0" err="1"/>
              <a:t>опері</a:t>
            </a:r>
            <a:r>
              <a:rPr lang="ru-RU" sz="2000" dirty="0"/>
              <a:t> для </a:t>
            </a:r>
            <a:r>
              <a:rPr lang="ru-RU" sz="2000" dirty="0" err="1"/>
              <a:t>чоловічих</a:t>
            </a:r>
            <a:r>
              <a:rPr lang="ru-RU" sz="2000" dirty="0"/>
              <a:t> ролей </a:t>
            </a:r>
            <a:r>
              <a:rPr lang="ru-RU" sz="2000" dirty="0" err="1"/>
              <a:t>встановлено</a:t>
            </a:r>
            <a:r>
              <a:rPr lang="ru-RU" sz="2000" dirty="0"/>
              <a:t> </a:t>
            </a:r>
            <a:r>
              <a:rPr lang="ru-RU" sz="2000" dirty="0" err="1"/>
              <a:t>певний</a:t>
            </a:r>
            <a:r>
              <a:rPr lang="ru-RU" sz="2000" dirty="0"/>
              <a:t> грим. </a:t>
            </a:r>
            <a:r>
              <a:rPr lang="ru-RU" sz="2000" dirty="0" err="1"/>
              <a:t>Поєднуючи</a:t>
            </a:r>
            <a:r>
              <a:rPr lang="ru-RU" sz="2000" dirty="0"/>
              <a:t> </a:t>
            </a:r>
            <a:r>
              <a:rPr lang="ru-RU" sz="2000" dirty="0" err="1"/>
              <a:t>реалістичне</a:t>
            </a:r>
            <a:r>
              <a:rPr lang="ru-RU" sz="2000" dirty="0"/>
              <a:t> і </a:t>
            </a:r>
            <a:r>
              <a:rPr lang="ru-RU" sz="2000" dirty="0" err="1"/>
              <a:t>символічне</a:t>
            </a:r>
            <a:r>
              <a:rPr lang="ru-RU" sz="2000" dirty="0"/>
              <a:t> і, </a:t>
            </a:r>
            <a:r>
              <a:rPr lang="ru-RU" sz="2000" dirty="0" err="1"/>
              <a:t>виходячи</a:t>
            </a:r>
            <a:r>
              <a:rPr lang="ru-RU" sz="2000" dirty="0"/>
              <a:t> з душевного стану, </a:t>
            </a:r>
            <a:r>
              <a:rPr lang="ru-RU" sz="2000" dirty="0" err="1"/>
              <a:t>моральних</a:t>
            </a:r>
            <a:r>
              <a:rPr lang="ru-RU" sz="2000" dirty="0"/>
              <a:t> </a:t>
            </a:r>
            <a:r>
              <a:rPr lang="ru-RU" sz="2000" dirty="0" err="1"/>
              <a:t>якостей</a:t>
            </a:r>
            <a:r>
              <a:rPr lang="ru-RU" sz="2000" dirty="0"/>
              <a:t>, думок і </a:t>
            </a:r>
            <a:r>
              <a:rPr lang="ru-RU" sz="2000" dirty="0" err="1"/>
              <a:t>почуттів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зовнішності</a:t>
            </a:r>
            <a:r>
              <a:rPr lang="ru-RU" sz="2000" dirty="0"/>
              <a:t>, </a:t>
            </a:r>
            <a:r>
              <a:rPr lang="ru-RU" sz="2000" dirty="0" err="1"/>
              <a:t>віку</a:t>
            </a:r>
            <a:r>
              <a:rPr lang="ru-RU" sz="2000" dirty="0"/>
              <a:t> та </a:t>
            </a:r>
            <a:r>
              <a:rPr lang="ru-RU" sz="2000" dirty="0" err="1"/>
              <a:t>громадського</a:t>
            </a:r>
            <a:r>
              <a:rPr lang="ru-RU" sz="2000" dirty="0"/>
              <a:t> стану героя, </a:t>
            </a:r>
            <a:r>
              <a:rPr lang="ru-RU" sz="2000" dirty="0" err="1"/>
              <a:t>гримери</a:t>
            </a:r>
            <a:r>
              <a:rPr lang="ru-RU" sz="2000" dirty="0"/>
              <a:t>-художники </a:t>
            </a:r>
            <a:r>
              <a:rPr lang="ru-RU" sz="2000" dirty="0" err="1"/>
              <a:t>узагальнюють</a:t>
            </a:r>
            <a:r>
              <a:rPr lang="ru-RU" sz="2000" dirty="0"/>
              <a:t> все </a:t>
            </a:r>
            <a:r>
              <a:rPr lang="ru-RU" sz="2000" dirty="0" err="1"/>
              <a:t>це</a:t>
            </a:r>
            <a:r>
              <a:rPr lang="ru-RU" sz="2000" dirty="0"/>
              <a:t> в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типових</a:t>
            </a:r>
            <a:r>
              <a:rPr lang="ru-RU" sz="2000" dirty="0"/>
              <a:t> рисах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вигляду</a:t>
            </a:r>
            <a:r>
              <a:rPr lang="ru-RU" sz="2000" dirty="0"/>
              <a:t> і характеру та у </a:t>
            </a:r>
            <a:r>
              <a:rPr lang="ru-RU" sz="2000" dirty="0" err="1"/>
              <a:t>відповідності</a:t>
            </a:r>
            <a:r>
              <a:rPr lang="ru-RU" sz="2000" dirty="0"/>
              <a:t> з </a:t>
            </a:r>
            <a:r>
              <a:rPr lang="ru-RU" sz="2000" dirty="0" err="1"/>
              <a:t>цим</a:t>
            </a:r>
            <a:r>
              <a:rPr lang="ru-RU" sz="2000" dirty="0"/>
              <a:t> </a:t>
            </a:r>
            <a:r>
              <a:rPr lang="ru-RU" sz="2000" dirty="0" err="1"/>
              <a:t>створюють</a:t>
            </a:r>
            <a:r>
              <a:rPr lang="ru-RU" sz="2000" dirty="0"/>
              <a:t>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зразки</a:t>
            </a:r>
            <a:r>
              <a:rPr lang="ru-RU" sz="2000" dirty="0"/>
              <a:t> гриму, </a:t>
            </a:r>
            <a:r>
              <a:rPr lang="ru-RU" sz="2000" dirty="0" err="1"/>
              <a:t>даючи</a:t>
            </a:r>
            <a:r>
              <a:rPr lang="ru-RU" sz="2000" dirty="0"/>
              <a:t> характеристику персонажу </a:t>
            </a:r>
            <a:r>
              <a:rPr lang="ru-RU" sz="2000" dirty="0" err="1"/>
              <a:t>ще</a:t>
            </a:r>
            <a:r>
              <a:rPr lang="ru-RU" sz="2000" dirty="0"/>
              <a:t> й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кольору</a:t>
            </a:r>
            <a:r>
              <a:rPr lang="ru-RU" sz="20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3240360" cy="2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6660"/>
            <a:ext cx="3168351" cy="22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00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76672"/>
            <a:ext cx="7543800" cy="5695529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в </a:t>
            </a:r>
            <a:r>
              <a:rPr lang="ru-RU" dirty="0" err="1"/>
              <a:t>гримі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відданості</a:t>
            </a:r>
            <a:r>
              <a:rPr lang="ru-RU" dirty="0"/>
              <a:t> і </a:t>
            </a:r>
            <a:r>
              <a:rPr lang="ru-RU" dirty="0" err="1"/>
              <a:t>чесності</a:t>
            </a:r>
            <a:r>
              <a:rPr lang="ru-RU" dirty="0"/>
              <a:t>, </a:t>
            </a:r>
            <a:r>
              <a:rPr lang="ru-RU" dirty="0" err="1"/>
              <a:t>чорний</a:t>
            </a:r>
            <a:r>
              <a:rPr lang="ru-RU" dirty="0"/>
              <a:t> - </a:t>
            </a:r>
            <a:r>
              <a:rPr lang="ru-RU" dirty="0" err="1"/>
              <a:t>прямоти</a:t>
            </a:r>
            <a:r>
              <a:rPr lang="ru-RU" dirty="0"/>
              <a:t> та </a:t>
            </a:r>
            <a:r>
              <a:rPr lang="ru-RU" dirty="0" err="1"/>
              <a:t>сміливості</a:t>
            </a:r>
            <a:r>
              <a:rPr lang="ru-RU" dirty="0"/>
              <a:t>, </a:t>
            </a:r>
            <a:r>
              <a:rPr lang="ru-RU" dirty="0" err="1"/>
              <a:t>синій</a:t>
            </a:r>
            <a:r>
              <a:rPr lang="ru-RU" dirty="0"/>
              <a:t> і </a:t>
            </a:r>
            <a:r>
              <a:rPr lang="ru-RU" dirty="0" err="1"/>
              <a:t>зелений</a:t>
            </a:r>
            <a:r>
              <a:rPr lang="ru-RU" dirty="0"/>
              <a:t> - </a:t>
            </a:r>
            <a:r>
              <a:rPr lang="ru-RU" dirty="0" err="1"/>
              <a:t>хоробрості</a:t>
            </a:r>
            <a:r>
              <a:rPr lang="ru-RU" dirty="0"/>
              <a:t> і </a:t>
            </a:r>
            <a:r>
              <a:rPr lang="ru-RU" dirty="0" err="1"/>
              <a:t>рішучості</a:t>
            </a:r>
            <a:r>
              <a:rPr lang="ru-RU" dirty="0"/>
              <a:t>, </a:t>
            </a:r>
            <a:r>
              <a:rPr lang="ru-RU" dirty="0" err="1"/>
              <a:t>жовтий</a:t>
            </a:r>
            <a:r>
              <a:rPr lang="ru-RU" dirty="0"/>
              <a:t> і матово-</a:t>
            </a:r>
            <a:r>
              <a:rPr lang="ru-RU" dirty="0" err="1"/>
              <a:t>білий</a:t>
            </a:r>
            <a:r>
              <a:rPr lang="ru-RU" dirty="0"/>
              <a:t> - </a:t>
            </a:r>
            <a:r>
              <a:rPr lang="ru-RU" dirty="0" err="1"/>
              <a:t>жорстокості</a:t>
            </a:r>
            <a:r>
              <a:rPr lang="ru-RU" dirty="0"/>
              <a:t> і </a:t>
            </a:r>
            <a:r>
              <a:rPr lang="ru-RU" dirty="0" err="1"/>
              <a:t>хитрості</a:t>
            </a:r>
            <a:r>
              <a:rPr lang="ru-RU" dirty="0"/>
              <a:t>; </a:t>
            </a:r>
            <a:r>
              <a:rPr lang="ru-RU" dirty="0" err="1"/>
              <a:t>золотий</a:t>
            </a:r>
            <a:r>
              <a:rPr lang="ru-RU" dirty="0"/>
              <a:t> же і </a:t>
            </a:r>
            <a:r>
              <a:rPr lang="ru-RU" dirty="0" err="1"/>
              <a:t>сріблястий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міфічних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99"/>
            <a:ext cx="6480720" cy="390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2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поділяються</a:t>
            </a:r>
            <a:r>
              <a:rPr lang="ru-RU" dirty="0"/>
              <a:t> на 4 </a:t>
            </a:r>
            <a:r>
              <a:rPr lang="ru-RU" dirty="0" err="1"/>
              <a:t>види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вид, 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різні</a:t>
            </a:r>
            <a:r>
              <a:rPr lang="ru-RU" dirty="0"/>
              <a:t>, </a:t>
            </a:r>
            <a:r>
              <a:rPr lang="ru-RU" dirty="0" err="1"/>
              <a:t>сценічні</a:t>
            </a:r>
            <a:r>
              <a:rPr lang="ru-RU" dirty="0"/>
              <a:t> амплуа. Амплуа «</a:t>
            </a:r>
            <a:r>
              <a:rPr lang="ru-RU" dirty="0" err="1"/>
              <a:t>шен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.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соціального</a:t>
            </a:r>
            <a:r>
              <a:rPr lang="ru-RU" dirty="0"/>
              <a:t> становища і </a:t>
            </a:r>
            <a:r>
              <a:rPr lang="ru-RU" dirty="0" err="1"/>
              <a:t>віку</a:t>
            </a:r>
            <a:r>
              <a:rPr lang="ru-RU" dirty="0"/>
              <a:t> амплуа «</a:t>
            </a:r>
            <a:r>
              <a:rPr lang="ru-RU" dirty="0" err="1"/>
              <a:t>шен</a:t>
            </a:r>
            <a:r>
              <a:rPr lang="ru-RU" dirty="0"/>
              <a:t>»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персонажів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«</a:t>
            </a:r>
            <a:r>
              <a:rPr lang="ru-RU" dirty="0" err="1"/>
              <a:t>лаошен</a:t>
            </a:r>
            <a:r>
              <a:rPr lang="ru-RU" dirty="0"/>
              <a:t>» — </a:t>
            </a:r>
            <a:r>
              <a:rPr lang="ru-RU" dirty="0" err="1"/>
              <a:t>старих</a:t>
            </a:r>
            <a:r>
              <a:rPr lang="ru-RU" dirty="0"/>
              <a:t> і людей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з бородою і «</a:t>
            </a:r>
            <a:r>
              <a:rPr lang="ru-RU" dirty="0" err="1"/>
              <a:t>сяошен</a:t>
            </a:r>
            <a:r>
              <a:rPr lang="ru-RU" dirty="0"/>
              <a:t>» —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хлопців</a:t>
            </a:r>
            <a:r>
              <a:rPr lang="ru-RU" dirty="0"/>
              <a:t>, </a:t>
            </a:r>
            <a:r>
              <a:rPr lang="ru-RU" dirty="0" err="1"/>
              <a:t>юнаків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3268586" cy="21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19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8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210</TotalTime>
  <Words>780</Words>
  <Application>Microsoft Office PowerPoint</Application>
  <PresentationFormat>Экран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Тема8</vt:lpstr>
      <vt:lpstr>Китайська опера</vt:lpstr>
      <vt:lpstr>ІСТОРІЯ КИТАЙСЬКОЇ ОПЕРИ</vt:lpstr>
      <vt:lpstr>Презентация PowerPoint</vt:lpstr>
      <vt:lpstr>Презентация PowerPoint</vt:lpstr>
      <vt:lpstr>Презентация PowerPoint</vt:lpstr>
      <vt:lpstr>Пекінська опера</vt:lpstr>
      <vt:lpstr>Грим в Пекінській опері</vt:lpstr>
      <vt:lpstr>Презентация PowerPoint</vt:lpstr>
      <vt:lpstr>Персонажі Пекінської опери</vt:lpstr>
      <vt:lpstr>Презентация PowerPoint</vt:lpstr>
      <vt:lpstr>Презентация PowerPoint</vt:lpstr>
      <vt:lpstr>Презентация PowerPoint</vt:lpstr>
      <vt:lpstr>Історія опери Пекіну</vt:lpstr>
      <vt:lpstr>Презентация PowerPoint</vt:lpstr>
      <vt:lpstr>Презентация PowerPoint</vt:lpstr>
      <vt:lpstr>Презентация PowerPoint</vt:lpstr>
      <vt:lpstr>Висновок:</vt:lpstr>
      <vt:lpstr>Дякую за увагу;)</vt:lpstr>
    </vt:vector>
  </TitlesOfParts>
  <Company>Хата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Китайська опера</dc:title>
  <dc:creator>Яна</dc:creator>
  <cp:lastModifiedBy>Яна</cp:lastModifiedBy>
  <cp:revision>11</cp:revision>
  <dcterms:created xsi:type="dcterms:W3CDTF">2013-11-27T17:04:06Z</dcterms:created>
  <dcterms:modified xsi:type="dcterms:W3CDTF">2013-11-27T20:34:52Z</dcterms:modified>
</cp:coreProperties>
</file>