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2%D0%B5%D0%BD%D0%B4%D0%B5%D0%BD%D1%86%D1%96%D1%97" TargetMode="External"/><Relationship Id="rId2" Type="http://schemas.openxmlformats.org/officeDocument/2006/relationships/hyperlink" Target="http://ua-referat.com/%D0%90%D0%B2%D1%82%D0%BE%D0%BC%D0%B0%D1%82%D0%B8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-referat.com/%D0%92%D0%B5%D0%BB%D0%B8%D0%BA%D0%BE%D0%B1%D1%80%D0%B8%D1%82%D0%B0%D0%BD%D1%96%D1%8F" TargetMode="External"/><Relationship Id="rId4" Type="http://schemas.openxmlformats.org/officeDocument/2006/relationships/hyperlink" Target="http://ua-referat.com/%D0%9C%D0%B5%D0%BD%D0%B4%D0%B5%D0%BB%D1%94%D1%94%D0%B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86%D1%81%D1%82%D0%BE%D1%80%D1%96%D1%8F" TargetMode="External"/><Relationship Id="rId2" Type="http://schemas.openxmlformats.org/officeDocument/2006/relationships/hyperlink" Target="http://ua-referat.com/%D0%92%D1%81%D0%B5%D1%81%D0%B2%D1%96%D1%82%D0%BD%D1%8F_%D1%96%D1%81%D1%82%D0%BE%D1%80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-referat.com/%D0%A1%D0%BB%D0%BE%D0%B2%D0%BE" TargetMode="External"/><Relationship Id="rId4" Type="http://schemas.openxmlformats.org/officeDocument/2006/relationships/hyperlink" Target="http://ua-referat.com/%D0%9F%D1%96%D0%B4%D1%80%D1%83%D1%87%D0%BD%D0%B8%D0%B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C%D0%B0%D1%80%D1%96%D1%8F" TargetMode="External"/><Relationship Id="rId2" Type="http://schemas.openxmlformats.org/officeDocument/2006/relationships/hyperlink" Target="http://ua-referat.com/%D0%A4%D1%80%D0%B0%D0%BD%D1%86%D1%83%D0%B7_4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a-referat.com/%D0%95%D0%BD%D0%B5%D1%80%D0%B3%D1%96%D1%8F" TargetMode="External"/><Relationship Id="rId4" Type="http://schemas.openxmlformats.org/officeDocument/2006/relationships/hyperlink" Target="http://ua-referat.com/%D0%92%D1%81%D1%82%D0%B0%D0%BD%D0%BE%D0%B2%D0%B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0%BB%D0%B0%D0%BD%D0%B5%D1%82%D0%B8" TargetMode="External"/><Relationship Id="rId2" Type="http://schemas.openxmlformats.org/officeDocument/2006/relationships/hyperlink" Target="http://ua-referat.com/%D0%A0%D0%B5%D0%B7%D0%B5%D1%80%D1%84%D0%BE%D1%80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ua-referat.com/%D0%95%D0%B9%D0%BD%D1%88%D1%82%D0%B5%D0%B9%D0%BD" TargetMode="External"/><Relationship Id="rId7" Type="http://schemas.openxmlformats.org/officeDocument/2006/relationships/hyperlink" Target="http://ua-referat.com/%D0%A0%D0%BE%D0%B1%D0%BE%D1%82%D0%B8" TargetMode="External"/><Relationship Id="rId2" Type="http://schemas.openxmlformats.org/officeDocument/2006/relationships/hyperlink" Target="http://ua-referat.com/%D0%A0%D0%BE%D0%B7%D1%83%D0%BC%D1%96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F%D1%80%D0%BE%D1%81%D1%82%D1%96%D1%80" TargetMode="External"/><Relationship Id="rId5" Type="http://schemas.openxmlformats.org/officeDocument/2006/relationships/hyperlink" Target="http://ua-referat.com/%D0%9A%D0%B0%D1%80%D1%82%D0%B8%D0%BD%D0%B0_%D1%81%D0%B2%D1%96%D1%82%D1%83" TargetMode="External"/><Relationship Id="rId4" Type="http://schemas.openxmlformats.org/officeDocument/2006/relationships/hyperlink" Target="http://ua-referat.com/%D0%9C%D0%B0%D1%82%D0%B5%D1%80%D1%96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9F%D1%80%D0%BE%D1%86%D0%B5%D1%81" TargetMode="External"/><Relationship Id="rId3" Type="http://schemas.openxmlformats.org/officeDocument/2006/relationships/hyperlink" Target="http://ua-referat.com/%D0%A1%D0%BF%D0%B0%D0%B4%D0%BA%D0%BE%D0%B2%D1%96%D1%81%D1%82%D1%8C" TargetMode="External"/><Relationship Id="rId7" Type="http://schemas.openxmlformats.org/officeDocument/2006/relationships/hyperlink" Target="http://ua-referat.com/%D0%A4%D1%96%D0%B7%D1%96%D0%BE%D0%BB%D0%BE%D0%B3%D1%96%D1%8F" TargetMode="External"/><Relationship Id="rId2" Type="http://schemas.openxmlformats.org/officeDocument/2006/relationships/hyperlink" Target="http://ua-referat.com/%D0%92%D1%87%D0%B5%D0%BD%D0%BD%D1%8F_%D0%BF%D1%80%D0%BE_%D0%BA%D0%BB%D1%96%D1%82%D0%B8%D0%BD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A2%D1%80%D0%B0%D0%B2%D0%BB%D0%B5%D0%BD%D0%BD%D1%8F" TargetMode="External"/><Relationship Id="rId5" Type="http://schemas.openxmlformats.org/officeDocument/2006/relationships/hyperlink" Target="http://ua-referat.com/%D0%9E%D1%81%D0%BD%D0%BE%D0%B2%D0%B8_%D0%B3%D0%B5%D0%BD%D0%B5%D1%82%D0%B8%D0%BA%D0%B8" TargetMode="External"/><Relationship Id="rId4" Type="http://schemas.openxmlformats.org/officeDocument/2006/relationships/hyperlink" Target="http://ua-referat.com/%D0%90%D0%BC%D0%B5%D1%80%D0%B8%D0%BA%D0%B0%D0%BD%D1%81%D0%BA%D0%B8%D0%B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2%D0%B8%D1%80%D0%B0%D0%B7%D0%BA%D0%B8" TargetMode="External"/><Relationship Id="rId7" Type="http://schemas.openxmlformats.org/officeDocument/2006/relationships/hyperlink" Target="http://ua-referat.com/%D0%9F%D1%96%D1%80%D0%B0%D0%BC%D1%96%D0%B4%D0%B0" TargetMode="External"/><Relationship Id="rId2" Type="http://schemas.openxmlformats.org/officeDocument/2006/relationships/hyperlink" Target="http://ua-referat.com/%D0%A9%D0%B5%D0%BF%D0%BB%D0%B5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A1%D0%B8%D1%84%D1%96%D0%BB%D1%96%D1%81" TargetMode="External"/><Relationship Id="rId5" Type="http://schemas.openxmlformats.org/officeDocument/2006/relationships/hyperlink" Target="http://ua-referat.com/%D0%94%D0%B8%D1%84%D1%82%D0%B5%D1%80%D0%B8%D1%8F" TargetMode="External"/><Relationship Id="rId4" Type="http://schemas.openxmlformats.org/officeDocument/2006/relationships/hyperlink" Target="http://ua-referat.com/%D0%A2%D1%83%D0%B1%D0%B5%D1%80%D0%BA%D1%83%D0%BB_%D0%B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C%D0%BE%D1%81%D1%82%D0%B8" TargetMode="External"/><Relationship Id="rId2" Type="http://schemas.openxmlformats.org/officeDocument/2006/relationships/hyperlink" Target="http://ua-referat.com/%D0%91%D1%83%D0%B4%D1%96%D0%B2%D0%BB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836712"/>
            <a:ext cx="9612560" cy="6021288"/>
          </a:xfrm>
        </p:spPr>
        <p:txBody>
          <a:bodyPr>
            <a:normAutofit/>
          </a:bodyPr>
          <a:lstStyle/>
          <a:p>
            <a:pPr algn="ctr"/>
            <a:r>
              <a:rPr lang="ru-RU" sz="5100" b="1" dirty="0" err="1" smtClean="0"/>
              <a:t>Найважливіші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досягнення</a:t>
            </a:r>
            <a:r>
              <a:rPr lang="ru-RU" sz="5100" b="1" dirty="0" smtClean="0"/>
              <a:t/>
            </a:r>
            <a:br>
              <a:rPr lang="ru-RU" sz="5100" b="1" dirty="0" smtClean="0"/>
            </a:br>
            <a:r>
              <a:rPr lang="ru-RU" sz="5100" b="1" dirty="0" smtClean="0"/>
              <a:t> </a:t>
            </a:r>
            <a:r>
              <a:rPr lang="ru-RU" sz="5100" b="1" dirty="0" smtClean="0"/>
              <a:t>науки </a:t>
            </a:r>
            <a:r>
              <a:rPr lang="ru-RU" sz="5100" b="1" dirty="0" smtClean="0"/>
              <a:t>та </a:t>
            </a:r>
            <a:r>
              <a:rPr lang="ru-RU" sz="5100" b="1" dirty="0" err="1" smtClean="0"/>
              <a:t>техніки</a:t>
            </a:r>
            <a:r>
              <a:rPr lang="ru-RU" sz="5100" b="1" dirty="0" smtClean="0"/>
              <a:t> на </a:t>
            </a:r>
            <a:br>
              <a:rPr lang="ru-RU" sz="5100" b="1" dirty="0" smtClean="0"/>
            </a:br>
            <a:r>
              <a:rPr lang="ru-RU" sz="5100" b="1" dirty="0" smtClean="0"/>
              <a:t>початку </a:t>
            </a:r>
            <a:br>
              <a:rPr lang="ru-RU" sz="5100" b="1" dirty="0" smtClean="0"/>
            </a:br>
            <a:r>
              <a:rPr lang="ru-RU" sz="5100" b="1" dirty="0" smtClean="0"/>
              <a:t>XX стол</a:t>
            </a:r>
            <a:r>
              <a:rPr lang="uk-UA" sz="5100" b="1" dirty="0" err="1" smtClean="0"/>
              <a:t>іття</a:t>
            </a:r>
            <a:r>
              <a:rPr lang="ru-RU" sz="5100" b="1" dirty="0" smtClean="0"/>
              <a:t/>
            </a:r>
            <a:br>
              <a:rPr lang="ru-RU" sz="5100" b="1" dirty="0" smtClean="0"/>
            </a:br>
            <a:endParaRPr lang="ru-RU" sz="5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7740352" cy="914400"/>
          </a:xfrm>
        </p:spPr>
        <p:txBody>
          <a:bodyPr>
            <a:normAutofit/>
          </a:bodyPr>
          <a:lstStyle/>
          <a:p>
            <a:pPr algn="r"/>
            <a:r>
              <a:rPr lang="uk-UA" sz="2000" dirty="0" smtClean="0"/>
              <a:t>Виконала: </a:t>
            </a:r>
            <a:r>
              <a:rPr lang="uk-UA" sz="2000" dirty="0" err="1" smtClean="0"/>
              <a:t>Новіченко</a:t>
            </a:r>
            <a:r>
              <a:rPr lang="uk-UA" sz="2000" dirty="0" smtClean="0"/>
              <a:t> Анжела</a:t>
            </a:r>
            <a:br>
              <a:rPr lang="uk-UA" sz="2000" dirty="0" smtClean="0"/>
            </a:br>
            <a:r>
              <a:rPr lang="uk-UA" sz="2000" dirty="0" smtClean="0"/>
              <a:t>Презентували: Кучугура </a:t>
            </a:r>
            <a:r>
              <a:rPr lang="uk-UA" sz="2000" dirty="0" err="1" smtClean="0"/>
              <a:t>Каріна</a:t>
            </a:r>
            <a:r>
              <a:rPr lang="uk-UA" sz="2000" dirty="0" smtClean="0"/>
              <a:t>, </a:t>
            </a:r>
            <a:r>
              <a:rPr lang="uk-UA" sz="2000" dirty="0" err="1" smtClean="0"/>
              <a:t>Белогурова</a:t>
            </a:r>
            <a:r>
              <a:rPr lang="uk-UA" sz="2000" dirty="0" smtClean="0"/>
              <a:t> Анастасія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4752528" cy="4525963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>В </a:t>
            </a:r>
            <a:r>
              <a:rPr lang="ru-RU" dirty="0" smtClean="0"/>
              <a:t>1903 р</a:t>
            </a:r>
            <a:r>
              <a:rPr lang="ru-RU" dirty="0" smtClean="0"/>
              <a:t>. Г. Форд </a:t>
            </a:r>
            <a:r>
              <a:rPr lang="ru-RU" dirty="0" err="1" smtClean="0"/>
              <a:t>спорудив</a:t>
            </a:r>
            <a:r>
              <a:rPr lang="ru-RU" dirty="0" smtClean="0"/>
              <a:t> модель «Форд-99</a:t>
            </a:r>
            <a:r>
              <a:rPr lang="ru-RU" dirty="0" smtClean="0"/>
              <a:t>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двигуном</a:t>
            </a:r>
            <a:r>
              <a:rPr lang="ru-RU" dirty="0" smtClean="0"/>
              <a:t> </a:t>
            </a:r>
            <a:r>
              <a:rPr lang="ru-RU" dirty="0" err="1" smtClean="0"/>
              <a:t>потужністю</a:t>
            </a:r>
            <a:r>
              <a:rPr lang="ru-RU" dirty="0" smtClean="0"/>
              <a:t> </a:t>
            </a:r>
            <a:r>
              <a:rPr lang="ru-RU" dirty="0" smtClean="0"/>
              <a:t>80 </a:t>
            </a:r>
            <a:r>
              <a:rPr lang="ru-RU" dirty="0" err="1" smtClean="0"/>
              <a:t>кінських</a:t>
            </a:r>
            <a:r>
              <a:rPr lang="ru-RU" dirty="0" smtClean="0"/>
              <a:t> </a:t>
            </a:r>
            <a:r>
              <a:rPr lang="ru-RU" dirty="0" smtClean="0"/>
              <a:t>сил, яка </a:t>
            </a:r>
            <a:r>
              <a:rPr lang="uk-UA" dirty="0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виграла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 на </a:t>
            </a:r>
            <a:r>
              <a:rPr lang="ru-RU" dirty="0" err="1" smtClean="0"/>
              <a:t>швидкість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7170" name="Picture 2" descr="D:\Школа\HenryF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124744"/>
            <a:ext cx="3744416" cy="5291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військової</a:t>
            </a:r>
            <a:r>
              <a:rPr lang="ru-RU" b="1" dirty="0" smtClean="0"/>
              <a:t> </a:t>
            </a:r>
            <a:r>
              <a:rPr lang="ru-RU" b="1" dirty="0" err="1" smtClean="0"/>
              <a:t>техніки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340768"/>
            <a:ext cx="9396536" cy="56912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До початку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Автоматика"/>
              </a:rPr>
              <a:t>автоматичних</a:t>
            </a:r>
            <a:r>
              <a:rPr lang="ru-RU" dirty="0" smtClean="0"/>
              <a:t> </a:t>
            </a:r>
            <a:r>
              <a:rPr lang="ru-RU" dirty="0" err="1" smtClean="0"/>
              <a:t>гвинтівок</a:t>
            </a:r>
            <a:r>
              <a:rPr lang="ru-RU" dirty="0" smtClean="0"/>
              <a:t>. </a:t>
            </a:r>
            <a:r>
              <a:rPr lang="ru-RU" dirty="0" err="1" smtClean="0">
                <a:hlinkClick r:id="rId3" tooltip="Тенденції"/>
              </a:rPr>
              <a:t>Тенденція</a:t>
            </a:r>
            <a:r>
              <a:rPr lang="ru-RU" dirty="0" smtClean="0"/>
              <a:t> до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артилерії</a:t>
            </a:r>
            <a:r>
              <a:rPr lang="ru-RU" dirty="0" smtClean="0"/>
              <a:t>, де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напівавтоматичних</a:t>
            </a:r>
            <a:r>
              <a:rPr lang="ru-RU" dirty="0" smtClean="0"/>
              <a:t> </a:t>
            </a:r>
            <a:r>
              <a:rPr lang="ru-RU" dirty="0" err="1" smtClean="0"/>
              <a:t>знарядь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проекти</a:t>
            </a:r>
            <a:r>
              <a:rPr lang="ru-RU" dirty="0" smtClean="0"/>
              <a:t> </a:t>
            </a:r>
            <a:r>
              <a:rPr lang="ru-RU" dirty="0" err="1" smtClean="0"/>
              <a:t>бойової</a:t>
            </a:r>
            <a:r>
              <a:rPr lang="ru-RU" dirty="0" smtClean="0"/>
              <a:t> </a:t>
            </a:r>
            <a:r>
              <a:rPr lang="ru-RU" dirty="0" err="1" smtClean="0"/>
              <a:t>броньованої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, </a:t>
            </a:r>
            <a:r>
              <a:rPr lang="ru-RU" dirty="0" err="1" smtClean="0"/>
              <a:t>названої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танком,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запропоновані</a:t>
            </a:r>
            <a:r>
              <a:rPr lang="ru-RU" dirty="0" smtClean="0"/>
              <a:t> в </a:t>
            </a:r>
            <a:r>
              <a:rPr lang="ru-RU" dirty="0" err="1" smtClean="0"/>
              <a:t>Росії</a:t>
            </a:r>
            <a:r>
              <a:rPr lang="ru-RU" dirty="0" smtClean="0"/>
              <a:t> (1911-1915) </a:t>
            </a:r>
            <a:r>
              <a:rPr lang="ru-RU" dirty="0" err="1" smtClean="0"/>
              <a:t>інженерами</a:t>
            </a:r>
            <a:r>
              <a:rPr lang="ru-RU" dirty="0" smtClean="0"/>
              <a:t> В. Д. </a:t>
            </a:r>
            <a:r>
              <a:rPr lang="ru-RU" dirty="0" err="1" smtClean="0">
                <a:hlinkClick r:id="rId4" tooltip="Менделєєв"/>
              </a:rPr>
              <a:t>Менделєєвим</a:t>
            </a:r>
            <a:r>
              <a:rPr lang="ru-RU" dirty="0" smtClean="0"/>
              <a:t>, О. О. Пороховщикову, А. А. </a:t>
            </a:r>
            <a:r>
              <a:rPr lang="ru-RU" dirty="0" err="1" smtClean="0"/>
              <a:t>Васильєвим</a:t>
            </a:r>
            <a:r>
              <a:rPr lang="ru-RU" dirty="0" smtClean="0"/>
              <a:t> ', у </a:t>
            </a:r>
            <a:r>
              <a:rPr lang="ru-RU" dirty="0" err="1" smtClean="0">
                <a:hlinkClick r:id="rId5" tooltip="Великобританія"/>
              </a:rPr>
              <a:t>Великобританії-Де</a:t>
            </a:r>
            <a:r>
              <a:rPr lang="ru-RU" dirty="0" smtClean="0"/>
              <a:t> Молем (1912), в </a:t>
            </a:r>
            <a:r>
              <a:rPr lang="ru-RU" dirty="0" err="1" smtClean="0"/>
              <a:t>Австро</a:t>
            </a:r>
            <a:r>
              <a:rPr lang="ru-RU" dirty="0" smtClean="0"/>
              <a:t> -</a:t>
            </a:r>
            <a:r>
              <a:rPr lang="ru-RU" dirty="0" err="1" smtClean="0"/>
              <a:t>Угорщини</a:t>
            </a:r>
            <a:r>
              <a:rPr lang="ru-RU" dirty="0" smtClean="0"/>
              <a:t> - Г. </a:t>
            </a:r>
            <a:r>
              <a:rPr lang="ru-RU" dirty="0" err="1" smtClean="0"/>
              <a:t>Бурштином</a:t>
            </a:r>
            <a:r>
              <a:rPr lang="ru-RU" dirty="0" smtClean="0"/>
              <a:t> (1913), </a:t>
            </a:r>
            <a:r>
              <a:rPr lang="ru-RU" dirty="0" err="1" smtClean="0"/>
              <a:t>але</a:t>
            </a:r>
            <a:r>
              <a:rPr lang="ru-RU" dirty="0" smtClean="0"/>
              <a:t> вони не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бойова</a:t>
            </a:r>
            <a:r>
              <a:rPr lang="ru-RU" dirty="0" smtClean="0"/>
              <a:t> машина Пороховщикова («</a:t>
            </a:r>
            <a:r>
              <a:rPr lang="ru-RU" dirty="0" err="1" smtClean="0"/>
              <a:t>Всюдихід</a:t>
            </a:r>
            <a:r>
              <a:rPr lang="ru-RU" dirty="0" smtClean="0"/>
              <a:t>»)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виготовлена</a:t>
            </a:r>
            <a:r>
              <a:rPr lang="ru-RU" dirty="0" smtClean="0"/>
              <a:t> ​​в </a:t>
            </a:r>
            <a:r>
              <a:rPr lang="ru-RU" dirty="0" err="1" smtClean="0"/>
              <a:t>травні</a:t>
            </a:r>
            <a:r>
              <a:rPr lang="ru-RU" dirty="0" smtClean="0"/>
              <a:t> 1915 р. </a:t>
            </a:r>
            <a:r>
              <a:rPr lang="ru-RU" dirty="0" err="1" smtClean="0"/>
              <a:t>Англійці</a:t>
            </a:r>
            <a:r>
              <a:rPr lang="ru-RU" dirty="0" smtClean="0"/>
              <a:t> до </a:t>
            </a:r>
            <a:r>
              <a:rPr lang="ru-RU" dirty="0" err="1" smtClean="0"/>
              <a:t>осені</a:t>
            </a:r>
            <a:r>
              <a:rPr lang="ru-RU" dirty="0" smtClean="0"/>
              <a:t> 1916 р. створили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десятків</a:t>
            </a:r>
            <a:r>
              <a:rPr lang="ru-RU" dirty="0" smtClean="0"/>
              <a:t> </a:t>
            </a:r>
            <a:r>
              <a:rPr lang="ru-RU" dirty="0" err="1" smtClean="0"/>
              <a:t>танків</a:t>
            </a:r>
            <a:r>
              <a:rPr lang="ru-RU" dirty="0" smtClean="0"/>
              <a:t> («Марка-1») </a:t>
            </a:r>
            <a:r>
              <a:rPr lang="ru-RU" dirty="0" err="1" smtClean="0"/>
              <a:t>і</a:t>
            </a:r>
            <a:r>
              <a:rPr lang="ru-RU" dirty="0" smtClean="0"/>
              <a:t> 15 </a:t>
            </a:r>
            <a:r>
              <a:rPr lang="ru-RU" dirty="0" err="1" smtClean="0"/>
              <a:t>вересня</a:t>
            </a:r>
            <a:r>
              <a:rPr lang="ru-RU" dirty="0" smtClean="0"/>
              <a:t> першими </a:t>
            </a:r>
            <a:r>
              <a:rPr lang="ru-RU" dirty="0" err="1" smtClean="0"/>
              <a:t>застосували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битві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р.Сомма (32 </a:t>
            </a:r>
            <a:r>
              <a:rPr lang="ru-RU" dirty="0" err="1" smtClean="0"/>
              <a:t>машини</a:t>
            </a:r>
            <a:r>
              <a:rPr lang="ru-RU" dirty="0" smtClean="0"/>
              <a:t>)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виробляла</a:t>
            </a:r>
            <a:r>
              <a:rPr lang="ru-RU" dirty="0" smtClean="0"/>
              <a:t> танки «</a:t>
            </a:r>
            <a:r>
              <a:rPr lang="ru-RU" dirty="0" err="1" smtClean="0"/>
              <a:t>Рено</a:t>
            </a:r>
            <a:r>
              <a:rPr lang="ru-RU" dirty="0" smtClean="0"/>
              <a:t>», а у </a:t>
            </a:r>
            <a:r>
              <a:rPr lang="ru-RU" dirty="0" err="1" smtClean="0"/>
              <a:t>німців</a:t>
            </a:r>
            <a:r>
              <a:rPr lang="ru-RU" dirty="0" smtClean="0"/>
              <a:t> вони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1918р. </a:t>
            </a:r>
            <a:r>
              <a:rPr lang="ru-RU" dirty="0" err="1" smtClean="0"/>
              <a:t>Всього</a:t>
            </a:r>
            <a:r>
              <a:rPr lang="ru-RU" dirty="0" smtClean="0"/>
              <a:t> за час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випущено</a:t>
            </a:r>
            <a:r>
              <a:rPr lang="ru-RU" dirty="0" smtClean="0"/>
              <a:t> у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- 2 900, </a:t>
            </a:r>
            <a:r>
              <a:rPr lang="ru-RU" dirty="0" err="1" smtClean="0"/>
              <a:t>Франції</a:t>
            </a:r>
            <a:r>
              <a:rPr lang="ru-RU" dirty="0" smtClean="0"/>
              <a:t> - 6 200, </a:t>
            </a:r>
            <a:r>
              <a:rPr lang="ru-RU" dirty="0" err="1" smtClean="0"/>
              <a:t>Німеччині</a:t>
            </a:r>
            <a:r>
              <a:rPr lang="ru-RU" dirty="0" smtClean="0"/>
              <a:t> - 100 </a:t>
            </a:r>
            <a:r>
              <a:rPr lang="ru-RU" dirty="0" err="1" smtClean="0"/>
              <a:t>танків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Поява</a:t>
            </a:r>
            <a:r>
              <a:rPr lang="ru-RU" dirty="0" smtClean="0"/>
              <a:t> перших </a:t>
            </a:r>
            <a:r>
              <a:rPr lang="ru-RU" dirty="0" err="1" smtClean="0"/>
              <a:t>військових</a:t>
            </a:r>
            <a:r>
              <a:rPr lang="ru-RU" dirty="0" smtClean="0"/>
              <a:t> </a:t>
            </a:r>
            <a:r>
              <a:rPr lang="ru-RU" dirty="0" err="1" smtClean="0"/>
              <a:t>літаків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1909-1910 </a:t>
            </a:r>
            <a:r>
              <a:rPr lang="ru-RU" dirty="0" err="1" smtClean="0"/>
              <a:t>рр</a:t>
            </a:r>
            <a:r>
              <a:rPr lang="ru-RU" dirty="0" smtClean="0"/>
              <a:t>..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504319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Росії</a:t>
            </a:r>
            <a:r>
              <a:rPr lang="ru-RU" dirty="0" smtClean="0"/>
              <a:t> в 1914 р. на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перший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бомбардувальник</a:t>
            </a:r>
            <a:r>
              <a:rPr lang="ru-RU" dirty="0" smtClean="0"/>
              <a:t> «</a:t>
            </a:r>
            <a:r>
              <a:rPr lang="ru-RU" dirty="0" err="1" smtClean="0"/>
              <a:t>Ілля</a:t>
            </a:r>
            <a:r>
              <a:rPr lang="ru-RU" dirty="0" smtClean="0"/>
              <a:t> </a:t>
            </a:r>
            <a:r>
              <a:rPr lang="ru-RU" dirty="0" err="1" smtClean="0"/>
              <a:t>Муромець</a:t>
            </a:r>
            <a:r>
              <a:rPr lang="ru-RU" dirty="0" smtClean="0"/>
              <a:t>». У 1915 р. на </a:t>
            </a:r>
            <a:r>
              <a:rPr lang="ru-RU" dirty="0" err="1" smtClean="0"/>
              <a:t>озброєння</a:t>
            </a:r>
            <a:r>
              <a:rPr lang="ru-RU" dirty="0" smtClean="0"/>
              <a:t> </a:t>
            </a:r>
            <a:r>
              <a:rPr lang="ru-RU" dirty="0" err="1" smtClean="0"/>
              <a:t>надійшли</a:t>
            </a:r>
            <a:r>
              <a:rPr lang="ru-RU" dirty="0" smtClean="0"/>
              <a:t> </a:t>
            </a:r>
            <a:r>
              <a:rPr lang="ru-RU" dirty="0" err="1" smtClean="0"/>
              <a:t>одномісні</a:t>
            </a:r>
            <a:r>
              <a:rPr lang="ru-RU" dirty="0" smtClean="0"/>
              <a:t> </a:t>
            </a:r>
            <a:r>
              <a:rPr lang="ru-RU" dirty="0" err="1" smtClean="0"/>
              <a:t>літаки-винищувачі</a:t>
            </a:r>
            <a:r>
              <a:rPr lang="ru-RU" dirty="0" smtClean="0"/>
              <a:t>: у </a:t>
            </a:r>
            <a:r>
              <a:rPr lang="ru-RU" dirty="0" err="1" smtClean="0"/>
              <a:t>Франції</a:t>
            </a:r>
            <a:r>
              <a:rPr lang="ru-RU" dirty="0" smtClean="0"/>
              <a:t> «Ньюпорт» </a:t>
            </a:r>
            <a:r>
              <a:rPr lang="ru-RU" dirty="0" err="1" smtClean="0"/>
              <a:t>і</a:t>
            </a:r>
            <a:r>
              <a:rPr lang="ru-RU" dirty="0" smtClean="0"/>
              <a:t> «Спад», в </a:t>
            </a:r>
            <a:r>
              <a:rPr lang="ru-RU" dirty="0" err="1" smtClean="0"/>
              <a:t>Німеччині</a:t>
            </a:r>
            <a:r>
              <a:rPr lang="ru-RU" dirty="0" smtClean="0"/>
              <a:t> «</a:t>
            </a:r>
            <a:r>
              <a:rPr lang="ru-RU" dirty="0" err="1" smtClean="0"/>
              <a:t>Фоккер</a:t>
            </a:r>
            <a:r>
              <a:rPr lang="ru-RU" dirty="0" smtClean="0"/>
              <a:t>». 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err="1" smtClean="0"/>
              <a:t>військово-морському</a:t>
            </a:r>
            <a:r>
              <a:rPr lang="ru-RU" dirty="0" smtClean="0"/>
              <a:t> </a:t>
            </a:r>
            <a:r>
              <a:rPr lang="ru-RU" dirty="0" err="1" smtClean="0"/>
              <a:t>флоті</a:t>
            </a:r>
            <a:r>
              <a:rPr lang="ru-RU" dirty="0" smtClean="0"/>
              <a:t> </a:t>
            </a:r>
            <a:r>
              <a:rPr lang="ru-RU" dirty="0" err="1" smtClean="0"/>
              <a:t>першість</a:t>
            </a:r>
            <a:r>
              <a:rPr lang="ru-RU" dirty="0" smtClean="0"/>
              <a:t> належала </a:t>
            </a:r>
            <a:r>
              <a:rPr lang="ru-RU" dirty="0" err="1" smtClean="0"/>
              <a:t>паровим</a:t>
            </a:r>
            <a:r>
              <a:rPr lang="ru-RU" dirty="0" smtClean="0"/>
              <a:t> </a:t>
            </a:r>
            <a:r>
              <a:rPr lang="ru-RU" dirty="0" err="1" smtClean="0"/>
              <a:t>броненосних</a:t>
            </a:r>
            <a:r>
              <a:rPr lang="ru-RU" dirty="0" smtClean="0"/>
              <a:t> кораблям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товщиною</a:t>
            </a:r>
            <a:r>
              <a:rPr lang="ru-RU" dirty="0" smtClean="0"/>
              <a:t> </a:t>
            </a:r>
            <a:r>
              <a:rPr lang="ru-RU" dirty="0" err="1" smtClean="0"/>
              <a:t>броні</a:t>
            </a:r>
            <a:r>
              <a:rPr lang="ru-RU" dirty="0" smtClean="0"/>
              <a:t> до 610 мм. Одним </a:t>
            </a:r>
            <a:r>
              <a:rPr lang="ru-RU" dirty="0" err="1" smtClean="0"/>
              <a:t>з</a:t>
            </a:r>
            <a:r>
              <a:rPr lang="ru-RU" dirty="0" smtClean="0"/>
              <a:t> перших таких </a:t>
            </a:r>
            <a:r>
              <a:rPr lang="ru-RU" dirty="0" err="1" smtClean="0"/>
              <a:t>кораблів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броненосець</a:t>
            </a:r>
            <a:r>
              <a:rPr lang="ru-RU" dirty="0" smtClean="0"/>
              <a:t> «Петро Великий» (1877). Гонка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озброєнь</a:t>
            </a:r>
            <a:r>
              <a:rPr lang="ru-RU" dirty="0" smtClean="0"/>
              <a:t> привела до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надпотужних</a:t>
            </a:r>
            <a:r>
              <a:rPr lang="ru-RU" dirty="0" smtClean="0"/>
              <a:t> </a:t>
            </a:r>
            <a:r>
              <a:rPr lang="ru-RU" dirty="0" err="1" smtClean="0"/>
              <a:t>броненосців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важким</a:t>
            </a:r>
            <a:r>
              <a:rPr lang="ru-RU" dirty="0" smtClean="0"/>
              <a:t> </a:t>
            </a:r>
            <a:r>
              <a:rPr lang="ru-RU" dirty="0" err="1" smtClean="0"/>
              <a:t>артилерійським</a:t>
            </a:r>
            <a:r>
              <a:rPr lang="ru-RU" dirty="0" smtClean="0"/>
              <a:t> </a:t>
            </a:r>
            <a:r>
              <a:rPr lang="ru-RU" dirty="0" err="1" smtClean="0"/>
              <a:t>озброєнням</a:t>
            </a:r>
            <a:r>
              <a:rPr lang="ru-RU" dirty="0" smtClean="0"/>
              <a:t>. Перший </a:t>
            </a:r>
            <a:r>
              <a:rPr lang="ru-RU" dirty="0" err="1" smtClean="0"/>
              <a:t>корабель</a:t>
            </a:r>
            <a:r>
              <a:rPr lang="ru-RU" dirty="0" smtClean="0"/>
              <a:t> такого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побудований</a:t>
            </a:r>
            <a:r>
              <a:rPr lang="ru-RU" dirty="0" smtClean="0"/>
              <a:t> в </a:t>
            </a:r>
            <a:r>
              <a:rPr lang="ru-RU" dirty="0" err="1" smtClean="0"/>
              <a:t>Англії</a:t>
            </a:r>
            <a:r>
              <a:rPr lang="ru-RU" dirty="0" smtClean="0"/>
              <a:t> (1905-1906). </a:t>
            </a:r>
            <a:r>
              <a:rPr lang="ru-RU" dirty="0" err="1" smtClean="0"/>
              <a:t>Його</a:t>
            </a:r>
            <a:r>
              <a:rPr lang="ru-RU" dirty="0" smtClean="0"/>
              <a:t> назвали «Дредноут».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кораблі</a:t>
            </a:r>
            <a:r>
              <a:rPr lang="ru-RU" dirty="0" smtClean="0"/>
              <a:t> стали </a:t>
            </a:r>
            <a:r>
              <a:rPr lang="ru-RU" dirty="0" err="1" smtClean="0"/>
              <a:t>будувати</a:t>
            </a:r>
            <a:r>
              <a:rPr lang="ru-RU" dirty="0" smtClean="0"/>
              <a:t> США,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8194" name="Picture 2" descr="D:\Школа\im.ht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7272808" cy="3600400"/>
          </a:xfrm>
        </p:spPr>
        <p:txBody>
          <a:bodyPr>
            <a:normAutofit fontScale="70000" lnSpcReduction="20000"/>
          </a:bodyPr>
          <a:lstStyle/>
          <a:p>
            <a:r>
              <a:rPr lang="ru-RU" sz="4600" b="1" dirty="0" smtClean="0"/>
              <a:t>Список </a:t>
            </a:r>
            <a:r>
              <a:rPr lang="ru-RU" sz="4600" b="1" dirty="0" err="1" smtClean="0"/>
              <a:t>літератури</a:t>
            </a:r>
            <a:r>
              <a:rPr lang="ru-RU" sz="4600" b="1" dirty="0" smtClean="0"/>
              <a:t>:</a:t>
            </a:r>
            <a:r>
              <a:rPr lang="ru-RU" sz="46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Я.М. </a:t>
            </a:r>
            <a:r>
              <a:rPr lang="ru-RU" dirty="0" err="1" smtClean="0"/>
              <a:t>Бердичівський</a:t>
            </a:r>
            <a:r>
              <a:rPr lang="ru-RU" dirty="0" smtClean="0"/>
              <a:t>, С.А. </a:t>
            </a:r>
            <a:r>
              <a:rPr lang="ru-RU" dirty="0" err="1" smtClean="0"/>
              <a:t>Осмоловський</a:t>
            </a:r>
            <a:r>
              <a:rPr lang="ru-RU" dirty="0" smtClean="0"/>
              <a:t> «</a:t>
            </a:r>
            <a:r>
              <a:rPr lang="ru-RU" dirty="0" err="1" smtClean="0"/>
              <a:t>Всесвітня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» 2001 </a:t>
            </a:r>
            <a:r>
              <a:rPr lang="ru-RU" dirty="0" smtClean="0"/>
              <a:t>С. 111-128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2. С.Л. </a:t>
            </a:r>
            <a:r>
              <a:rPr lang="ru-RU" dirty="0" err="1" smtClean="0"/>
              <a:t>Брамін</a:t>
            </a:r>
            <a:r>
              <a:rPr lang="ru-RU" dirty="0" smtClean="0"/>
              <a:t> «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». 1998 С. 100-109 </a:t>
            </a:r>
            <a:br>
              <a:rPr lang="ru-RU" dirty="0" smtClean="0"/>
            </a:br>
            <a:r>
              <a:rPr lang="ru-RU" dirty="0" smtClean="0"/>
              <a:t>3. Л.А. </a:t>
            </a:r>
            <a:r>
              <a:rPr lang="ru-RU" dirty="0" err="1" smtClean="0"/>
              <a:t>Ліванов</a:t>
            </a:r>
            <a:r>
              <a:rPr lang="ru-RU" dirty="0" smtClean="0"/>
              <a:t> «</a:t>
            </a:r>
            <a:r>
              <a:rPr lang="ru-RU" dirty="0" err="1" smtClean="0"/>
              <a:t>Всесвітня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»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 2002 С. 150-164. 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Загладін</a:t>
            </a:r>
            <a:r>
              <a:rPr lang="ru-RU" dirty="0" smtClean="0"/>
              <a:t> Н.В. </a:t>
            </a:r>
            <a:r>
              <a:rPr lang="ru-RU" dirty="0" err="1" smtClean="0">
                <a:hlinkClick r:id="rId2" tooltip="Всесвітня історія"/>
              </a:rPr>
              <a:t>Всесвітня</a:t>
            </a:r>
            <a:r>
              <a:rPr lang="ru-RU" dirty="0" smtClean="0">
                <a:hlinkClick r:id="rId2" tooltip="Всесвітня історія"/>
              </a:rPr>
              <a:t> </a:t>
            </a:r>
            <a:r>
              <a:rPr lang="ru-RU" dirty="0" err="1" smtClean="0">
                <a:hlinkClick r:id="rId2" tooltip="Всесвітня історія"/>
              </a:rPr>
              <a:t>історія</a:t>
            </a:r>
            <a:r>
              <a:rPr lang="ru-RU" dirty="0" smtClean="0"/>
              <a:t>. </a:t>
            </a:r>
            <a:r>
              <a:rPr lang="ru-RU" dirty="0" err="1" smtClean="0">
                <a:hlinkClick r:id="rId3" tooltip="Історія"/>
              </a:rPr>
              <a:t>Історія</a:t>
            </a:r>
            <a:r>
              <a:rPr lang="ru-RU" dirty="0" smtClean="0"/>
              <a:t> </a:t>
            </a:r>
            <a:r>
              <a:rPr lang="ru-RU" dirty="0" err="1" smtClean="0"/>
              <a:t>Росії</a:t>
            </a:r>
            <a:r>
              <a:rPr lang="ru-RU" dirty="0" smtClean="0"/>
              <a:t> та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найдавніших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19 </a:t>
            </a:r>
            <a:r>
              <a:rPr lang="ru-RU" dirty="0" err="1" smtClean="0"/>
              <a:t>століття</a:t>
            </a:r>
            <a:r>
              <a:rPr lang="ru-RU" dirty="0" smtClean="0"/>
              <a:t>: </a:t>
            </a:r>
            <a:r>
              <a:rPr lang="ru-RU" dirty="0" err="1" smtClean="0">
                <a:hlinkClick r:id="rId4" tooltip="Підручник"/>
              </a:rPr>
              <a:t>підручник</a:t>
            </a:r>
            <a:r>
              <a:rPr lang="ru-RU" dirty="0" smtClean="0"/>
              <a:t> для 10 </a:t>
            </a:r>
            <a:r>
              <a:rPr lang="ru-RU" dirty="0" err="1" smtClean="0"/>
              <a:t>класу</a:t>
            </a:r>
            <a:r>
              <a:rPr lang="ru-RU" dirty="0" smtClean="0"/>
              <a:t>. Ї 6-е вид. Ї М.: ТОВ «ТІД« </a:t>
            </a:r>
            <a:r>
              <a:rPr lang="ru-RU" dirty="0" smtClean="0"/>
              <a:t>Русское </a:t>
            </a:r>
            <a:r>
              <a:rPr lang="ru-RU" dirty="0" smtClean="0">
                <a:hlinkClick r:id="rId5" tooltip="Слово"/>
              </a:rPr>
              <a:t>слово</a:t>
            </a:r>
            <a:r>
              <a:rPr lang="ru-RU" dirty="0" smtClean="0"/>
              <a:t> Ї РС », 2006 (§ 41).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609329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2013р.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686800" cy="223224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err="1" smtClean="0"/>
              <a:t>Дяку</a:t>
            </a:r>
            <a:r>
              <a:rPr lang="uk-UA" sz="7200" b="1" dirty="0" err="1" smtClean="0"/>
              <a:t>ємо</a:t>
            </a:r>
            <a:r>
              <a:rPr lang="ru-RU" sz="7200" b="1" dirty="0" smtClean="0"/>
              <a:t> за </a:t>
            </a:r>
            <a:r>
              <a:rPr lang="ru-RU" sz="7200" b="1" dirty="0" err="1" smtClean="0"/>
              <a:t>увагу</a:t>
            </a:r>
            <a:r>
              <a:rPr lang="ru-RU" sz="7200" b="1" dirty="0" smtClean="0"/>
              <a:t>!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Досл</a:t>
            </a:r>
            <a:r>
              <a:rPr lang="uk-UA" dirty="0" err="1" smtClean="0"/>
              <a:t>ідження</a:t>
            </a:r>
            <a:r>
              <a:rPr lang="uk-UA" dirty="0" smtClean="0"/>
              <a:t> в науці </a:t>
            </a:r>
            <a:r>
              <a:rPr lang="uk-UA" dirty="0" err="1" smtClean="0"/>
              <a:t>“фізика”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5707360" cy="530383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hlinkClick r:id="rId2" tooltip="Француз 44"/>
              </a:rPr>
              <a:t>Французькі</a:t>
            </a:r>
            <a:r>
              <a:rPr lang="ru-RU" dirty="0" smtClean="0"/>
              <a:t> </a:t>
            </a:r>
            <a:r>
              <a:rPr lang="ru-RU" dirty="0" err="1" smtClean="0"/>
              <a:t>фізики</a:t>
            </a:r>
            <a:r>
              <a:rPr lang="ru-RU" dirty="0" smtClean="0"/>
              <a:t> Беккерель</a:t>
            </a:r>
            <a:r>
              <a:rPr lang="ru-RU" dirty="0" smtClean="0"/>
              <a:t>, </a:t>
            </a:r>
            <a:r>
              <a:rPr lang="ru-RU" dirty="0" err="1" smtClean="0"/>
              <a:t>Пьєр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Марія"/>
              </a:rPr>
              <a:t>Марія</a:t>
            </a:r>
            <a:r>
              <a:rPr lang="ru-RU" dirty="0" smtClean="0"/>
              <a:t> </a:t>
            </a:r>
            <a:r>
              <a:rPr lang="ru-RU" dirty="0" err="1" smtClean="0"/>
              <a:t>Кюрі</a:t>
            </a:r>
            <a:r>
              <a:rPr lang="ru-RU" dirty="0" smtClean="0"/>
              <a:t> </a:t>
            </a:r>
            <a:r>
              <a:rPr lang="ru-RU" dirty="0" err="1" smtClean="0"/>
              <a:t>досліджували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радіоактивності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до </a:t>
            </a:r>
            <a:r>
              <a:rPr lang="ru-RU" dirty="0" err="1" smtClean="0"/>
              <a:t>висновку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довільно</a:t>
            </a:r>
            <a:r>
              <a:rPr lang="ru-RU" dirty="0" smtClean="0"/>
              <a:t> </a:t>
            </a:r>
            <a:r>
              <a:rPr lang="ru-RU" dirty="0" err="1" smtClean="0"/>
              <a:t>випромінюють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1901 р. </a:t>
            </a:r>
            <a:r>
              <a:rPr lang="ru-RU" dirty="0" smtClean="0"/>
              <a:t>Макс </a:t>
            </a:r>
            <a:r>
              <a:rPr lang="ru-RU" dirty="0" smtClean="0"/>
              <a:t>Планк (</a:t>
            </a:r>
            <a:r>
              <a:rPr lang="ru-RU" dirty="0" err="1" smtClean="0"/>
              <a:t>Німеччина</a:t>
            </a:r>
            <a:r>
              <a:rPr lang="ru-RU" dirty="0" smtClean="0"/>
              <a:t>) </a:t>
            </a:r>
            <a:r>
              <a:rPr lang="ru-RU" dirty="0" err="1" smtClean="0">
                <a:hlinkClick r:id="rId4" tooltip="Встанови"/>
              </a:rPr>
              <a:t>встановив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Енергія"/>
              </a:rPr>
              <a:t>енергія</a:t>
            </a:r>
            <a:r>
              <a:rPr lang="ru-RU" dirty="0" smtClean="0"/>
              <a:t> </a:t>
            </a:r>
            <a:r>
              <a:rPr lang="ru-RU" dirty="0" err="1" smtClean="0"/>
              <a:t>виділяється</a:t>
            </a:r>
            <a:r>
              <a:rPr lang="ru-RU" dirty="0" smtClean="0"/>
              <a:t> не </a:t>
            </a:r>
            <a:r>
              <a:rPr lang="ru-RU" dirty="0" err="1" smtClean="0"/>
              <a:t>суцільними</a:t>
            </a:r>
            <a:r>
              <a:rPr lang="ru-RU" dirty="0" smtClean="0"/>
              <a:t> потоками, як думали </a:t>
            </a:r>
            <a:r>
              <a:rPr lang="ru-RU" dirty="0" err="1" smtClean="0"/>
              <a:t>раніше</a:t>
            </a:r>
            <a:r>
              <a:rPr lang="ru-RU" dirty="0" smtClean="0"/>
              <a:t>, а </a:t>
            </a:r>
            <a:r>
              <a:rPr lang="ru-RU" dirty="0" err="1" smtClean="0"/>
              <a:t>окремими</a:t>
            </a:r>
            <a:r>
              <a:rPr lang="ru-RU" dirty="0" smtClean="0"/>
              <a:t> пучками - квантами. </a:t>
            </a:r>
            <a:endParaRPr lang="ru-RU" dirty="0"/>
          </a:p>
        </p:txBody>
      </p:sp>
      <p:pic>
        <p:nvPicPr>
          <p:cNvPr id="1026" name="Picture 2" descr="D:\Школа\9ca5bcbe-db32-4025-aa22-15e440e1cce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1412776"/>
            <a:ext cx="3293690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60232" y="6093296"/>
            <a:ext cx="136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Макс Планк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5184576" cy="56166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1911 р. </a:t>
            </a:r>
            <a:r>
              <a:rPr lang="ru-RU" dirty="0" err="1" smtClean="0"/>
              <a:t>англійський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 </a:t>
            </a:r>
            <a:r>
              <a:rPr lang="ru-RU" dirty="0" smtClean="0"/>
              <a:t>Е</a:t>
            </a:r>
            <a:r>
              <a:rPr lang="ru-RU" dirty="0" smtClean="0"/>
              <a:t>. </a:t>
            </a:r>
            <a:r>
              <a:rPr lang="ru-RU" dirty="0" smtClean="0">
                <a:hlinkClick r:id="rId2" tooltip="Резерфорд"/>
              </a:rPr>
              <a:t>Резерфорд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 </a:t>
            </a:r>
            <a:r>
              <a:rPr lang="ru-RU" dirty="0" err="1" smtClean="0"/>
              <a:t>запропонував</a:t>
            </a:r>
            <a:r>
              <a:rPr lang="ru-RU" dirty="0" smtClean="0"/>
              <a:t> першу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   </a:t>
            </a:r>
            <a:r>
              <a:rPr lang="ru-RU" dirty="0" err="1" smtClean="0">
                <a:hlinkClick r:id="rId3" tooltip="Планети"/>
              </a:rPr>
              <a:t>планетну</a:t>
            </a:r>
            <a:r>
              <a:rPr lang="ru-RU" dirty="0" smtClean="0"/>
              <a:t> 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атома,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атом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подобу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 </a:t>
            </a:r>
            <a:r>
              <a:rPr lang="ru-RU" dirty="0" err="1" smtClean="0"/>
              <a:t>навколо</a:t>
            </a:r>
            <a:r>
              <a:rPr lang="ru-RU" dirty="0" smtClean="0"/>
              <a:t> позитивного ядра </a:t>
            </a:r>
            <a:r>
              <a:rPr lang="ru-RU" dirty="0" err="1" smtClean="0"/>
              <a:t>рухаються</a:t>
            </a:r>
            <a:r>
              <a:rPr lang="ru-RU" dirty="0" smtClean="0"/>
              <a:t> </a:t>
            </a:r>
            <a:r>
              <a:rPr lang="ru-RU" dirty="0" err="1" smtClean="0"/>
              <a:t>електрони</a:t>
            </a:r>
            <a:r>
              <a:rPr lang="ru-RU" dirty="0" smtClean="0"/>
              <a:t> -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 </a:t>
            </a:r>
            <a:r>
              <a:rPr lang="ru-RU" dirty="0" err="1" smtClean="0"/>
              <a:t>електрики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3" name="Picture 5" descr="D:\Школа\cc7f0445d6b17240f6d5e33cc5d54b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2736304" cy="2492896"/>
          </a:xfrm>
          <a:prstGeom prst="rect">
            <a:avLst/>
          </a:prstGeom>
          <a:noFill/>
        </p:spPr>
      </p:pic>
      <p:pic>
        <p:nvPicPr>
          <p:cNvPr id="8" name="Picture 4" descr="D:\Школа\Ernest_Rutherford_19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78402" y="548680"/>
            <a:ext cx="3465598" cy="4295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491880" y="476672"/>
            <a:ext cx="5652120" cy="669674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у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квантової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феномен не </a:t>
            </a:r>
            <a:r>
              <a:rPr lang="ru-RU" dirty="0" err="1" smtClean="0"/>
              <a:t>вкладався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ньютонівської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Розуміння"/>
              </a:rPr>
              <a:t>розуміння</a:t>
            </a:r>
            <a:r>
              <a:rPr lang="ru-RU" dirty="0" smtClean="0"/>
              <a:t> 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матерії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явищу</a:t>
            </a:r>
            <a:r>
              <a:rPr lang="ru-RU" dirty="0" smtClean="0"/>
              <a:t> дав </a:t>
            </a:r>
            <a:r>
              <a:rPr lang="ru-RU" dirty="0" smtClean="0"/>
              <a:t>А.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Ейнштейн"/>
              </a:rPr>
              <a:t>Ейнштейн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відносності</a:t>
            </a:r>
            <a:r>
              <a:rPr lang="ru-RU" dirty="0" smtClean="0"/>
              <a:t> (1905) </a:t>
            </a:r>
            <a:r>
              <a:rPr lang="ru-RU" dirty="0" err="1" smtClean="0"/>
              <a:t>довів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Матерія"/>
              </a:rPr>
              <a:t>матерія</a:t>
            </a:r>
            <a:r>
              <a:rPr lang="ru-RU" dirty="0" smtClean="0"/>
              <a:t>, про </a:t>
            </a:r>
            <a:r>
              <a:rPr lang="ru-RU" dirty="0" smtClean="0"/>
              <a:t>прост</a:t>
            </a:r>
            <a:r>
              <a:rPr lang="uk-UA" dirty="0" err="1" smtClean="0"/>
              <a:t>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час </a:t>
            </a:r>
            <a:r>
              <a:rPr lang="ru-RU" dirty="0" err="1" smtClean="0"/>
              <a:t>взаємозалежні</a:t>
            </a:r>
            <a:r>
              <a:rPr lang="ru-RU" dirty="0" smtClean="0"/>
              <a:t>. </a:t>
            </a:r>
            <a:r>
              <a:rPr lang="ru-RU" dirty="0" err="1" smtClean="0"/>
              <a:t>Ньютонівська</a:t>
            </a:r>
            <a:r>
              <a:rPr lang="ru-RU" dirty="0" smtClean="0"/>
              <a:t> </a:t>
            </a:r>
            <a:r>
              <a:rPr lang="ru-RU" dirty="0" smtClean="0">
                <a:hlinkClick r:id="rId5" tooltip="Картина світу"/>
              </a:rPr>
              <a:t>картина </a:t>
            </a:r>
            <a:r>
              <a:rPr lang="ru-RU" dirty="0" err="1" smtClean="0">
                <a:hlinkClick r:id="rId5" tooltip="Картина світу"/>
              </a:rPr>
              <a:t>світу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абсолютним</a:t>
            </a:r>
            <a:r>
              <a:rPr lang="ru-RU" dirty="0" smtClean="0"/>
              <a:t> простором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абсолютним</a:t>
            </a:r>
            <a:r>
              <a:rPr lang="ru-RU" dirty="0" smtClean="0"/>
              <a:t> часом </a:t>
            </a:r>
            <a:r>
              <a:rPr lang="ru-RU" dirty="0" err="1" smtClean="0"/>
              <a:t>була</a:t>
            </a:r>
            <a:r>
              <a:rPr lang="ru-RU" dirty="0" smtClean="0"/>
              <a:t> остаточно </a:t>
            </a:r>
            <a:r>
              <a:rPr lang="ru-RU" dirty="0" err="1" smtClean="0"/>
              <a:t>відкинута</a:t>
            </a:r>
            <a:r>
              <a:rPr lang="ru-RU" dirty="0" smtClean="0"/>
              <a:t>: за </a:t>
            </a:r>
            <a:r>
              <a:rPr lang="ru-RU" dirty="0" err="1" smtClean="0">
                <a:hlinkClick r:id="rId3" tooltip="Ейнштейн"/>
              </a:rPr>
              <a:t>Ейнштейну</a:t>
            </a:r>
            <a:r>
              <a:rPr lang="ru-RU" dirty="0" smtClean="0"/>
              <a:t>, час при </a:t>
            </a:r>
            <a:r>
              <a:rPr lang="ru-RU" dirty="0" err="1" smtClean="0"/>
              <a:t>швидкостях</a:t>
            </a:r>
            <a:r>
              <a:rPr lang="ru-RU" dirty="0" smtClean="0"/>
              <a:t>, </a:t>
            </a:r>
            <a:r>
              <a:rPr lang="ru-RU" dirty="0" err="1" smtClean="0"/>
              <a:t>близьких</a:t>
            </a:r>
            <a:r>
              <a:rPr lang="ru-RU" dirty="0" smtClean="0"/>
              <a:t> до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сповільнювався</a:t>
            </a:r>
            <a:r>
              <a:rPr lang="ru-RU" dirty="0" smtClean="0"/>
              <a:t>, а </a:t>
            </a:r>
            <a:r>
              <a:rPr lang="ru-RU" dirty="0" err="1" smtClean="0">
                <a:hlinkClick r:id="rId6" tooltip="Простір"/>
              </a:rPr>
              <a:t>простір</a:t>
            </a:r>
            <a:r>
              <a:rPr lang="ru-RU" dirty="0" smtClean="0"/>
              <a:t> 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скривитися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7" tooltip="Роботи"/>
              </a:rPr>
              <a:t> </a:t>
            </a:r>
            <a:r>
              <a:rPr lang="ru-RU" dirty="0" smtClean="0">
                <a:hlinkClick r:id="rId7" tooltip="Роботи"/>
              </a:rPr>
              <a:t>   </a:t>
            </a:r>
            <a:r>
              <a:rPr lang="ru-RU" dirty="0" err="1" smtClean="0">
                <a:hlinkClick r:id="rId7" tooltip="Роботи"/>
              </a:rPr>
              <a:t>Роботи</a:t>
            </a:r>
            <a:r>
              <a:rPr lang="ru-RU" dirty="0" smtClean="0"/>
              <a:t> </a:t>
            </a:r>
            <a:r>
              <a:rPr lang="ru-RU" dirty="0" err="1" smtClean="0"/>
              <a:t>вченого</a:t>
            </a:r>
            <a:r>
              <a:rPr lang="ru-RU" dirty="0" smtClean="0"/>
              <a:t> </a:t>
            </a:r>
            <a:r>
              <a:rPr lang="ru-RU" dirty="0" err="1" smtClean="0"/>
              <a:t>здобули</a:t>
            </a:r>
            <a:r>
              <a:rPr lang="ru-RU" dirty="0" smtClean="0"/>
              <a:t>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3074" name="Picture 2" descr="D:\Школа\x_943a3a0e.jpg"/>
          <p:cNvPicPr>
            <a:picLocks noChangeAspect="1" noChangeArrowheads="1"/>
          </p:cNvPicPr>
          <p:nvPr/>
        </p:nvPicPr>
        <p:blipFill>
          <a:blip r:embed="rId8" cstate="print"/>
          <a:srcRect l="11893" r="3175"/>
          <a:stretch>
            <a:fillRect/>
          </a:stretch>
        </p:blipFill>
        <p:spPr bwMode="auto">
          <a:xfrm>
            <a:off x="0" y="0"/>
            <a:ext cx="38529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10315872" cy="838200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Розвиток</a:t>
            </a:r>
            <a:r>
              <a:rPr lang="ru-RU" b="1" dirty="0" smtClean="0"/>
              <a:t> генетики, </a:t>
            </a:r>
            <a:r>
              <a:rPr lang="ru-RU" b="1" dirty="0" err="1" smtClean="0"/>
              <a:t>біології</a:t>
            </a:r>
            <a:r>
              <a:rPr lang="ru-RU" b="1" dirty="0" smtClean="0"/>
              <a:t>, </a:t>
            </a:r>
            <a:r>
              <a:rPr lang="ru-RU" b="1" dirty="0" err="1" smtClean="0"/>
              <a:t>медицини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11519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Вчення про клітину"/>
              </a:rPr>
              <a:t>вчення</a:t>
            </a:r>
            <a:r>
              <a:rPr lang="ru-RU" dirty="0" smtClean="0">
                <a:hlinkClick r:id="rId2" tooltip="Вчення про клітину"/>
              </a:rPr>
              <a:t> про </a:t>
            </a:r>
            <a:r>
              <a:rPr lang="ru-RU" dirty="0" err="1" smtClean="0">
                <a:hlinkClick r:id="rId2" tooltip="Вчення про клітину"/>
              </a:rPr>
              <a:t>клітинну</a:t>
            </a:r>
            <a:r>
              <a:rPr lang="ru-RU" dirty="0" smtClean="0"/>
              <a:t> 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чеського</a:t>
            </a:r>
            <a:r>
              <a:rPr lang="ru-RU" dirty="0" smtClean="0"/>
              <a:t> </a:t>
            </a:r>
            <a:r>
              <a:rPr lang="ru-RU" dirty="0" err="1" smtClean="0"/>
              <a:t>натураліста</a:t>
            </a:r>
            <a:r>
              <a:rPr lang="ru-RU" dirty="0" smtClean="0"/>
              <a:t> Г. Менделя про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>
                <a:hlinkClick r:id="rId3" tooltip="Спадковість"/>
              </a:rPr>
              <a:t>спадковість</a:t>
            </a:r>
            <a:r>
              <a:rPr lang="ru-RU" dirty="0" smtClean="0"/>
              <a:t>,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Вейсман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Американский"/>
              </a:rPr>
              <a:t>американський</a:t>
            </a:r>
            <a:r>
              <a:rPr lang="ru-RU" dirty="0" smtClean="0"/>
              <a:t> учений Т. Морган створили </a:t>
            </a:r>
            <a:r>
              <a:rPr lang="ru-RU" dirty="0" err="1" smtClean="0">
                <a:hlinkClick r:id="rId5" tooltip="Основи генетики"/>
              </a:rPr>
              <a:t>основи</a:t>
            </a:r>
            <a:r>
              <a:rPr lang="ru-RU" dirty="0" smtClean="0">
                <a:hlinkClick r:id="rId5" tooltip="Основи генетики"/>
              </a:rPr>
              <a:t> генетики</a:t>
            </a:r>
            <a:r>
              <a:rPr lang="ru-RU" dirty="0" smtClean="0"/>
              <a:t> - науки про передачу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в </a:t>
            </a:r>
            <a:r>
              <a:rPr lang="ru-RU" dirty="0" err="1" smtClean="0"/>
              <a:t>рослинному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фізіології</a:t>
            </a:r>
            <a:r>
              <a:rPr lang="ru-RU" dirty="0" smtClean="0"/>
              <a:t> </a:t>
            </a:r>
            <a:r>
              <a:rPr lang="ru-RU" dirty="0" err="1" smtClean="0"/>
              <a:t>серцево</a:t>
            </a:r>
            <a:r>
              <a:rPr lang="ru-RU" dirty="0" smtClean="0"/>
              <a:t> - </a:t>
            </a:r>
            <a:r>
              <a:rPr lang="ru-RU" dirty="0" err="1" smtClean="0"/>
              <a:t>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Травлення"/>
              </a:rPr>
              <a:t>травлення</a:t>
            </a:r>
            <a:r>
              <a:rPr lang="ru-RU" dirty="0" smtClean="0"/>
              <a:t> 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 І. П. Павлов. </a:t>
            </a:r>
            <a:r>
              <a:rPr lang="ru-RU" dirty="0" err="1" smtClean="0"/>
              <a:t>Вивчивши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Фізіологія"/>
              </a:rPr>
              <a:t>фізіологічних</a:t>
            </a:r>
            <a:r>
              <a:rPr lang="ru-RU" dirty="0" smtClean="0"/>
              <a:t> </a:t>
            </a:r>
            <a:r>
              <a:rPr lang="ru-RU" dirty="0" err="1" smtClean="0">
                <a:hlinkClick r:id="rId8" tooltip="Процес"/>
              </a:rPr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розробив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Школа\mor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3419872" cy="4869160"/>
          </a:xfrm>
          <a:prstGeom prst="rect">
            <a:avLst/>
          </a:prstGeom>
          <a:noFill/>
        </p:spPr>
      </p:pic>
      <p:pic>
        <p:nvPicPr>
          <p:cNvPr id="4099" name="Picture 3" descr="D:\Школа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3131840" cy="443184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4847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Томас Морган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4725144"/>
            <a:ext cx="1746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Август </a:t>
            </a:r>
            <a:r>
              <a:rPr lang="uk-UA" dirty="0" err="1" smtClean="0"/>
              <a:t>Вейсман</a:t>
            </a:r>
            <a:endParaRPr lang="ru-RU" dirty="0"/>
          </a:p>
        </p:txBody>
      </p:sp>
      <p:pic>
        <p:nvPicPr>
          <p:cNvPr id="4100" name="Picture 4" descr="D:\Школа\pvl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340768"/>
            <a:ext cx="3456384" cy="46016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3968" y="6021288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Иван Павлов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04867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біології</a:t>
            </a:r>
            <a:r>
              <a:rPr lang="ru-RU" dirty="0" smtClean="0"/>
              <a:t> дали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поштовх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. </a:t>
            </a:r>
            <a:r>
              <a:rPr lang="ru-RU" dirty="0" err="1" smtClean="0"/>
              <a:t>Продовжуючи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видатного</a:t>
            </a:r>
            <a:r>
              <a:rPr lang="ru-RU" dirty="0" smtClean="0"/>
              <a:t> </a:t>
            </a:r>
            <a:r>
              <a:rPr lang="ru-RU" dirty="0" err="1" smtClean="0"/>
              <a:t>французького</a:t>
            </a:r>
            <a:r>
              <a:rPr lang="ru-RU" dirty="0" smtClean="0"/>
              <a:t> </a:t>
            </a:r>
            <a:r>
              <a:rPr lang="ru-RU" dirty="0" err="1" smtClean="0"/>
              <a:t>бактеріолога</a:t>
            </a:r>
            <a:r>
              <a:rPr lang="ru-RU" dirty="0" smtClean="0"/>
              <a:t> Л. Пастера, </a:t>
            </a:r>
            <a:r>
              <a:rPr lang="ru-RU" dirty="0" err="1" smtClean="0"/>
              <a:t>співробітники</a:t>
            </a:r>
            <a:r>
              <a:rPr lang="ru-RU" dirty="0" smtClean="0"/>
              <a:t> </a:t>
            </a:r>
            <a:r>
              <a:rPr lang="ru-RU" dirty="0" err="1" smtClean="0"/>
              <a:t>Пастерівського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в </a:t>
            </a:r>
            <a:r>
              <a:rPr lang="ru-RU" dirty="0" err="1" smtClean="0"/>
              <a:t>Парижі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розробили</a:t>
            </a:r>
            <a:r>
              <a:rPr lang="ru-RU" dirty="0" smtClean="0"/>
              <a:t> </a:t>
            </a:r>
            <a:r>
              <a:rPr lang="ru-RU" dirty="0" err="1" smtClean="0"/>
              <a:t>запобіжні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Щеплення"/>
              </a:rPr>
              <a:t>щеплення</a:t>
            </a:r>
            <a:r>
              <a:rPr lang="ru-RU" dirty="0" smtClean="0"/>
              <a:t> </a:t>
            </a:r>
            <a:r>
              <a:rPr lang="ru-RU" dirty="0" err="1" smtClean="0"/>
              <a:t>проти</a:t>
            </a:r>
            <a:r>
              <a:rPr lang="ru-RU" dirty="0" smtClean="0"/>
              <a:t> ряду хвороб: </a:t>
            </a:r>
            <a:r>
              <a:rPr lang="ru-RU" dirty="0" err="1" smtClean="0"/>
              <a:t>сибірської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Виразки"/>
              </a:rPr>
              <a:t>виразки</a:t>
            </a:r>
            <a:r>
              <a:rPr lang="ru-RU" dirty="0" smtClean="0"/>
              <a:t>, </a:t>
            </a:r>
            <a:r>
              <a:rPr lang="ru-RU" dirty="0" err="1" smtClean="0"/>
              <a:t>курячої</a:t>
            </a:r>
            <a:r>
              <a:rPr lang="ru-RU" dirty="0" smtClean="0"/>
              <a:t> </a:t>
            </a:r>
            <a:r>
              <a:rPr lang="ru-RU" dirty="0" err="1" smtClean="0"/>
              <a:t>холери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сказу.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мікробіолог</a:t>
            </a:r>
            <a:r>
              <a:rPr lang="ru-RU" dirty="0" smtClean="0"/>
              <a:t> Р. Кох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збудників</a:t>
            </a:r>
            <a:r>
              <a:rPr lang="ru-RU" dirty="0" smtClean="0"/>
              <a:t> </a:t>
            </a:r>
            <a:r>
              <a:rPr lang="ru-RU" dirty="0" err="1" smtClean="0">
                <a:hlinkClick r:id="rId4" tooltip="Туберкул з"/>
              </a:rPr>
              <a:t>туберкульозу</a:t>
            </a:r>
            <a:r>
              <a:rPr lang="ru-RU" dirty="0" smtClean="0"/>
              <a:t>, </a:t>
            </a:r>
            <a:r>
              <a:rPr lang="ru-RU" dirty="0" err="1" smtClean="0"/>
              <a:t>черевного</a:t>
            </a:r>
            <a:r>
              <a:rPr lang="ru-RU" dirty="0" smtClean="0"/>
              <a:t> тифу, </a:t>
            </a:r>
            <a:r>
              <a:rPr lang="ru-RU" dirty="0" smtClean="0">
                <a:hlinkClick r:id="rId5" tooltip="Дифтерия"/>
              </a:rPr>
              <a:t>дифтериту</a:t>
            </a:r>
            <a:r>
              <a:rPr lang="ru-RU" dirty="0" smtClean="0"/>
              <a:t>, </a:t>
            </a:r>
            <a:r>
              <a:rPr lang="ru-RU" dirty="0" err="1" smtClean="0">
                <a:hlinkClick r:id="rId6" tooltip="Сифіліс"/>
              </a:rPr>
              <a:t>сифілісу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створили </a:t>
            </a:r>
            <a:r>
              <a:rPr lang="ru-RU" dirty="0" err="1" smtClean="0"/>
              <a:t>ліки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них. </a:t>
            </a:r>
            <a:br>
              <a:rPr lang="ru-RU" dirty="0" smtClean="0"/>
            </a:b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успіхам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 медицина </a:t>
            </a:r>
            <a:r>
              <a:rPr lang="ru-RU" dirty="0" err="1" smtClean="0"/>
              <a:t>поповнилася</a:t>
            </a:r>
            <a:r>
              <a:rPr lang="ru-RU" dirty="0" smtClean="0"/>
              <a:t> низкою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. У </a:t>
            </a:r>
            <a:r>
              <a:rPr lang="ru-RU" dirty="0" err="1" smtClean="0"/>
              <a:t>лікарському</a:t>
            </a:r>
            <a:r>
              <a:rPr lang="ru-RU" dirty="0" smtClean="0"/>
              <a:t> </a:t>
            </a:r>
            <a:r>
              <a:rPr lang="ru-RU" dirty="0" err="1" smtClean="0"/>
              <a:t>арсеналі</a:t>
            </a:r>
            <a:r>
              <a:rPr lang="ru-RU" dirty="0" smtClean="0"/>
              <a:t> </a:t>
            </a:r>
            <a:r>
              <a:rPr lang="ru-RU" dirty="0" err="1" smtClean="0"/>
              <a:t>лікарів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широко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аспірин</a:t>
            </a:r>
            <a:r>
              <a:rPr lang="ru-RU" dirty="0" smtClean="0"/>
              <a:t>, </a:t>
            </a:r>
            <a:r>
              <a:rPr lang="ru-RU" dirty="0" err="1" smtClean="0">
                <a:hlinkClick r:id="rId7" tooltip="Піраміда"/>
              </a:rPr>
              <a:t>пірамідон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  <a:r>
              <a:rPr lang="ru-RU" dirty="0" err="1" smtClean="0"/>
              <a:t>Лікарями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розроблялися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санітарії</a:t>
            </a:r>
            <a:r>
              <a:rPr lang="ru-RU" dirty="0" smtClean="0"/>
              <a:t> та </a:t>
            </a:r>
            <a:r>
              <a:rPr lang="ru-RU" dirty="0" err="1" smtClean="0"/>
              <a:t>гігієни</a:t>
            </a:r>
            <a:r>
              <a:rPr lang="ru-RU" dirty="0" smtClean="0"/>
              <a:t>, заходи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та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епідемій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Школа\52999529_Louis_Past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764704"/>
            <a:ext cx="4788024" cy="6093296"/>
          </a:xfrm>
          <a:prstGeom prst="rect">
            <a:avLst/>
          </a:prstGeom>
          <a:noFill/>
        </p:spPr>
      </p:pic>
      <p:pic>
        <p:nvPicPr>
          <p:cNvPr id="5123" name="Picture 3" descr="D:\Школа\Heinrich_Hermann_Robert_Ko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55976" cy="5661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56176" y="332656"/>
            <a:ext cx="1847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Л. Пастер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5733256"/>
            <a:ext cx="955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Р. Кох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912" y="0"/>
            <a:ext cx="8812088" cy="10347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Досягнення</a:t>
            </a:r>
            <a:r>
              <a:rPr lang="ru-RU" b="1" dirty="0" smtClean="0"/>
              <a:t> в </a:t>
            </a:r>
            <a:r>
              <a:rPr lang="ru-RU" b="1" dirty="0" err="1" smtClean="0"/>
              <a:t>галузі</a:t>
            </a:r>
            <a:r>
              <a:rPr lang="ru-RU" b="1" dirty="0" smtClean="0"/>
              <a:t>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, </a:t>
            </a:r>
            <a:r>
              <a:rPr lang="ru-RU" b="1" dirty="0" smtClean="0"/>
              <a:t>транспорту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1052736"/>
            <a:ext cx="6336704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відбулися</a:t>
            </a:r>
            <a:r>
              <a:rPr lang="ru-RU" dirty="0" smtClean="0"/>
              <a:t> в </a:t>
            </a:r>
            <a:r>
              <a:rPr lang="ru-RU" dirty="0" err="1" smtClean="0"/>
              <a:t>будівництві</a:t>
            </a:r>
            <a:r>
              <a:rPr lang="ru-RU" dirty="0" smtClean="0"/>
              <a:t>, де стали широко </a:t>
            </a:r>
            <a:r>
              <a:rPr lang="ru-RU" dirty="0" err="1" smtClean="0"/>
              <a:t>застосовуватися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 марки </a:t>
            </a:r>
            <a:r>
              <a:rPr lang="ru-RU" dirty="0" err="1" smtClean="0"/>
              <a:t>сталі</a:t>
            </a:r>
            <a:r>
              <a:rPr lang="ru-RU" dirty="0" smtClean="0"/>
              <a:t>.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сталевих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залізобетонних</a:t>
            </a:r>
            <a:r>
              <a:rPr lang="ru-RU" dirty="0" smtClean="0"/>
              <a:t> </a:t>
            </a:r>
            <a:r>
              <a:rPr lang="ru-RU" dirty="0" err="1" smtClean="0"/>
              <a:t>конструкцій</a:t>
            </a:r>
            <a:r>
              <a:rPr lang="ru-RU" dirty="0" smtClean="0"/>
              <a:t> дозволяло </a:t>
            </a:r>
            <a:r>
              <a:rPr lang="ru-RU" dirty="0" err="1" smtClean="0"/>
              <a:t>зводити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Будівлі"/>
              </a:rPr>
              <a:t>будівлі</a:t>
            </a:r>
            <a:r>
              <a:rPr lang="ru-RU" dirty="0" smtClean="0"/>
              <a:t>, </a:t>
            </a:r>
            <a:r>
              <a:rPr lang="ru-RU" dirty="0" smtClean="0">
                <a:hlinkClick r:id="rId3" tooltip="Мости"/>
              </a:rPr>
              <a:t>мости</a:t>
            </a:r>
            <a:r>
              <a:rPr lang="ru-RU" dirty="0" smtClean="0"/>
              <a:t>, </a:t>
            </a:r>
            <a:r>
              <a:rPr lang="ru-RU" dirty="0" err="1" smtClean="0"/>
              <a:t>віадуки</a:t>
            </a:r>
            <a:r>
              <a:rPr lang="ru-RU" dirty="0" smtClean="0"/>
              <a:t>, </a:t>
            </a:r>
            <a:r>
              <a:rPr lang="ru-RU" dirty="0" err="1" smtClean="0"/>
              <a:t>тунелі</a:t>
            </a:r>
            <a:r>
              <a:rPr lang="ru-RU" dirty="0" smtClean="0"/>
              <a:t> </a:t>
            </a:r>
            <a:r>
              <a:rPr lang="ru-RU" dirty="0" err="1" smtClean="0"/>
              <a:t>небувалих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Так, в 1905 р. </a:t>
            </a:r>
            <a:r>
              <a:rPr lang="ru-RU" dirty="0" err="1" smtClean="0"/>
              <a:t>під</a:t>
            </a:r>
            <a:r>
              <a:rPr lang="ru-RU" dirty="0" smtClean="0"/>
              <a:t> Альпами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прокладений</a:t>
            </a:r>
            <a:r>
              <a:rPr lang="ru-RU" dirty="0" smtClean="0"/>
              <a:t> </a:t>
            </a:r>
            <a:r>
              <a:rPr lang="ru-RU" dirty="0" err="1" smtClean="0"/>
              <a:t>Симплонский</a:t>
            </a:r>
            <a:r>
              <a:rPr lang="ru-RU" dirty="0" smtClean="0"/>
              <a:t> </a:t>
            </a:r>
            <a:r>
              <a:rPr lang="ru-RU" dirty="0" err="1" smtClean="0"/>
              <a:t>тунель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 км. </a:t>
            </a:r>
            <a:r>
              <a:rPr lang="ru-RU" dirty="0" err="1" smtClean="0"/>
              <a:t>Центральний</a:t>
            </a:r>
            <a:r>
              <a:rPr lang="ru-RU" dirty="0" smtClean="0"/>
              <a:t> </a:t>
            </a:r>
            <a:r>
              <a:rPr lang="ru-RU" dirty="0" err="1" smtClean="0"/>
              <a:t>проліт</a:t>
            </a:r>
            <a:r>
              <a:rPr lang="ru-RU" dirty="0" smtClean="0"/>
              <a:t> </a:t>
            </a:r>
            <a:r>
              <a:rPr lang="ru-RU" dirty="0" err="1" smtClean="0"/>
              <a:t>Квебекського</a:t>
            </a:r>
            <a:r>
              <a:rPr lang="ru-RU" dirty="0" smtClean="0"/>
              <a:t> мосту, </a:t>
            </a:r>
            <a:r>
              <a:rPr lang="ru-RU" dirty="0" err="1" smtClean="0"/>
              <a:t>спорудженого</a:t>
            </a:r>
            <a:r>
              <a:rPr lang="ru-RU" dirty="0" smtClean="0"/>
              <a:t> в </a:t>
            </a:r>
            <a:r>
              <a:rPr lang="ru-RU" dirty="0" err="1" smtClean="0"/>
              <a:t>Канаді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1917 р., досягав 550 м, а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нью-йоркського</a:t>
            </a:r>
            <a:r>
              <a:rPr lang="ru-RU" dirty="0" smtClean="0"/>
              <a:t> </a:t>
            </a:r>
            <a:r>
              <a:rPr lang="ru-RU" dirty="0" err="1" smtClean="0"/>
              <a:t>хмарочоса</a:t>
            </a:r>
            <a:r>
              <a:rPr lang="ru-RU" dirty="0" smtClean="0"/>
              <a:t> </a:t>
            </a:r>
            <a:r>
              <a:rPr lang="ru-RU" dirty="0" err="1" smtClean="0"/>
              <a:t>Вулворта</a:t>
            </a:r>
            <a:r>
              <a:rPr lang="ru-RU" dirty="0" smtClean="0"/>
              <a:t>, </a:t>
            </a:r>
            <a:r>
              <a:rPr lang="ru-RU" dirty="0" err="1" smtClean="0"/>
              <a:t>зведеного</a:t>
            </a:r>
            <a:r>
              <a:rPr lang="ru-RU" dirty="0" smtClean="0"/>
              <a:t> в 1913 р., </a:t>
            </a:r>
            <a:r>
              <a:rPr lang="ru-RU" dirty="0" err="1" smtClean="0"/>
              <a:t>складала</a:t>
            </a:r>
            <a:r>
              <a:rPr lang="ru-RU" dirty="0" smtClean="0"/>
              <a:t> 242 м. </a:t>
            </a:r>
            <a:endParaRPr lang="ru-RU" dirty="0"/>
          </a:p>
        </p:txBody>
      </p:sp>
      <p:pic>
        <p:nvPicPr>
          <p:cNvPr id="6146" name="Picture 2" descr="D:\Школа\6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196752"/>
            <a:ext cx="3203848" cy="542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179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Найважливіші досягнення  науки та техніки на  початку  XX століття </vt:lpstr>
      <vt:lpstr>Дослідження в науці “фізика”</vt:lpstr>
      <vt:lpstr>Слайд 3</vt:lpstr>
      <vt:lpstr>Слайд 4</vt:lpstr>
      <vt:lpstr>Розвиток генетики, біології, медицини  </vt:lpstr>
      <vt:lpstr>Слайд 6</vt:lpstr>
      <vt:lpstr>Слайд 7</vt:lpstr>
      <vt:lpstr>Слайд 8</vt:lpstr>
      <vt:lpstr>Досягнення в галузі нових технологій, транспорту</vt:lpstr>
      <vt:lpstr>Слайд 10</vt:lpstr>
      <vt:lpstr>Удосконалення військової техніки </vt:lpstr>
      <vt:lpstr>Слайд 12</vt:lpstr>
      <vt:lpstr>Слайд 13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Найважливіші досягнення  науки та техніки на  початку  XX століття </dc:title>
  <dc:creator>Татьяна</dc:creator>
  <cp:lastModifiedBy>Татьяна</cp:lastModifiedBy>
  <cp:revision>9</cp:revision>
  <dcterms:created xsi:type="dcterms:W3CDTF">2013-04-29T12:11:27Z</dcterms:created>
  <dcterms:modified xsi:type="dcterms:W3CDTF">2013-04-29T13:40:43Z</dcterms:modified>
</cp:coreProperties>
</file>