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0351087-D02A-4BA8-8462-4E83EF49C973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ACB46C7-914C-4BBA-BC79-B030D59CA7C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51087-D02A-4BA8-8462-4E83EF49C973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B46C7-914C-4BBA-BC79-B030D59CA7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51087-D02A-4BA8-8462-4E83EF49C973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B46C7-914C-4BBA-BC79-B030D59CA7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51087-D02A-4BA8-8462-4E83EF49C973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B46C7-914C-4BBA-BC79-B030D59CA7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51087-D02A-4BA8-8462-4E83EF49C973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B46C7-914C-4BBA-BC79-B030D59CA7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51087-D02A-4BA8-8462-4E83EF49C973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B46C7-914C-4BBA-BC79-B030D59CA7C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51087-D02A-4BA8-8462-4E83EF49C973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B46C7-914C-4BBA-BC79-B030D59CA7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51087-D02A-4BA8-8462-4E83EF49C973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B46C7-914C-4BBA-BC79-B030D59CA7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51087-D02A-4BA8-8462-4E83EF49C973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B46C7-914C-4BBA-BC79-B030D59CA7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51087-D02A-4BA8-8462-4E83EF49C973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B46C7-914C-4BBA-BC79-B030D59CA7C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51087-D02A-4BA8-8462-4E83EF49C973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B46C7-914C-4BBA-BC79-B030D59CA7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0351087-D02A-4BA8-8462-4E83EF49C973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ACB46C7-914C-4BBA-BC79-B030D59CA7C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Органічні сполуки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/>
              <a:t>Жири</a:t>
            </a:r>
            <a:r>
              <a:rPr lang="ru-RU" dirty="0"/>
              <a:t>, </a:t>
            </a:r>
            <a:r>
              <a:rPr lang="ru-RU" dirty="0" err="1"/>
              <a:t>білки</a:t>
            </a:r>
            <a:r>
              <a:rPr lang="ru-RU" dirty="0"/>
              <a:t>, </a:t>
            </a:r>
            <a:r>
              <a:rPr lang="ru-RU" dirty="0" err="1"/>
              <a:t>вуглеводи</a:t>
            </a:r>
            <a:r>
              <a:rPr lang="ru-RU" dirty="0"/>
              <a:t>, </a:t>
            </a:r>
          </a:p>
          <a:p>
            <a:r>
              <a:rPr lang="ru-RU" dirty="0"/>
              <a:t>   </a:t>
            </a:r>
            <a:r>
              <a:rPr lang="ru-RU" dirty="0" err="1"/>
              <a:t>вітаміни</a:t>
            </a:r>
            <a:r>
              <a:rPr lang="ru-RU" dirty="0"/>
              <a:t> як </a:t>
            </a:r>
            <a:r>
              <a:rPr lang="ru-RU" dirty="0" err="1"/>
              <a:t>компоненти</a:t>
            </a:r>
            <a:endParaRPr lang="ru-RU" dirty="0"/>
          </a:p>
          <a:p>
            <a:r>
              <a:rPr lang="ru-RU" dirty="0"/>
              <a:t>     </a:t>
            </a:r>
            <a:r>
              <a:rPr lang="ru-RU" dirty="0" err="1"/>
              <a:t>їжі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роль в </a:t>
            </a:r>
            <a:r>
              <a:rPr lang="ru-RU" dirty="0" err="1"/>
              <a:t>організмі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517" y="0"/>
            <a:ext cx="3672408" cy="2276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71386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6446" y="55418"/>
            <a:ext cx="7024744" cy="1143000"/>
          </a:xfrm>
        </p:spPr>
        <p:txBody>
          <a:bodyPr/>
          <a:lstStyle/>
          <a:p>
            <a:r>
              <a:rPr lang="uk-UA" dirty="0" smtClean="0"/>
              <a:t>      Значення вуглеводів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6371" y="1052736"/>
            <a:ext cx="7966070" cy="4536504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ru-RU" dirty="0"/>
              <a:t>До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вуглеводів</a:t>
            </a:r>
            <a:r>
              <a:rPr lang="ru-RU" dirty="0"/>
              <a:t> належать </a:t>
            </a:r>
            <a:r>
              <a:rPr lang="ru-RU" dirty="0" err="1"/>
              <a:t>розчинні</a:t>
            </a:r>
            <a:r>
              <a:rPr lang="ru-RU" dirty="0"/>
              <a:t> в </a:t>
            </a:r>
            <a:r>
              <a:rPr lang="ru-RU" dirty="0" err="1"/>
              <a:t>холодній</a:t>
            </a:r>
            <a:r>
              <a:rPr lang="ru-RU" dirty="0"/>
              <a:t> </a:t>
            </a:r>
            <a:r>
              <a:rPr lang="ru-RU" dirty="0" err="1"/>
              <a:t>воді</a:t>
            </a:r>
            <a:r>
              <a:rPr lang="ru-RU" dirty="0"/>
              <a:t> </a:t>
            </a:r>
            <a:r>
              <a:rPr lang="ru-RU" dirty="0" err="1"/>
              <a:t>найпростіші</a:t>
            </a:r>
            <a:r>
              <a:rPr lang="ru-RU" dirty="0"/>
              <a:t> </a:t>
            </a:r>
            <a:r>
              <a:rPr lang="ru-RU" dirty="0" err="1"/>
              <a:t>моносахариди</a:t>
            </a:r>
            <a:r>
              <a:rPr lang="ru-RU" dirty="0"/>
              <a:t> — </a:t>
            </a:r>
            <a:r>
              <a:rPr lang="ru-RU" dirty="0" err="1"/>
              <a:t>гексози</a:t>
            </a:r>
            <a:r>
              <a:rPr lang="ru-RU" dirty="0"/>
              <a:t> С6Н12О6 і </a:t>
            </a:r>
            <a:r>
              <a:rPr lang="ru-RU" dirty="0" err="1"/>
              <a:t>пентози</a:t>
            </a:r>
            <a:r>
              <a:rPr lang="ru-RU" dirty="0"/>
              <a:t> С5Н10О5. </a:t>
            </a:r>
            <a:r>
              <a:rPr lang="ru-RU" dirty="0" err="1"/>
              <a:t>Пентози</a:t>
            </a:r>
            <a:r>
              <a:rPr lang="ru-RU" dirty="0"/>
              <a:t> </a:t>
            </a:r>
            <a:r>
              <a:rPr lang="ru-RU" dirty="0" err="1"/>
              <a:t>поширені</a:t>
            </a:r>
            <a:r>
              <a:rPr lang="ru-RU" dirty="0"/>
              <a:t> в </a:t>
            </a:r>
            <a:r>
              <a:rPr lang="ru-RU" dirty="0" err="1"/>
              <a:t>рослинах</a:t>
            </a:r>
            <a:r>
              <a:rPr lang="ru-RU" dirty="0"/>
              <a:t>, </a:t>
            </a:r>
            <a:r>
              <a:rPr lang="ru-RU" dirty="0" err="1"/>
              <a:t>входять</a:t>
            </a:r>
            <a:r>
              <a:rPr lang="ru-RU" dirty="0"/>
              <a:t> до складу </a:t>
            </a:r>
            <a:r>
              <a:rPr lang="ru-RU" dirty="0" err="1"/>
              <a:t>речовини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.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числа </a:t>
            </a:r>
            <a:r>
              <a:rPr lang="ru-RU" dirty="0" err="1"/>
              <a:t>кисневих</a:t>
            </a:r>
            <a:r>
              <a:rPr lang="ru-RU" dirty="0"/>
              <a:t> </a:t>
            </a:r>
            <a:r>
              <a:rPr lang="ru-RU" dirty="0" err="1"/>
              <a:t>атомів</a:t>
            </a:r>
            <a:r>
              <a:rPr lang="ru-RU" dirty="0"/>
              <a:t> у </a:t>
            </a:r>
            <a:r>
              <a:rPr lang="ru-RU" dirty="0" err="1"/>
              <a:t>молекулі</a:t>
            </a:r>
            <a:r>
              <a:rPr lang="ru-RU" dirty="0"/>
              <a:t> </a:t>
            </a:r>
            <a:r>
              <a:rPr lang="ru-RU" dirty="0" err="1"/>
              <a:t>розрізняють</a:t>
            </a:r>
            <a:r>
              <a:rPr lang="ru-RU" dirty="0"/>
              <a:t> </a:t>
            </a:r>
            <a:r>
              <a:rPr lang="ru-RU" dirty="0" err="1"/>
              <a:t>біози</a:t>
            </a:r>
            <a:r>
              <a:rPr lang="ru-RU" dirty="0"/>
              <a:t>, </a:t>
            </a:r>
            <a:r>
              <a:rPr lang="ru-RU" dirty="0" err="1"/>
              <a:t>тріози</a:t>
            </a:r>
            <a:r>
              <a:rPr lang="ru-RU" dirty="0"/>
              <a:t>, </a:t>
            </a:r>
            <a:r>
              <a:rPr lang="ru-RU" dirty="0" err="1"/>
              <a:t>тетрози</a:t>
            </a:r>
            <a:r>
              <a:rPr lang="ru-RU" dirty="0"/>
              <a:t>, </a:t>
            </a:r>
            <a:r>
              <a:rPr lang="ru-RU" dirty="0" err="1"/>
              <a:t>пентози</a:t>
            </a:r>
            <a:r>
              <a:rPr lang="ru-RU" dirty="0"/>
              <a:t>, </a:t>
            </a:r>
            <a:r>
              <a:rPr lang="ru-RU" dirty="0" err="1"/>
              <a:t>гексози</a:t>
            </a:r>
            <a:r>
              <a:rPr lang="ru-RU" dirty="0"/>
              <a:t>, </a:t>
            </a:r>
            <a:r>
              <a:rPr lang="ru-RU" dirty="0" err="1"/>
              <a:t>гептози</a:t>
            </a:r>
            <a:r>
              <a:rPr lang="ru-RU" dirty="0"/>
              <a:t> і т. д. </a:t>
            </a:r>
            <a:r>
              <a:rPr lang="ru-RU" dirty="0" err="1"/>
              <a:t>Вуглеводи</a:t>
            </a:r>
            <a:r>
              <a:rPr lang="ru-RU" dirty="0"/>
              <a:t> у </a:t>
            </a:r>
            <a:r>
              <a:rPr lang="ru-RU" dirty="0" err="1"/>
              <a:t>великій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містяться</a:t>
            </a:r>
            <a:r>
              <a:rPr lang="ru-RU" dirty="0"/>
              <a:t> в </a:t>
            </a:r>
            <a:r>
              <a:rPr lang="ru-RU" dirty="0" err="1"/>
              <a:t>рослинних</a:t>
            </a:r>
            <a:r>
              <a:rPr lang="ru-RU" dirty="0"/>
              <a:t> і </a:t>
            </a:r>
            <a:r>
              <a:rPr lang="ru-RU" dirty="0" err="1"/>
              <a:t>тваринних</a:t>
            </a:r>
            <a:r>
              <a:rPr lang="ru-RU" dirty="0"/>
              <a:t> </a:t>
            </a:r>
            <a:r>
              <a:rPr lang="ru-RU" dirty="0" err="1"/>
              <a:t>організмах</a:t>
            </a:r>
            <a:r>
              <a:rPr lang="ru-RU" dirty="0"/>
              <a:t>. У </a:t>
            </a:r>
            <a:r>
              <a:rPr lang="ru-RU" dirty="0" err="1"/>
              <a:t>природі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поширені</a:t>
            </a:r>
            <a:r>
              <a:rPr lang="ru-RU" dirty="0"/>
              <a:t> </a:t>
            </a:r>
            <a:r>
              <a:rPr lang="ru-RU" dirty="0" err="1"/>
              <a:t>пентози</a:t>
            </a:r>
            <a:r>
              <a:rPr lang="ru-RU" dirty="0"/>
              <a:t> і </a:t>
            </a:r>
            <a:r>
              <a:rPr lang="ru-RU" dirty="0" err="1"/>
              <a:t>гексози</a:t>
            </a:r>
            <a:r>
              <a:rPr lang="ru-RU" dirty="0"/>
              <a:t>. </a:t>
            </a:r>
          </a:p>
          <a:p>
            <a:pPr marL="68580" indent="0">
              <a:buNone/>
            </a:pP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вуглеводів</a:t>
            </a:r>
            <a:r>
              <a:rPr lang="ru-RU" dirty="0"/>
              <a:t> </a:t>
            </a:r>
            <a:r>
              <a:rPr lang="ru-RU" dirty="0" err="1"/>
              <a:t>Вуглеводи</a:t>
            </a:r>
            <a:r>
              <a:rPr lang="ru-RU" dirty="0"/>
              <a:t> </a:t>
            </a:r>
            <a:r>
              <a:rPr lang="ru-RU" dirty="0" err="1"/>
              <a:t>виконують</a:t>
            </a:r>
            <a:r>
              <a:rPr lang="ru-RU" dirty="0"/>
              <a:t> </a:t>
            </a:r>
            <a:r>
              <a:rPr lang="ru-RU" dirty="0" err="1"/>
              <a:t>пластичну</a:t>
            </a:r>
            <a:r>
              <a:rPr lang="ru-RU" dirty="0"/>
              <a:t> </a:t>
            </a:r>
            <a:r>
              <a:rPr lang="ru-RU" dirty="0" err="1"/>
              <a:t>функцію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беруть</a:t>
            </a:r>
            <a:r>
              <a:rPr lang="ru-RU" dirty="0"/>
              <a:t> участь у </a:t>
            </a:r>
            <a:r>
              <a:rPr lang="ru-RU" dirty="0" err="1"/>
              <a:t>побудові</a:t>
            </a:r>
            <a:r>
              <a:rPr lang="ru-RU" dirty="0"/>
              <a:t> </a:t>
            </a:r>
            <a:r>
              <a:rPr lang="ru-RU" dirty="0" err="1"/>
              <a:t>кісток</a:t>
            </a:r>
            <a:r>
              <a:rPr lang="ru-RU" dirty="0"/>
              <a:t>, </a:t>
            </a:r>
            <a:r>
              <a:rPr lang="ru-RU" dirty="0" err="1"/>
              <a:t>клітин</a:t>
            </a:r>
            <a:r>
              <a:rPr lang="ru-RU" dirty="0"/>
              <a:t>, </a:t>
            </a:r>
            <a:r>
              <a:rPr lang="ru-RU" dirty="0" err="1"/>
              <a:t>ферментів</a:t>
            </a:r>
            <a:r>
              <a:rPr lang="ru-RU" dirty="0"/>
              <a:t>. Вони </a:t>
            </a:r>
            <a:r>
              <a:rPr lang="ru-RU" dirty="0" err="1"/>
              <a:t>складають</a:t>
            </a:r>
            <a:r>
              <a:rPr lang="ru-RU" dirty="0"/>
              <a:t> 2-3% </a:t>
            </a:r>
            <a:r>
              <a:rPr lang="ru-RU" dirty="0" err="1"/>
              <a:t>від</a:t>
            </a:r>
            <a:r>
              <a:rPr lang="ru-RU" dirty="0"/>
              <a:t> ваги. </a:t>
            </a:r>
            <a:r>
              <a:rPr lang="ru-RU" dirty="0" err="1"/>
              <a:t>Вуглеводи</a:t>
            </a:r>
            <a:r>
              <a:rPr lang="ru-RU" dirty="0"/>
              <a:t> є </a:t>
            </a:r>
            <a:r>
              <a:rPr lang="ru-RU" dirty="0" err="1"/>
              <a:t>основним</a:t>
            </a:r>
            <a:r>
              <a:rPr lang="ru-RU" dirty="0"/>
              <a:t> </a:t>
            </a:r>
            <a:r>
              <a:rPr lang="ru-RU" dirty="0" err="1"/>
              <a:t>енергетичним</a:t>
            </a:r>
            <a:r>
              <a:rPr lang="ru-RU" dirty="0"/>
              <a:t> </a:t>
            </a:r>
            <a:r>
              <a:rPr lang="ru-RU" dirty="0" err="1"/>
              <a:t>матеріалом</a:t>
            </a:r>
            <a:r>
              <a:rPr lang="ru-RU" dirty="0"/>
              <a:t>. </a:t>
            </a:r>
            <a:r>
              <a:rPr lang="ru-RU" dirty="0" err="1"/>
              <a:t>Пентози</a:t>
            </a:r>
            <a:r>
              <a:rPr lang="ru-RU" dirty="0"/>
              <a:t> (рибоза і </a:t>
            </a:r>
            <a:r>
              <a:rPr lang="ru-RU" dirty="0" err="1"/>
              <a:t>дезоксирибоза</a:t>
            </a:r>
            <a:r>
              <a:rPr lang="ru-RU" dirty="0"/>
              <a:t>) </a:t>
            </a:r>
            <a:r>
              <a:rPr lang="ru-RU" dirty="0" err="1"/>
              <a:t>беруть</a:t>
            </a:r>
            <a:r>
              <a:rPr lang="ru-RU" dirty="0"/>
              <a:t> участь у </a:t>
            </a:r>
            <a:r>
              <a:rPr lang="ru-RU" dirty="0" err="1"/>
              <a:t>побудові</a:t>
            </a:r>
            <a:r>
              <a:rPr lang="ru-RU" dirty="0"/>
              <a:t> АТФ. </a:t>
            </a:r>
            <a:r>
              <a:rPr lang="ru-RU" dirty="0" err="1"/>
              <a:t>Вуглеводи</a:t>
            </a:r>
            <a:r>
              <a:rPr lang="ru-RU" dirty="0"/>
              <a:t> </a:t>
            </a:r>
            <a:r>
              <a:rPr lang="ru-RU" dirty="0" err="1"/>
              <a:t>виконують</a:t>
            </a:r>
            <a:r>
              <a:rPr lang="ru-RU" dirty="0"/>
              <a:t> </a:t>
            </a:r>
            <a:r>
              <a:rPr lang="ru-RU" dirty="0" err="1"/>
              <a:t>захисну</a:t>
            </a:r>
            <a:r>
              <a:rPr lang="ru-RU" dirty="0"/>
              <a:t> роль в </a:t>
            </a:r>
            <a:r>
              <a:rPr lang="ru-RU" dirty="0" err="1"/>
              <a:t>рослинах</a:t>
            </a:r>
            <a:r>
              <a:rPr lang="ru-RU" dirty="0"/>
              <a:t>. </a:t>
            </a:r>
          </a:p>
          <a:p>
            <a:pPr marL="6858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8" y="5394325"/>
            <a:ext cx="91440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6985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024744" cy="1143000"/>
          </a:xfrm>
        </p:spPr>
        <p:txBody>
          <a:bodyPr/>
          <a:lstStyle/>
          <a:p>
            <a:r>
              <a:rPr lang="uk-UA" dirty="0" smtClean="0"/>
              <a:t>           Вітаміни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772816"/>
            <a:ext cx="6984776" cy="4104456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ru-RU" dirty="0" err="1"/>
              <a:t>Вітаміни</a:t>
            </a:r>
            <a:r>
              <a:rPr lang="ru-RU" dirty="0"/>
              <a:t> – </a:t>
            </a:r>
            <a:r>
              <a:rPr lang="ru-RU" dirty="0" err="1"/>
              <a:t>біологічно</a:t>
            </a:r>
            <a:r>
              <a:rPr lang="ru-RU" dirty="0"/>
              <a:t> </a:t>
            </a:r>
            <a:r>
              <a:rPr lang="ru-RU" dirty="0" err="1"/>
              <a:t>активні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 </a:t>
            </a:r>
            <a:r>
              <a:rPr lang="ru-RU" dirty="0" err="1"/>
              <a:t>різної</a:t>
            </a:r>
            <a:r>
              <a:rPr lang="ru-RU" dirty="0"/>
              <a:t> </a:t>
            </a:r>
            <a:r>
              <a:rPr lang="ru-RU" dirty="0" err="1"/>
              <a:t>хімічної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, </a:t>
            </a:r>
            <a:r>
              <a:rPr lang="ru-RU" dirty="0" err="1"/>
              <a:t>необхідні</a:t>
            </a:r>
            <a:r>
              <a:rPr lang="ru-RU" dirty="0"/>
              <a:t> для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фізіологічних</a:t>
            </a:r>
            <a:r>
              <a:rPr lang="ru-RU" dirty="0"/>
              <a:t> і </a:t>
            </a:r>
            <a:r>
              <a:rPr lang="ru-RU" dirty="0" err="1"/>
              <a:t>біохімічних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в </a:t>
            </a:r>
            <a:r>
              <a:rPr lang="ru-RU" dirty="0" err="1"/>
              <a:t>організмі</a:t>
            </a:r>
            <a:r>
              <a:rPr lang="ru-RU" dirty="0" smtClean="0"/>
              <a:t>.</a:t>
            </a:r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r>
              <a:rPr lang="ru-RU" dirty="0"/>
              <a:t>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білків</a:t>
            </a:r>
            <a:r>
              <a:rPr lang="ru-RU" dirty="0"/>
              <a:t>, </a:t>
            </a:r>
            <a:r>
              <a:rPr lang="ru-RU" dirty="0" err="1"/>
              <a:t>жирів</a:t>
            </a:r>
            <a:r>
              <a:rPr lang="ru-RU" dirty="0"/>
              <a:t> та </a:t>
            </a:r>
            <a:r>
              <a:rPr lang="ru-RU" dirty="0" err="1"/>
              <a:t>вуглеводів</a:t>
            </a:r>
            <a:r>
              <a:rPr lang="ru-RU" dirty="0"/>
              <a:t>, </a:t>
            </a:r>
            <a:r>
              <a:rPr lang="ru-RU" dirty="0" err="1"/>
              <a:t>вітаміни</a:t>
            </a:r>
            <a:r>
              <a:rPr lang="ru-RU" dirty="0"/>
              <a:t> не є </a:t>
            </a:r>
            <a:r>
              <a:rPr lang="ru-RU" dirty="0" err="1"/>
              <a:t>матеріалом</a:t>
            </a:r>
            <a:r>
              <a:rPr lang="ru-RU" dirty="0"/>
              <a:t> для </a:t>
            </a:r>
            <a:r>
              <a:rPr lang="ru-RU" dirty="0" err="1"/>
              <a:t>біологічного</a:t>
            </a:r>
            <a:r>
              <a:rPr lang="ru-RU" dirty="0"/>
              <a:t> синтезу </a:t>
            </a:r>
            <a:r>
              <a:rPr lang="ru-RU" dirty="0" err="1"/>
              <a:t>органічних</a:t>
            </a:r>
            <a:r>
              <a:rPr lang="ru-RU" dirty="0"/>
              <a:t> </a:t>
            </a:r>
            <a:r>
              <a:rPr lang="ru-RU" dirty="0" err="1"/>
              <a:t>сполук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джерелом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. Вони у </a:t>
            </a:r>
            <a:r>
              <a:rPr lang="ru-RU" dirty="0" err="1"/>
              <a:t>складі</a:t>
            </a:r>
            <a:r>
              <a:rPr lang="ru-RU" dirty="0"/>
              <a:t> молекул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ферментів</a:t>
            </a:r>
            <a:r>
              <a:rPr lang="ru-RU" dirty="0"/>
              <a:t> </a:t>
            </a:r>
            <a:r>
              <a:rPr lang="ru-RU" dirty="0" err="1"/>
              <a:t>беруть</a:t>
            </a:r>
            <a:r>
              <a:rPr lang="ru-RU" dirty="0"/>
              <a:t> участь в </a:t>
            </a:r>
            <a:r>
              <a:rPr lang="ru-RU" dirty="0" err="1"/>
              <a:t>обміні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як </a:t>
            </a:r>
            <a:r>
              <a:rPr lang="ru-RU" dirty="0" err="1"/>
              <a:t>регулятори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.</a:t>
            </a:r>
          </a:p>
          <a:p>
            <a:pPr marL="6858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2406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92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txBody>
          <a:bodyPr/>
          <a:lstStyle/>
          <a:p>
            <a:r>
              <a:rPr lang="uk-UA" dirty="0" smtClean="0"/>
              <a:t>Вітамін 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533560"/>
            <a:ext cx="6777317" cy="3987805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ru-RU" dirty="0" err="1"/>
              <a:t>Вітамін</a:t>
            </a:r>
            <a:r>
              <a:rPr lang="ru-RU" dirty="0"/>
              <a:t> А - </a:t>
            </a:r>
            <a:r>
              <a:rPr lang="ru-RU" dirty="0" err="1"/>
              <a:t>сильний</a:t>
            </a:r>
            <a:r>
              <a:rPr lang="ru-RU" dirty="0"/>
              <a:t> антиоксидант.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здатний</a:t>
            </a:r>
            <a:r>
              <a:rPr lang="ru-RU" dirty="0"/>
              <a:t> </a:t>
            </a:r>
            <a:r>
              <a:rPr lang="ru-RU" dirty="0" err="1"/>
              <a:t>гальмувати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 </a:t>
            </a:r>
            <a:r>
              <a:rPr lang="ru-RU" dirty="0" err="1"/>
              <a:t>старіння</a:t>
            </a:r>
            <a:r>
              <a:rPr lang="ru-RU" dirty="0"/>
              <a:t> в </a:t>
            </a:r>
            <a:r>
              <a:rPr lang="ru-RU" dirty="0" err="1"/>
              <a:t>організмі</a:t>
            </a:r>
            <a:r>
              <a:rPr lang="ru-RU" dirty="0"/>
              <a:t>.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, </a:t>
            </a:r>
            <a:r>
              <a:rPr lang="ru-RU" dirty="0" err="1"/>
              <a:t>вітамін</a:t>
            </a:r>
            <a:r>
              <a:rPr lang="ru-RU" dirty="0"/>
              <a:t> А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величезну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для </a:t>
            </a:r>
            <a:r>
              <a:rPr lang="ru-RU" dirty="0" err="1"/>
              <a:t>процесу</a:t>
            </a:r>
            <a:r>
              <a:rPr lang="ru-RU" dirty="0"/>
              <a:t> росту і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, </a:t>
            </a:r>
            <a:r>
              <a:rPr lang="ru-RU" dirty="0" err="1"/>
              <a:t>бере</a:t>
            </a:r>
            <a:r>
              <a:rPr lang="ru-RU" dirty="0"/>
              <a:t> участь у </a:t>
            </a:r>
            <a:r>
              <a:rPr lang="ru-RU" dirty="0" err="1"/>
              <a:t>формуванні</a:t>
            </a:r>
            <a:r>
              <a:rPr lang="ru-RU" dirty="0"/>
              <a:t> </a:t>
            </a:r>
            <a:r>
              <a:rPr lang="ru-RU" dirty="0" err="1"/>
              <a:t>кісток</a:t>
            </a:r>
            <a:r>
              <a:rPr lang="ru-RU" dirty="0"/>
              <a:t> скелета. Не </a:t>
            </a:r>
            <a:r>
              <a:rPr lang="ru-RU" dirty="0" err="1"/>
              <a:t>даремно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«</a:t>
            </a:r>
            <a:r>
              <a:rPr lang="ru-RU" dirty="0" err="1"/>
              <a:t>вітаміном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». Ось </a:t>
            </a: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їжа</a:t>
            </a:r>
            <a:r>
              <a:rPr lang="ru-RU" dirty="0"/>
              <a:t>, </a:t>
            </a:r>
            <a:r>
              <a:rPr lang="ru-RU" dirty="0" err="1"/>
              <a:t>багата</a:t>
            </a:r>
            <a:r>
              <a:rPr lang="ru-RU" dirty="0"/>
              <a:t> </a:t>
            </a:r>
            <a:r>
              <a:rPr lang="ru-RU" dirty="0" err="1"/>
              <a:t>вітаміном</a:t>
            </a:r>
            <a:r>
              <a:rPr lang="ru-RU" dirty="0"/>
              <a:t> А, так </a:t>
            </a:r>
            <a:r>
              <a:rPr lang="ru-RU" dirty="0" err="1"/>
              <a:t>корисна</a:t>
            </a:r>
            <a:r>
              <a:rPr lang="ru-RU" dirty="0"/>
              <a:t> </a:t>
            </a:r>
            <a:r>
              <a:rPr lang="ru-RU" dirty="0" err="1"/>
              <a:t>дітям</a:t>
            </a:r>
            <a:r>
              <a:rPr lang="ru-RU" dirty="0"/>
              <a:t> і </a:t>
            </a:r>
            <a:r>
              <a:rPr lang="ru-RU" dirty="0" err="1"/>
              <a:t>підліткам</a:t>
            </a:r>
            <a:r>
              <a:rPr lang="ru-RU" dirty="0"/>
              <a:t>. Каротин </a:t>
            </a:r>
            <a:r>
              <a:rPr lang="ru-RU" dirty="0" err="1"/>
              <a:t>здатний</a:t>
            </a:r>
            <a:r>
              <a:rPr lang="ru-RU" dirty="0"/>
              <a:t> </a:t>
            </a:r>
            <a:r>
              <a:rPr lang="ru-RU" dirty="0" err="1"/>
              <a:t>зберігати</a:t>
            </a:r>
            <a:r>
              <a:rPr lang="ru-RU" dirty="0"/>
              <a:t> </a:t>
            </a:r>
            <a:r>
              <a:rPr lang="ru-RU" dirty="0" err="1"/>
              <a:t>зір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зміцнює</a:t>
            </a:r>
            <a:r>
              <a:rPr lang="ru-RU" dirty="0"/>
              <a:t> </a:t>
            </a:r>
            <a:r>
              <a:rPr lang="ru-RU" dirty="0" err="1"/>
              <a:t>імунну</a:t>
            </a:r>
            <a:r>
              <a:rPr lang="ru-RU" dirty="0"/>
              <a:t> систему, служить для </a:t>
            </a:r>
            <a:r>
              <a:rPr lang="ru-RU" dirty="0" err="1"/>
              <a:t>профілактики</a:t>
            </a:r>
            <a:r>
              <a:rPr lang="ru-RU" dirty="0"/>
              <a:t> </a:t>
            </a:r>
            <a:r>
              <a:rPr lang="ru-RU" dirty="0" err="1"/>
              <a:t>ракових</a:t>
            </a:r>
            <a:r>
              <a:rPr lang="ru-RU" dirty="0"/>
              <a:t> </a:t>
            </a:r>
            <a:r>
              <a:rPr lang="ru-RU" dirty="0" err="1"/>
              <a:t>захворювань</a:t>
            </a:r>
            <a:r>
              <a:rPr lang="ru-RU" dirty="0"/>
              <a:t>. </a:t>
            </a:r>
            <a:r>
              <a:rPr lang="ru-RU" dirty="0" err="1"/>
              <a:t>Нещодавно</a:t>
            </a:r>
            <a:r>
              <a:rPr lang="ru-RU" dirty="0"/>
              <a:t> </a:t>
            </a:r>
            <a:r>
              <a:rPr lang="ru-RU" dirty="0" err="1"/>
              <a:t>вчені</a:t>
            </a:r>
            <a:r>
              <a:rPr lang="ru-RU" dirty="0"/>
              <a:t> </a:t>
            </a:r>
            <a:r>
              <a:rPr lang="ru-RU" dirty="0" err="1"/>
              <a:t>підтвердили</a:t>
            </a:r>
            <a:r>
              <a:rPr lang="ru-RU" dirty="0"/>
              <a:t> факт,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вітамін</a:t>
            </a:r>
            <a:r>
              <a:rPr lang="ru-RU" dirty="0"/>
              <a:t>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здатний</a:t>
            </a:r>
            <a:r>
              <a:rPr lang="ru-RU" dirty="0"/>
              <a:t> </a:t>
            </a:r>
            <a:r>
              <a:rPr lang="ru-RU" dirty="0" err="1"/>
              <a:t>регулювати</a:t>
            </a:r>
            <a:r>
              <a:rPr lang="ru-RU" dirty="0"/>
              <a:t> </a:t>
            </a:r>
            <a:r>
              <a:rPr lang="ru-RU" dirty="0" err="1"/>
              <a:t>вміст</a:t>
            </a:r>
            <a:r>
              <a:rPr lang="ru-RU" dirty="0"/>
              <a:t> </a:t>
            </a:r>
            <a:r>
              <a:rPr lang="ru-RU" dirty="0" err="1"/>
              <a:t>цукру</a:t>
            </a:r>
            <a:r>
              <a:rPr lang="ru-RU" dirty="0"/>
              <a:t> в </a:t>
            </a:r>
            <a:r>
              <a:rPr lang="ru-RU" dirty="0" err="1"/>
              <a:t>крові</a:t>
            </a:r>
            <a:r>
              <a:rPr lang="ru-RU" dirty="0"/>
              <a:t>.</a:t>
            </a:r>
          </a:p>
          <a:p>
            <a:pPr marL="68580" indent="0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92696"/>
            <a:ext cx="2384425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274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024744" cy="1143000"/>
          </a:xfrm>
        </p:spPr>
        <p:txBody>
          <a:bodyPr/>
          <a:lstStyle/>
          <a:p>
            <a:r>
              <a:rPr lang="uk-UA" dirty="0" smtClean="0"/>
              <a:t>Вітаміни групи В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412776"/>
            <a:ext cx="7416824" cy="4968552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Вітамін</a:t>
            </a:r>
            <a:r>
              <a:rPr lang="ru-RU" dirty="0"/>
              <a:t> </a:t>
            </a:r>
            <a:r>
              <a:rPr lang="en-US" dirty="0"/>
              <a:t>B1: </a:t>
            </a:r>
            <a:r>
              <a:rPr lang="ru-RU" dirty="0" err="1"/>
              <a:t>допомагає</a:t>
            </a:r>
            <a:r>
              <a:rPr lang="ru-RU" dirty="0"/>
              <a:t> </a:t>
            </a:r>
            <a:r>
              <a:rPr lang="ru-RU" dirty="0" err="1"/>
              <a:t>оптимізації</a:t>
            </a:r>
            <a:r>
              <a:rPr lang="ru-RU" dirty="0"/>
              <a:t> </a:t>
            </a:r>
            <a:r>
              <a:rPr lang="ru-RU" dirty="0" err="1"/>
              <a:t>пізнавальної</a:t>
            </a:r>
            <a:r>
              <a:rPr lang="ru-RU" dirty="0"/>
              <a:t> </a:t>
            </a:r>
            <a:r>
              <a:rPr lang="ru-RU" dirty="0" err="1"/>
              <a:t>активності</a:t>
            </a:r>
            <a:r>
              <a:rPr lang="ru-RU" dirty="0"/>
              <a:t>, </a:t>
            </a:r>
            <a:r>
              <a:rPr lang="ru-RU" dirty="0" err="1"/>
              <a:t>робить</a:t>
            </a:r>
            <a:r>
              <a:rPr lang="ru-RU" dirty="0"/>
              <a:t> </a:t>
            </a:r>
            <a:r>
              <a:rPr lang="ru-RU" dirty="0" err="1"/>
              <a:t>позитивний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на </a:t>
            </a:r>
            <a:r>
              <a:rPr lang="ru-RU" dirty="0" err="1"/>
              <a:t>зростання</a:t>
            </a:r>
            <a:r>
              <a:rPr lang="ru-RU" dirty="0"/>
              <a:t>,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, </a:t>
            </a:r>
            <a:r>
              <a:rPr lang="ru-RU" dirty="0" err="1"/>
              <a:t>нормалізує</a:t>
            </a:r>
            <a:r>
              <a:rPr lang="ru-RU" dirty="0"/>
              <a:t> </a:t>
            </a:r>
            <a:r>
              <a:rPr lang="ru-RU" dirty="0" err="1"/>
              <a:t>апетит</a:t>
            </a:r>
            <a:r>
              <a:rPr lang="ru-RU" dirty="0"/>
              <a:t>, </a:t>
            </a:r>
            <a:r>
              <a:rPr lang="ru-RU" dirty="0" err="1"/>
              <a:t>необхідний</a:t>
            </a:r>
            <a:r>
              <a:rPr lang="ru-RU" dirty="0"/>
              <a:t> для тонусу </a:t>
            </a:r>
            <a:r>
              <a:rPr lang="ru-RU" dirty="0" err="1"/>
              <a:t>м’язів</a:t>
            </a:r>
            <a:r>
              <a:rPr lang="ru-RU" dirty="0"/>
              <a:t> ШКТ і </a:t>
            </a:r>
            <a:r>
              <a:rPr lang="ru-RU" dirty="0" err="1"/>
              <a:t>серця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err="1"/>
              <a:t>Вітамін</a:t>
            </a:r>
            <a:r>
              <a:rPr lang="ru-RU" dirty="0"/>
              <a:t> </a:t>
            </a:r>
            <a:r>
              <a:rPr lang="en-US" dirty="0"/>
              <a:t>B2: </a:t>
            </a:r>
            <a:r>
              <a:rPr lang="ru-RU" dirty="0"/>
              <a:t>спектр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вітаміну</a:t>
            </a:r>
            <a:r>
              <a:rPr lang="ru-RU" dirty="0"/>
              <a:t> В2 </a:t>
            </a:r>
            <a:r>
              <a:rPr lang="ru-RU" dirty="0" err="1"/>
              <a:t>дуже</a:t>
            </a:r>
            <a:r>
              <a:rPr lang="ru-RU" dirty="0"/>
              <a:t> широкий.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захищає</a:t>
            </a:r>
            <a:r>
              <a:rPr lang="ru-RU" dirty="0"/>
              <a:t> </a:t>
            </a:r>
            <a:r>
              <a:rPr lang="ru-RU" dirty="0" err="1"/>
              <a:t>сітківку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УФ-</a:t>
            </a:r>
            <a:r>
              <a:rPr lang="ru-RU" dirty="0" err="1"/>
              <a:t>променів</a:t>
            </a:r>
            <a:r>
              <a:rPr lang="ru-RU" dirty="0"/>
              <a:t>, </a:t>
            </a:r>
            <a:r>
              <a:rPr lang="ru-RU" dirty="0" err="1"/>
              <a:t>відповідає</a:t>
            </a:r>
            <a:r>
              <a:rPr lang="ru-RU" dirty="0"/>
              <a:t> за </a:t>
            </a:r>
            <a:r>
              <a:rPr lang="ru-RU" dirty="0" err="1"/>
              <a:t>виробництво</a:t>
            </a:r>
            <a:r>
              <a:rPr lang="ru-RU" dirty="0"/>
              <a:t> в </a:t>
            </a:r>
            <a:r>
              <a:rPr lang="ru-RU" dirty="0" err="1"/>
              <a:t>організмі</a:t>
            </a:r>
            <a:r>
              <a:rPr lang="ru-RU" dirty="0"/>
              <a:t> </a:t>
            </a:r>
            <a:r>
              <a:rPr lang="ru-RU" dirty="0" err="1"/>
              <a:t>гормонів</a:t>
            </a:r>
            <a:r>
              <a:rPr lang="ru-RU" dirty="0"/>
              <a:t> </a:t>
            </a:r>
            <a:r>
              <a:rPr lang="ru-RU" dirty="0" err="1"/>
              <a:t>стресу</a:t>
            </a:r>
            <a:r>
              <a:rPr lang="ru-RU" dirty="0"/>
              <a:t> і </a:t>
            </a:r>
            <a:r>
              <a:rPr lang="ru-RU" dirty="0" err="1"/>
              <a:t>нормальної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нервової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. </a:t>
            </a:r>
            <a:r>
              <a:rPr lang="ru-RU" dirty="0" err="1"/>
              <a:t>Допомагає</a:t>
            </a:r>
            <a:r>
              <a:rPr lang="ru-RU" dirty="0"/>
              <a:t> </a:t>
            </a:r>
            <a:r>
              <a:rPr lang="ru-RU" dirty="0" err="1"/>
              <a:t>перетворювати</a:t>
            </a:r>
            <a:r>
              <a:rPr lang="ru-RU" dirty="0"/>
              <a:t> в </a:t>
            </a:r>
            <a:r>
              <a:rPr lang="ru-RU" dirty="0" err="1"/>
              <a:t>енергію</a:t>
            </a:r>
            <a:r>
              <a:rPr lang="ru-RU" dirty="0"/>
              <a:t> </a:t>
            </a:r>
            <a:r>
              <a:rPr lang="ru-RU" dirty="0" err="1"/>
              <a:t>жири</a:t>
            </a:r>
            <a:r>
              <a:rPr lang="ru-RU" dirty="0"/>
              <a:t> і </a:t>
            </a:r>
            <a:r>
              <a:rPr lang="ru-RU" dirty="0" err="1"/>
              <a:t>вуглеводи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/>
              <a:t>Вітамін</a:t>
            </a:r>
            <a:r>
              <a:rPr lang="ru-RU" dirty="0"/>
              <a:t> B6: </a:t>
            </a:r>
            <a:r>
              <a:rPr lang="ru-RU" dirty="0" err="1"/>
              <a:t>виконує</a:t>
            </a:r>
            <a:r>
              <a:rPr lang="ru-RU" dirty="0"/>
              <a:t> в </a:t>
            </a:r>
            <a:r>
              <a:rPr lang="ru-RU" dirty="0" err="1"/>
              <a:t>організмі</a:t>
            </a:r>
            <a:r>
              <a:rPr lang="ru-RU" dirty="0"/>
              <a:t> </a:t>
            </a:r>
            <a:r>
              <a:rPr lang="ru-RU" dirty="0" err="1"/>
              <a:t>безліч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, </a:t>
            </a:r>
            <a:r>
              <a:rPr lang="ru-RU" dirty="0" err="1"/>
              <a:t>основна-забезпечення</a:t>
            </a:r>
            <a:r>
              <a:rPr lang="ru-RU" dirty="0"/>
              <a:t> </a:t>
            </a:r>
            <a:r>
              <a:rPr lang="ru-RU" dirty="0" err="1"/>
              <a:t>правильної</a:t>
            </a:r>
            <a:r>
              <a:rPr lang="ru-RU" dirty="0"/>
              <a:t> </a:t>
            </a:r>
            <a:r>
              <a:rPr lang="ru-RU" dirty="0" err="1"/>
              <a:t>переробки</a:t>
            </a:r>
            <a:r>
              <a:rPr lang="ru-RU" dirty="0"/>
              <a:t> </a:t>
            </a:r>
            <a:r>
              <a:rPr lang="ru-RU" dirty="0" err="1"/>
              <a:t>амінокислот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/>
              <a:t>Вітамін</a:t>
            </a:r>
            <a:r>
              <a:rPr lang="ru-RU" dirty="0"/>
              <a:t> </a:t>
            </a:r>
            <a:r>
              <a:rPr lang="en-US" dirty="0"/>
              <a:t>B12: </a:t>
            </a:r>
            <a:r>
              <a:rPr lang="ru-RU" dirty="0" err="1"/>
              <a:t>запобігає</a:t>
            </a:r>
            <a:r>
              <a:rPr lang="ru-RU" dirty="0"/>
              <a:t> </a:t>
            </a:r>
            <a:r>
              <a:rPr lang="ru-RU" dirty="0" err="1"/>
              <a:t>появі</a:t>
            </a:r>
            <a:r>
              <a:rPr lang="ru-RU" dirty="0"/>
              <a:t> </a:t>
            </a:r>
            <a:r>
              <a:rPr lang="ru-RU" dirty="0" err="1"/>
              <a:t>анемії</a:t>
            </a:r>
            <a:r>
              <a:rPr lang="ru-RU" dirty="0"/>
              <a:t>, </a:t>
            </a:r>
            <a:r>
              <a:rPr lang="ru-RU" dirty="0" err="1"/>
              <a:t>збільшує</a:t>
            </a:r>
            <a:r>
              <a:rPr lang="ru-RU" dirty="0"/>
              <a:t> </a:t>
            </a:r>
            <a:r>
              <a:rPr lang="ru-RU" dirty="0" err="1"/>
              <a:t>енергію</a:t>
            </a:r>
            <a:r>
              <a:rPr lang="ru-RU" dirty="0"/>
              <a:t>, </a:t>
            </a:r>
            <a:r>
              <a:rPr lang="ru-RU" dirty="0" err="1"/>
              <a:t>покращує</a:t>
            </a:r>
            <a:r>
              <a:rPr lang="ru-RU" dirty="0"/>
              <a:t> </a:t>
            </a:r>
            <a:r>
              <a:rPr lang="ru-RU" dirty="0" err="1"/>
              <a:t>концентрацію</a:t>
            </a:r>
            <a:r>
              <a:rPr lang="ru-RU" dirty="0"/>
              <a:t> і </a:t>
            </a:r>
            <a:r>
              <a:rPr lang="ru-RU" dirty="0" err="1"/>
              <a:t>пам’ять</a:t>
            </a:r>
            <a:r>
              <a:rPr lang="ru-RU" dirty="0"/>
              <a:t>, </a:t>
            </a:r>
            <a:r>
              <a:rPr lang="ru-RU" dirty="0" err="1"/>
              <a:t>підтримує</a:t>
            </a:r>
            <a:r>
              <a:rPr lang="ru-RU" dirty="0"/>
              <a:t> </a:t>
            </a:r>
            <a:r>
              <a:rPr lang="ru-RU" dirty="0" err="1"/>
              <a:t>нервову</a:t>
            </a:r>
            <a:r>
              <a:rPr lang="ru-RU" dirty="0"/>
              <a:t> систему.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5029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Вітамін С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708920"/>
            <a:ext cx="6777317" cy="3769644"/>
          </a:xfrm>
        </p:spPr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ru-RU" dirty="0" err="1"/>
              <a:t>Аскорбінова</a:t>
            </a:r>
            <a:r>
              <a:rPr lang="ru-RU" dirty="0"/>
              <a:t> кислота – </a:t>
            </a:r>
            <a:r>
              <a:rPr lang="ru-RU" dirty="0" err="1"/>
              <a:t>це</a:t>
            </a:r>
            <a:r>
              <a:rPr lang="ru-RU" dirty="0"/>
              <a:t> одна з </a:t>
            </a:r>
            <a:r>
              <a:rPr lang="ru-RU" dirty="0" err="1"/>
              <a:t>головних</a:t>
            </a:r>
            <a:r>
              <a:rPr lang="ru-RU" dirty="0"/>
              <a:t> </a:t>
            </a:r>
            <a:r>
              <a:rPr lang="ru-RU" dirty="0" err="1"/>
              <a:t>поживних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</a:t>
            </a:r>
            <a:r>
              <a:rPr lang="ru-RU" dirty="0" smtClean="0"/>
              <a:t>–</a:t>
            </a:r>
            <a:r>
              <a:rPr lang="ru-RU" dirty="0" err="1" smtClean="0"/>
              <a:t>антиоксидантів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самостійно</a:t>
            </a:r>
            <a:r>
              <a:rPr lang="ru-RU" dirty="0"/>
              <a:t> </a:t>
            </a:r>
            <a:r>
              <a:rPr lang="ru-RU" dirty="0" err="1"/>
              <a:t>знищує</a:t>
            </a:r>
            <a:r>
              <a:rPr lang="ru-RU" dirty="0"/>
              <a:t> </a:t>
            </a:r>
            <a:r>
              <a:rPr lang="ru-RU" dirty="0" err="1"/>
              <a:t>вільні</a:t>
            </a:r>
            <a:r>
              <a:rPr lang="ru-RU" dirty="0"/>
              <a:t> </a:t>
            </a:r>
            <a:r>
              <a:rPr lang="ru-RU" dirty="0" err="1"/>
              <a:t>радикали</a:t>
            </a:r>
            <a:r>
              <a:rPr lang="ru-RU" dirty="0"/>
              <a:t> і </a:t>
            </a:r>
            <a:r>
              <a:rPr lang="ru-RU" dirty="0" err="1"/>
              <a:t>мікробні</a:t>
            </a:r>
            <a:endParaRPr lang="ru-RU" dirty="0"/>
          </a:p>
          <a:p>
            <a:pPr marL="68580" indent="0">
              <a:buNone/>
            </a:pPr>
            <a:r>
              <a:rPr lang="ru-RU" dirty="0" err="1"/>
              <a:t>інфекції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продовжує</a:t>
            </a:r>
            <a:r>
              <a:rPr lang="ru-RU" dirty="0"/>
              <a:t> </a:t>
            </a:r>
            <a:r>
              <a:rPr lang="ru-RU" dirty="0" err="1"/>
              <a:t>життєдіяльність</a:t>
            </a:r>
            <a:r>
              <a:rPr lang="ru-RU" dirty="0"/>
              <a:t> </a:t>
            </a:r>
            <a:r>
              <a:rPr lang="ru-RU" dirty="0" err="1"/>
              <a:t>вільних</a:t>
            </a:r>
            <a:r>
              <a:rPr lang="ru-RU" dirty="0"/>
              <a:t> </a:t>
            </a:r>
            <a:r>
              <a:rPr lang="ru-RU" dirty="0" err="1" smtClean="0"/>
              <a:t>антиоксидантів,включаючи</a:t>
            </a:r>
            <a:r>
              <a:rPr lang="ru-RU" dirty="0" smtClean="0"/>
              <a:t> </a:t>
            </a:r>
            <a:r>
              <a:rPr lang="ru-RU" dirty="0" err="1"/>
              <a:t>вітамін</a:t>
            </a:r>
            <a:r>
              <a:rPr lang="ru-RU" dirty="0"/>
              <a:t> Е і </a:t>
            </a:r>
            <a:r>
              <a:rPr lang="ru-RU" dirty="0" err="1"/>
              <a:t>глутатіон</a:t>
            </a:r>
            <a:r>
              <a:rPr lang="ru-RU" dirty="0"/>
              <a:t>. </a:t>
            </a:r>
            <a:r>
              <a:rPr lang="ru-RU" dirty="0" err="1"/>
              <a:t>Хоча</a:t>
            </a:r>
            <a:r>
              <a:rPr lang="ru-RU" dirty="0"/>
              <a:t> вона </a:t>
            </a:r>
            <a:r>
              <a:rPr lang="ru-RU" dirty="0" err="1"/>
              <a:t>виявляє</a:t>
            </a:r>
            <a:r>
              <a:rPr lang="ru-RU" dirty="0"/>
              <a:t> і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, </a:t>
            </a:r>
            <a:r>
              <a:rPr lang="ru-RU" dirty="0" err="1" smtClean="0"/>
              <a:t>таосновна</a:t>
            </a:r>
            <a:r>
              <a:rPr lang="ru-RU" dirty="0" smtClean="0"/>
              <a:t> </a:t>
            </a:r>
            <a:r>
              <a:rPr lang="ru-RU" dirty="0" err="1"/>
              <a:t>полягає</a:t>
            </a:r>
            <a:r>
              <a:rPr lang="ru-RU" dirty="0"/>
              <a:t> в тому, </a:t>
            </a:r>
            <a:r>
              <a:rPr lang="ru-RU" dirty="0" err="1"/>
              <a:t>що</a:t>
            </a:r>
            <a:r>
              <a:rPr lang="ru-RU" dirty="0"/>
              <a:t> люди 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вживають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вітаміну</a:t>
            </a:r>
            <a:r>
              <a:rPr lang="ru-RU" dirty="0"/>
              <a:t> С, </a:t>
            </a:r>
            <a:r>
              <a:rPr lang="ru-RU" dirty="0" err="1"/>
              <a:t>живуть</a:t>
            </a:r>
            <a:r>
              <a:rPr lang="ru-RU" dirty="0"/>
              <a:t> </a:t>
            </a:r>
            <a:r>
              <a:rPr lang="ru-RU" dirty="0" err="1"/>
              <a:t>довше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ті</a:t>
            </a:r>
            <a:r>
              <a:rPr lang="ru-RU" dirty="0"/>
              <a:t> 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вживає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менше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507" y="692696"/>
            <a:ext cx="2017018" cy="2017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312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435713"/>
            <a:ext cx="3672526" cy="1105192"/>
          </a:xfrm>
        </p:spPr>
        <p:txBody>
          <a:bodyPr/>
          <a:lstStyle/>
          <a:p>
            <a:r>
              <a:rPr lang="uk-UA" dirty="0" smtClean="0"/>
              <a:t>Вітамін </a:t>
            </a:r>
            <a:r>
              <a:rPr lang="en-US" dirty="0" smtClean="0"/>
              <a:t>D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852936"/>
            <a:ext cx="6777317" cy="3508977"/>
          </a:xfrm>
        </p:spPr>
        <p:txBody>
          <a:bodyPr/>
          <a:lstStyle/>
          <a:p>
            <a:pPr marL="68580" indent="0">
              <a:buNone/>
            </a:pPr>
            <a:r>
              <a:rPr lang="ru-RU" dirty="0" err="1"/>
              <a:t>Вітамін</a:t>
            </a:r>
            <a:r>
              <a:rPr lang="ru-RU" dirty="0"/>
              <a:t> </a:t>
            </a:r>
            <a:r>
              <a:rPr lang="en-US" dirty="0"/>
              <a:t>D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ru-RU" dirty="0" err="1"/>
              <a:t>жиророзчинних</a:t>
            </a:r>
            <a:r>
              <a:rPr lang="ru-RU" dirty="0"/>
              <a:t> </a:t>
            </a:r>
            <a:r>
              <a:rPr lang="ru-RU" dirty="0" err="1"/>
              <a:t>вітамінів</a:t>
            </a:r>
            <a:r>
              <a:rPr lang="ru-RU" dirty="0"/>
              <a:t> (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розчиняються</a:t>
            </a:r>
            <a:r>
              <a:rPr lang="ru-RU" dirty="0"/>
              <a:t> в жирах і </a:t>
            </a:r>
            <a:r>
              <a:rPr lang="ru-RU" dirty="0" err="1"/>
              <a:t>органічних</a:t>
            </a:r>
            <a:r>
              <a:rPr lang="ru-RU" dirty="0"/>
              <a:t> </a:t>
            </a:r>
            <a:r>
              <a:rPr lang="ru-RU" dirty="0" err="1"/>
              <a:t>сполуках</a:t>
            </a:r>
            <a:r>
              <a:rPr lang="ru-RU" dirty="0"/>
              <a:t> і </a:t>
            </a:r>
            <a:r>
              <a:rPr lang="ru-RU" dirty="0" err="1"/>
              <a:t>нерозчинні</a:t>
            </a:r>
            <a:r>
              <a:rPr lang="ru-RU" dirty="0"/>
              <a:t> у </a:t>
            </a:r>
            <a:r>
              <a:rPr lang="ru-RU" dirty="0" err="1"/>
              <a:t>воді</a:t>
            </a:r>
            <a:r>
              <a:rPr lang="ru-RU" dirty="0"/>
              <a:t>),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утворюються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дією</a:t>
            </a:r>
            <a:r>
              <a:rPr lang="ru-RU" dirty="0"/>
              <a:t> </a:t>
            </a:r>
            <a:r>
              <a:rPr lang="ru-RU" dirty="0" err="1"/>
              <a:t>ультрафіолетового</a:t>
            </a:r>
            <a:r>
              <a:rPr lang="ru-RU" dirty="0"/>
              <a:t> </a:t>
            </a:r>
            <a:r>
              <a:rPr lang="ru-RU" dirty="0" err="1"/>
              <a:t>опромінення</a:t>
            </a:r>
            <a:r>
              <a:rPr lang="ru-RU" dirty="0"/>
              <a:t> в тканинах </a:t>
            </a:r>
            <a:r>
              <a:rPr lang="ru-RU" dirty="0" err="1"/>
              <a:t>тварин</a:t>
            </a:r>
            <a:r>
              <a:rPr lang="ru-RU" dirty="0"/>
              <a:t> і </a:t>
            </a:r>
            <a:r>
              <a:rPr lang="ru-RU" dirty="0" err="1"/>
              <a:t>рослин</a:t>
            </a:r>
            <a:r>
              <a:rPr lang="ru-RU" dirty="0"/>
              <a:t> з </a:t>
            </a:r>
            <a:r>
              <a:rPr lang="ru-RU" dirty="0" err="1"/>
              <a:t>стеринів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764704"/>
            <a:ext cx="2069441" cy="20643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7245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980728"/>
            <a:ext cx="7024744" cy="1143000"/>
          </a:xfrm>
        </p:spPr>
        <p:txBody>
          <a:bodyPr>
            <a:normAutofit/>
          </a:bodyPr>
          <a:lstStyle/>
          <a:p>
            <a:r>
              <a:rPr lang="uk-UA" dirty="0" smtClean="0"/>
              <a:t>               Авітаміноз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ru-RU" dirty="0" err="1"/>
              <a:t>Авітамінозом</a:t>
            </a:r>
            <a:r>
              <a:rPr lang="ru-RU" dirty="0"/>
              <a:t> </a:t>
            </a:r>
            <a:r>
              <a:rPr lang="ru-RU" dirty="0" err="1"/>
              <a:t>називається</a:t>
            </a:r>
            <a:r>
              <a:rPr lang="ru-RU" dirty="0"/>
              <a:t> </a:t>
            </a:r>
            <a:r>
              <a:rPr lang="ru-RU" dirty="0" err="1"/>
              <a:t>відсутність</a:t>
            </a:r>
            <a:r>
              <a:rPr lang="ru-RU" dirty="0"/>
              <a:t> в </a:t>
            </a:r>
            <a:r>
              <a:rPr lang="ru-RU" dirty="0" err="1"/>
              <a:t>організмі</a:t>
            </a:r>
            <a:r>
              <a:rPr lang="ru-RU" dirty="0"/>
              <a:t> будь-</a:t>
            </a:r>
            <a:r>
              <a:rPr lang="ru-RU" dirty="0" err="1"/>
              <a:t>якого</a:t>
            </a:r>
            <a:r>
              <a:rPr lang="ru-RU" dirty="0"/>
              <a:t> важного для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вітаміну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 в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випадках</a:t>
            </a:r>
            <a:r>
              <a:rPr lang="ru-RU" dirty="0"/>
              <a:t> у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трапляється</a:t>
            </a:r>
            <a:r>
              <a:rPr lang="ru-RU" dirty="0"/>
              <a:t> не </a:t>
            </a:r>
            <a:r>
              <a:rPr lang="ru-RU" dirty="0" err="1"/>
              <a:t>повна</a:t>
            </a:r>
            <a:r>
              <a:rPr lang="ru-RU" dirty="0"/>
              <a:t> </a:t>
            </a:r>
            <a:r>
              <a:rPr lang="ru-RU" dirty="0" err="1"/>
              <a:t>відсутність</a:t>
            </a:r>
            <a:r>
              <a:rPr lang="ru-RU" dirty="0"/>
              <a:t> </a:t>
            </a:r>
            <a:r>
              <a:rPr lang="ru-RU" dirty="0" err="1"/>
              <a:t>вітамінів</a:t>
            </a:r>
            <a:r>
              <a:rPr lang="ru-RU" dirty="0"/>
              <a:t>, а </a:t>
            </a:r>
            <a:r>
              <a:rPr lang="ru-RU" dirty="0" err="1"/>
              <a:t>нестача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. І </a:t>
            </a:r>
            <a:r>
              <a:rPr lang="ru-RU" dirty="0" err="1"/>
              <a:t>цей</a:t>
            </a:r>
            <a:r>
              <a:rPr lang="ru-RU" dirty="0"/>
              <a:t> стан </a:t>
            </a:r>
            <a:r>
              <a:rPr lang="ru-RU" dirty="0" err="1"/>
              <a:t>пов’язаний</a:t>
            </a:r>
            <a:r>
              <a:rPr lang="ru-RU" dirty="0"/>
              <a:t> з </a:t>
            </a:r>
            <a:r>
              <a:rPr lang="ru-RU" dirty="0" err="1"/>
              <a:t>нестачею</a:t>
            </a:r>
            <a:r>
              <a:rPr lang="ru-RU" dirty="0"/>
              <a:t> </a:t>
            </a:r>
            <a:r>
              <a:rPr lang="ru-RU" dirty="0" err="1"/>
              <a:t>вітамінів</a:t>
            </a:r>
            <a:r>
              <a:rPr lang="ru-RU" dirty="0"/>
              <a:t>, - </a:t>
            </a:r>
            <a:r>
              <a:rPr lang="ru-RU" dirty="0" err="1"/>
              <a:t>гіповітаміноз</a:t>
            </a:r>
            <a:r>
              <a:rPr lang="ru-RU" dirty="0"/>
              <a:t>. Для </a:t>
            </a:r>
            <a:r>
              <a:rPr lang="ru-RU" dirty="0" err="1"/>
              <a:t>дитячого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 </a:t>
            </a:r>
            <a:r>
              <a:rPr lang="ru-RU" dirty="0" err="1"/>
              <a:t>характерним</a:t>
            </a:r>
            <a:r>
              <a:rPr lang="ru-RU" dirty="0"/>
              <a:t> є </a:t>
            </a:r>
            <a:r>
              <a:rPr lang="ru-RU" dirty="0" err="1"/>
              <a:t>значна</a:t>
            </a:r>
            <a:r>
              <a:rPr lang="ru-RU" dirty="0"/>
              <a:t> </a:t>
            </a:r>
            <a:r>
              <a:rPr lang="ru-RU" dirty="0" err="1"/>
              <a:t>енергія</a:t>
            </a:r>
            <a:r>
              <a:rPr lang="ru-RU" dirty="0"/>
              <a:t> росту, </a:t>
            </a:r>
            <a:r>
              <a:rPr lang="ru-RU" dirty="0" err="1"/>
              <a:t>напруження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</a:t>
            </a:r>
            <a:r>
              <a:rPr lang="ru-RU" dirty="0" err="1"/>
              <a:t>обміну</a:t>
            </a:r>
            <a:r>
              <a:rPr lang="ru-RU" dirty="0"/>
              <a:t> і тому потреба у </a:t>
            </a:r>
            <a:r>
              <a:rPr lang="ru-RU" dirty="0" err="1"/>
              <a:t>вітамінах</a:t>
            </a:r>
            <a:r>
              <a:rPr lang="ru-RU" dirty="0"/>
              <a:t> у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вища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у </a:t>
            </a:r>
            <a:r>
              <a:rPr lang="ru-RU" dirty="0" err="1"/>
              <a:t>дорослих</a:t>
            </a:r>
            <a:r>
              <a:rPr lang="ru-RU" dirty="0"/>
              <a:t>.</a:t>
            </a:r>
          </a:p>
          <a:p>
            <a:pPr marL="6858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5663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</a:t>
            </a:r>
            <a:r>
              <a:rPr lang="ru-RU" dirty="0" err="1" smtClean="0"/>
              <a:t>Гіповітаміноз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988840"/>
            <a:ext cx="7056784" cy="4104456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ru-RU" dirty="0" err="1"/>
              <a:t>Елементарний</a:t>
            </a:r>
            <a:r>
              <a:rPr lang="ru-RU" dirty="0"/>
              <a:t> </a:t>
            </a:r>
            <a:r>
              <a:rPr lang="ru-RU" dirty="0" err="1"/>
              <a:t>гіповітаміноз</a:t>
            </a:r>
            <a:r>
              <a:rPr lang="ru-RU" dirty="0"/>
              <a:t> </a:t>
            </a:r>
            <a:r>
              <a:rPr lang="ru-RU" dirty="0" err="1"/>
              <a:t>розвивається</a:t>
            </a:r>
            <a:r>
              <a:rPr lang="ru-RU" dirty="0"/>
              <a:t> при </a:t>
            </a:r>
            <a:r>
              <a:rPr lang="ru-RU" dirty="0" err="1"/>
              <a:t>недостатньому</a:t>
            </a:r>
            <a:r>
              <a:rPr lang="ru-RU" dirty="0"/>
              <a:t> </a:t>
            </a:r>
            <a:r>
              <a:rPr lang="ru-RU" dirty="0" err="1"/>
              <a:t>знаходженні</a:t>
            </a:r>
            <a:r>
              <a:rPr lang="ru-RU" dirty="0"/>
              <a:t> </a:t>
            </a:r>
            <a:r>
              <a:rPr lang="ru-RU" dirty="0" err="1"/>
              <a:t>вітамінів</a:t>
            </a:r>
            <a:r>
              <a:rPr lang="ru-RU" dirty="0"/>
              <a:t> з </a:t>
            </a:r>
            <a:r>
              <a:rPr lang="ru-RU" dirty="0" err="1"/>
              <a:t>їжею</a:t>
            </a:r>
            <a:r>
              <a:rPr lang="ru-RU" dirty="0"/>
              <a:t> (</a:t>
            </a:r>
            <a:r>
              <a:rPr lang="ru-RU" dirty="0" err="1"/>
              <a:t>недостатня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фруктів</a:t>
            </a:r>
            <a:r>
              <a:rPr lang="ru-RU" dirty="0"/>
              <a:t>, </a:t>
            </a:r>
            <a:r>
              <a:rPr lang="ru-RU" dirty="0" err="1"/>
              <a:t>овочів</a:t>
            </a:r>
            <a:r>
              <a:rPr lang="ru-RU" dirty="0"/>
              <a:t>, </a:t>
            </a:r>
            <a:r>
              <a:rPr lang="ru-RU" dirty="0" err="1"/>
              <a:t>соків</a:t>
            </a:r>
            <a:r>
              <a:rPr lang="ru-RU" dirty="0"/>
              <a:t>). </a:t>
            </a:r>
            <a:r>
              <a:rPr lang="ru-RU" dirty="0" err="1"/>
              <a:t>Гіповітамінози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виникати</a:t>
            </a:r>
            <a:r>
              <a:rPr lang="ru-RU" dirty="0"/>
              <a:t> при </a:t>
            </a:r>
            <a:r>
              <a:rPr lang="ru-RU" dirty="0" err="1"/>
              <a:t>тривалих</a:t>
            </a:r>
            <a:r>
              <a:rPr lang="ru-RU" dirty="0"/>
              <a:t> і тяжких </a:t>
            </a:r>
            <a:r>
              <a:rPr lang="ru-RU" dirty="0" err="1"/>
              <a:t>інфекційних</a:t>
            </a:r>
            <a:r>
              <a:rPr lang="ru-RU" dirty="0"/>
              <a:t> </a:t>
            </a:r>
            <a:r>
              <a:rPr lang="ru-RU" dirty="0" err="1"/>
              <a:t>захворюваннях</a:t>
            </a:r>
            <a:r>
              <a:rPr lang="ru-RU" dirty="0"/>
              <a:t>, </a:t>
            </a:r>
            <a:r>
              <a:rPr lang="ru-RU" dirty="0" err="1"/>
              <a:t>нестачі</a:t>
            </a:r>
            <a:r>
              <a:rPr lang="ru-RU" dirty="0"/>
              <a:t> </a:t>
            </a:r>
            <a:r>
              <a:rPr lang="ru-RU" dirty="0" err="1"/>
              <a:t>білків</a:t>
            </a:r>
            <a:r>
              <a:rPr lang="ru-RU" dirty="0"/>
              <a:t>, і </a:t>
            </a:r>
            <a:r>
              <a:rPr lang="ru-RU" dirty="0" err="1"/>
              <a:t>надлишку</a:t>
            </a:r>
            <a:r>
              <a:rPr lang="ru-RU" dirty="0"/>
              <a:t> </a:t>
            </a:r>
            <a:r>
              <a:rPr lang="ru-RU" dirty="0" err="1"/>
              <a:t>вуглеводів</a:t>
            </a:r>
            <a:r>
              <a:rPr lang="ru-RU" dirty="0"/>
              <a:t> в </a:t>
            </a:r>
            <a:r>
              <a:rPr lang="ru-RU" dirty="0" err="1"/>
              <a:t>організмі</a:t>
            </a:r>
            <a:r>
              <a:rPr lang="ru-RU" dirty="0"/>
              <a:t>. </a:t>
            </a:r>
            <a:r>
              <a:rPr lang="ru-RU" dirty="0" err="1"/>
              <a:t>Гіповітаміноз</a:t>
            </a:r>
            <a:r>
              <a:rPr lang="ru-RU" dirty="0"/>
              <a:t> </a:t>
            </a:r>
            <a:r>
              <a:rPr lang="ru-RU" dirty="0" err="1"/>
              <a:t>виникає</a:t>
            </a:r>
            <a:r>
              <a:rPr lang="ru-RU" dirty="0"/>
              <a:t> при </a:t>
            </a:r>
            <a:r>
              <a:rPr lang="ru-RU" dirty="0" err="1"/>
              <a:t>недостатньому</a:t>
            </a:r>
            <a:r>
              <a:rPr lang="ru-RU" dirty="0"/>
              <a:t> </a:t>
            </a:r>
            <a:r>
              <a:rPr lang="ru-RU" dirty="0" err="1"/>
              <a:t>вмісті</a:t>
            </a:r>
            <a:r>
              <a:rPr lang="ru-RU" dirty="0"/>
              <a:t> </a:t>
            </a:r>
            <a:r>
              <a:rPr lang="ru-RU" dirty="0" err="1"/>
              <a:t>аскорбінової</a:t>
            </a:r>
            <a:r>
              <a:rPr lang="ru-RU" dirty="0"/>
              <a:t> </a:t>
            </a:r>
            <a:r>
              <a:rPr lang="ru-RU" dirty="0" err="1"/>
              <a:t>кислоти</a:t>
            </a:r>
            <a:r>
              <a:rPr lang="ru-RU" dirty="0"/>
              <a:t> в </a:t>
            </a:r>
            <a:r>
              <a:rPr lang="ru-RU" dirty="0" err="1"/>
              <a:t>їжі</a:t>
            </a:r>
            <a:r>
              <a:rPr lang="ru-RU" dirty="0"/>
              <a:t>.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джерела</a:t>
            </a:r>
            <a:r>
              <a:rPr lang="ru-RU" dirty="0"/>
              <a:t> </a:t>
            </a:r>
            <a:r>
              <a:rPr lang="ru-RU" dirty="0" err="1"/>
              <a:t>аскорбінової</a:t>
            </a:r>
            <a:r>
              <a:rPr lang="ru-RU" dirty="0"/>
              <a:t> </a:t>
            </a:r>
            <a:r>
              <a:rPr lang="ru-RU" dirty="0" err="1"/>
              <a:t>кислоти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: </a:t>
            </a:r>
            <a:r>
              <a:rPr lang="ru-RU" dirty="0" err="1"/>
              <a:t>солодкий</a:t>
            </a:r>
            <a:r>
              <a:rPr lang="ru-RU" dirty="0"/>
              <a:t> </a:t>
            </a:r>
            <a:r>
              <a:rPr lang="ru-RU" dirty="0" err="1"/>
              <a:t>перець</a:t>
            </a:r>
            <a:r>
              <a:rPr lang="ru-RU" dirty="0"/>
              <a:t>, петрушка, </a:t>
            </a:r>
            <a:r>
              <a:rPr lang="ru-RU" dirty="0" err="1"/>
              <a:t>кріп</a:t>
            </a:r>
            <a:r>
              <a:rPr lang="ru-RU" dirty="0"/>
              <a:t>, </a:t>
            </a:r>
            <a:r>
              <a:rPr lang="ru-RU" dirty="0" err="1"/>
              <a:t>зелене</a:t>
            </a:r>
            <a:r>
              <a:rPr lang="ru-RU" dirty="0"/>
              <a:t> цибуля, </a:t>
            </a:r>
            <a:r>
              <a:rPr lang="ru-RU" dirty="0" err="1"/>
              <a:t>помідори</a:t>
            </a:r>
            <a:r>
              <a:rPr lang="ru-RU" dirty="0"/>
              <a:t>.</a:t>
            </a:r>
          </a:p>
          <a:p>
            <a:pPr marL="6858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0051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1628800"/>
            <a:ext cx="4680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Презентацію на тему «Органічна хімія» </a:t>
            </a:r>
          </a:p>
          <a:p>
            <a:r>
              <a:rPr lang="uk-UA" dirty="0"/>
              <a:t>в</a:t>
            </a:r>
            <a:r>
              <a:rPr lang="uk-UA" dirty="0" smtClean="0"/>
              <a:t>иконала:</a:t>
            </a:r>
          </a:p>
          <a:p>
            <a:r>
              <a:rPr lang="uk-UA" dirty="0" smtClean="0"/>
              <a:t>учениця 9-А класу </a:t>
            </a:r>
          </a:p>
          <a:p>
            <a:r>
              <a:rPr lang="uk-UA" dirty="0"/>
              <a:t>г</a:t>
            </a:r>
            <a:r>
              <a:rPr lang="uk-UA" dirty="0" smtClean="0"/>
              <a:t>імназії №290</a:t>
            </a:r>
            <a:endParaRPr lang="ru-RU" dirty="0"/>
          </a:p>
          <a:p>
            <a:r>
              <a:rPr lang="uk-UA" dirty="0"/>
              <a:t>м</a:t>
            </a:r>
            <a:r>
              <a:rPr lang="uk-UA" dirty="0" smtClean="0"/>
              <a:t>. Києва </a:t>
            </a:r>
          </a:p>
          <a:p>
            <a:r>
              <a:rPr lang="uk-UA" dirty="0" smtClean="0"/>
              <a:t>Бондаренко Світлана </a:t>
            </a:r>
          </a:p>
          <a:p>
            <a:r>
              <a:rPr lang="uk-UA" dirty="0"/>
              <a:t>к</a:t>
            </a:r>
            <a:r>
              <a:rPr lang="uk-UA" dirty="0" smtClean="0"/>
              <a:t>ерівник : </a:t>
            </a:r>
          </a:p>
          <a:p>
            <a:r>
              <a:rPr lang="uk-UA" dirty="0" smtClean="0"/>
              <a:t>Бондаренко Світлана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4271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</a:t>
            </a:r>
            <a:r>
              <a:rPr lang="uk-UA" dirty="0" err="1" smtClean="0"/>
              <a:t>Оргагічні</a:t>
            </a:r>
            <a:r>
              <a:rPr lang="uk-UA" dirty="0" smtClean="0"/>
              <a:t> сполуки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ru-RU" dirty="0"/>
              <a:t>ОРГАН</a:t>
            </a:r>
            <a:r>
              <a:rPr lang="en-US" dirty="0"/>
              <a:t>I</a:t>
            </a:r>
            <a:r>
              <a:rPr lang="ru-RU" dirty="0"/>
              <a:t>ЧНІ СПОЛУКИ — </a:t>
            </a:r>
            <a:r>
              <a:rPr lang="ru-RU" dirty="0" err="1"/>
              <a:t>клас</a:t>
            </a:r>
            <a:r>
              <a:rPr lang="ru-RU" dirty="0"/>
              <a:t> </a:t>
            </a:r>
            <a:r>
              <a:rPr lang="ru-RU" dirty="0" err="1"/>
              <a:t>сполук</a:t>
            </a:r>
            <a:r>
              <a:rPr lang="ru-RU" dirty="0"/>
              <a:t>, в склад </a:t>
            </a:r>
            <a:r>
              <a:rPr lang="ru-RU" dirty="0" err="1"/>
              <a:t>яких</a:t>
            </a:r>
            <a:r>
              <a:rPr lang="ru-RU" dirty="0"/>
              <a:t> входить Карбон (за </a:t>
            </a:r>
            <a:r>
              <a:rPr lang="ru-RU" dirty="0" err="1"/>
              <a:t>винятком</a:t>
            </a:r>
            <a:r>
              <a:rPr lang="ru-RU" dirty="0"/>
              <a:t> </a:t>
            </a:r>
            <a:r>
              <a:rPr lang="ru-RU" dirty="0" err="1"/>
              <a:t>карбідів</a:t>
            </a:r>
            <a:r>
              <a:rPr lang="ru-RU" dirty="0"/>
              <a:t>, </a:t>
            </a:r>
            <a:r>
              <a:rPr lang="ru-RU" dirty="0" err="1"/>
              <a:t>карбонатної</a:t>
            </a:r>
            <a:r>
              <a:rPr lang="ru-RU" dirty="0"/>
              <a:t> </a:t>
            </a:r>
            <a:r>
              <a:rPr lang="ru-RU" dirty="0" err="1"/>
              <a:t>кислоти</a:t>
            </a:r>
            <a:r>
              <a:rPr lang="ru-RU" dirty="0"/>
              <a:t>, </a:t>
            </a:r>
            <a:r>
              <a:rPr lang="ru-RU" dirty="0" err="1"/>
              <a:t>карбонатів</a:t>
            </a:r>
            <a:r>
              <a:rPr lang="ru-RU" dirty="0"/>
              <a:t>, </a:t>
            </a:r>
            <a:r>
              <a:rPr lang="ru-RU" dirty="0" err="1"/>
              <a:t>оксидів</a:t>
            </a:r>
            <a:r>
              <a:rPr lang="ru-RU" dirty="0"/>
              <a:t> Карбону і </a:t>
            </a:r>
            <a:r>
              <a:rPr lang="ru-RU" dirty="0" err="1"/>
              <a:t>ціанідів</a:t>
            </a:r>
            <a:r>
              <a:rPr lang="ru-RU" dirty="0"/>
              <a:t>). </a:t>
            </a:r>
            <a:r>
              <a:rPr lang="ru-RU" dirty="0" err="1"/>
              <a:t>Окрім</a:t>
            </a:r>
            <a:r>
              <a:rPr lang="ru-RU" dirty="0"/>
              <a:t> Карбону, вони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містять</a:t>
            </a:r>
            <a:r>
              <a:rPr lang="ru-RU" dirty="0"/>
              <a:t> </a:t>
            </a:r>
            <a:r>
              <a:rPr lang="ru-RU" dirty="0" err="1"/>
              <a:t>Гідроген</a:t>
            </a:r>
            <a:r>
              <a:rPr lang="ru-RU" dirty="0"/>
              <a:t>, </a:t>
            </a:r>
            <a:r>
              <a:rPr lang="ru-RU" dirty="0" err="1"/>
              <a:t>досить</a:t>
            </a:r>
            <a:r>
              <a:rPr lang="ru-RU" dirty="0"/>
              <a:t> часто — Оксиген, </a:t>
            </a:r>
            <a:r>
              <a:rPr lang="ru-RU" dirty="0" err="1"/>
              <a:t>Нітроген</a:t>
            </a:r>
            <a:r>
              <a:rPr lang="ru-RU" dirty="0"/>
              <a:t> та </a:t>
            </a:r>
            <a:r>
              <a:rPr lang="ru-RU" dirty="0" err="1"/>
              <a:t>галогени</a:t>
            </a:r>
            <a:r>
              <a:rPr lang="ru-RU" dirty="0"/>
              <a:t>, </a:t>
            </a:r>
            <a:r>
              <a:rPr lang="ru-RU" dirty="0" err="1"/>
              <a:t>рідше</a:t>
            </a:r>
            <a:r>
              <a:rPr lang="ru-RU" dirty="0"/>
              <a:t> Фосфор, </a:t>
            </a:r>
            <a:r>
              <a:rPr lang="ru-RU" dirty="0" err="1"/>
              <a:t>Сульфур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. . В </a:t>
            </a:r>
            <a:r>
              <a:rPr lang="ru-RU" dirty="0" err="1"/>
              <a:t>органічних</a:t>
            </a:r>
            <a:r>
              <a:rPr lang="ru-RU" dirty="0"/>
              <a:t> </a:t>
            </a:r>
            <a:r>
              <a:rPr lang="ru-RU" dirty="0" err="1"/>
              <a:t>сполуках</a:t>
            </a:r>
            <a:r>
              <a:rPr lang="ru-RU" dirty="0"/>
              <a:t> Карбон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виявляє</a:t>
            </a:r>
            <a:r>
              <a:rPr lang="ru-RU" dirty="0"/>
              <a:t> </a:t>
            </a:r>
            <a:r>
              <a:rPr lang="ru-RU" dirty="0" err="1"/>
              <a:t>валентність</a:t>
            </a:r>
            <a:r>
              <a:rPr lang="ru-RU" dirty="0"/>
              <a:t> </a:t>
            </a:r>
            <a:r>
              <a:rPr lang="ru-RU" dirty="0" smtClean="0"/>
              <a:t>4.</a:t>
            </a:r>
            <a:endParaRPr lang="ru-RU" dirty="0"/>
          </a:p>
          <a:p>
            <a:pPr marL="6858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458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024744" cy="1143000"/>
          </a:xfrm>
        </p:spPr>
        <p:txBody>
          <a:bodyPr/>
          <a:lstStyle/>
          <a:p>
            <a:r>
              <a:rPr lang="uk-UA" dirty="0" smtClean="0"/>
              <a:t>        Органічна хімія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268760"/>
            <a:ext cx="7704856" cy="5184576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ru-RU" dirty="0"/>
              <a:t>Наука,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займається</a:t>
            </a:r>
            <a:r>
              <a:rPr lang="ru-RU" dirty="0"/>
              <a:t> </a:t>
            </a:r>
            <a:r>
              <a:rPr lang="ru-RU" dirty="0" err="1"/>
              <a:t>вивченням</a:t>
            </a:r>
            <a:r>
              <a:rPr lang="ru-RU" dirty="0"/>
              <a:t> </a:t>
            </a:r>
            <a:r>
              <a:rPr lang="ru-RU" dirty="0" err="1"/>
              <a:t>органічних</a:t>
            </a:r>
            <a:r>
              <a:rPr lang="ru-RU" dirty="0"/>
              <a:t> </a:t>
            </a:r>
            <a:r>
              <a:rPr lang="ru-RU" dirty="0" err="1"/>
              <a:t>сполук</a:t>
            </a:r>
            <a:r>
              <a:rPr lang="ru-RU" dirty="0"/>
              <a:t> </a:t>
            </a:r>
            <a:r>
              <a:rPr lang="ru-RU" dirty="0" err="1"/>
              <a:t>називається</a:t>
            </a:r>
            <a:r>
              <a:rPr lang="ru-RU" dirty="0"/>
              <a:t> </a:t>
            </a:r>
            <a:r>
              <a:rPr lang="ru-RU" dirty="0" err="1"/>
              <a:t>органічна</a:t>
            </a:r>
            <a:r>
              <a:rPr lang="ru-RU" dirty="0"/>
              <a:t> </a:t>
            </a:r>
            <a:r>
              <a:rPr lang="ru-RU" dirty="0" err="1"/>
              <a:t>хімія</a:t>
            </a:r>
            <a:r>
              <a:rPr lang="ru-RU" dirty="0"/>
              <a:t>. Велика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сполук</a:t>
            </a:r>
            <a:r>
              <a:rPr lang="ru-RU" dirty="0"/>
              <a:t>, </a:t>
            </a:r>
            <a:r>
              <a:rPr lang="ru-RU" dirty="0" err="1"/>
              <a:t>такі</a:t>
            </a:r>
            <a:r>
              <a:rPr lang="ru-RU" dirty="0"/>
              <a:t> як </a:t>
            </a:r>
            <a:r>
              <a:rPr lang="ru-RU" dirty="0" err="1"/>
              <a:t>протеїни</a:t>
            </a:r>
            <a:r>
              <a:rPr lang="ru-RU" dirty="0"/>
              <a:t>, </a:t>
            </a:r>
            <a:r>
              <a:rPr lang="ru-RU" dirty="0" err="1"/>
              <a:t>жири</a:t>
            </a:r>
            <a:r>
              <a:rPr lang="ru-RU" dirty="0"/>
              <a:t> та </a:t>
            </a:r>
            <a:r>
              <a:rPr lang="ru-RU" dirty="0" err="1"/>
              <a:t>вуглеводні</a:t>
            </a:r>
            <a:r>
              <a:rPr lang="ru-RU" dirty="0"/>
              <a:t>,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грають</a:t>
            </a:r>
            <a:r>
              <a:rPr lang="ru-RU" dirty="0"/>
              <a:t> </a:t>
            </a:r>
            <a:r>
              <a:rPr lang="ru-RU" dirty="0" err="1"/>
              <a:t>надзвичайно</a:t>
            </a:r>
            <a:r>
              <a:rPr lang="ru-RU" dirty="0"/>
              <a:t> </a:t>
            </a:r>
            <a:r>
              <a:rPr lang="ru-RU" dirty="0" err="1"/>
              <a:t>важливу</a:t>
            </a:r>
            <a:r>
              <a:rPr lang="ru-RU" dirty="0"/>
              <a:t> роль у </a:t>
            </a:r>
            <a:r>
              <a:rPr lang="ru-RU" dirty="0" err="1"/>
              <a:t>біохімії</a:t>
            </a:r>
            <a:r>
              <a:rPr lang="ru-RU" dirty="0"/>
              <a:t>. </a:t>
            </a:r>
            <a:r>
              <a:rPr lang="ru-RU" dirty="0" err="1"/>
              <a:t>Чіткої</a:t>
            </a:r>
            <a:r>
              <a:rPr lang="ru-RU" dirty="0"/>
              <a:t> </a:t>
            </a:r>
            <a:r>
              <a:rPr lang="ru-RU" dirty="0" err="1"/>
              <a:t>межі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органічними</a:t>
            </a:r>
            <a:r>
              <a:rPr lang="ru-RU" dirty="0"/>
              <a:t> та </a:t>
            </a:r>
            <a:r>
              <a:rPr lang="ru-RU" dirty="0" err="1"/>
              <a:t>неорганічними</a:t>
            </a:r>
            <a:r>
              <a:rPr lang="ru-RU" dirty="0"/>
              <a:t> </a:t>
            </a:r>
            <a:r>
              <a:rPr lang="ru-RU" dirty="0" err="1"/>
              <a:t>сполуками</a:t>
            </a:r>
            <a:r>
              <a:rPr lang="ru-RU" dirty="0"/>
              <a:t> не </a:t>
            </a:r>
            <a:r>
              <a:rPr lang="ru-RU" dirty="0" err="1"/>
              <a:t>існує</a:t>
            </a:r>
            <a:r>
              <a:rPr lang="ru-RU" dirty="0"/>
              <a:t>. </a:t>
            </a:r>
            <a:r>
              <a:rPr lang="ru-RU" dirty="0" err="1"/>
              <a:t>Мурашина</a:t>
            </a:r>
            <a:r>
              <a:rPr lang="ru-RU" dirty="0"/>
              <a:t> кислота (перша жирна кислота) є </a:t>
            </a:r>
            <a:r>
              <a:rPr lang="ru-RU" dirty="0" err="1"/>
              <a:t>органічною</a:t>
            </a:r>
            <a:r>
              <a:rPr lang="ru-RU" dirty="0"/>
              <a:t>, попри те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ангідрид</a:t>
            </a:r>
            <a:r>
              <a:rPr lang="ru-RU" dirty="0"/>
              <a:t>, </a:t>
            </a:r>
            <a:r>
              <a:rPr lang="ru-RU" dirty="0" err="1"/>
              <a:t>монооксид</a:t>
            </a:r>
            <a:r>
              <a:rPr lang="ru-RU" dirty="0"/>
              <a:t> карбону, є </a:t>
            </a:r>
            <a:r>
              <a:rPr lang="ru-RU" dirty="0" err="1"/>
              <a:t>неорганічним</a:t>
            </a:r>
            <a:r>
              <a:rPr lang="ru-RU" dirty="0"/>
              <a:t>. </a:t>
            </a:r>
            <a:r>
              <a:rPr lang="ru-RU" dirty="0" err="1"/>
              <a:t>Термін</a:t>
            </a:r>
            <a:r>
              <a:rPr lang="ru-RU" dirty="0"/>
              <a:t> «</a:t>
            </a:r>
            <a:r>
              <a:rPr lang="ru-RU" dirty="0" err="1"/>
              <a:t>органічний</a:t>
            </a:r>
            <a:r>
              <a:rPr lang="ru-RU" dirty="0"/>
              <a:t>» </a:t>
            </a:r>
            <a:r>
              <a:rPr lang="ru-RU" dirty="0" err="1"/>
              <a:t>зумовлений</a:t>
            </a:r>
            <a:r>
              <a:rPr lang="ru-RU" dirty="0"/>
              <a:t> </a:t>
            </a:r>
            <a:r>
              <a:rPr lang="ru-RU" dirty="0" err="1"/>
              <a:t>історичними</a:t>
            </a:r>
            <a:r>
              <a:rPr lang="ru-RU" dirty="0"/>
              <a:t> причинами і походить з ХІХ </a:t>
            </a:r>
            <a:r>
              <a:rPr lang="ru-RU" dirty="0" err="1"/>
              <a:t>століття</a:t>
            </a:r>
            <a:r>
              <a:rPr lang="ru-RU" dirty="0"/>
              <a:t>, коли </a:t>
            </a:r>
            <a:r>
              <a:rPr lang="ru-RU" dirty="0" err="1"/>
              <a:t>помилково</a:t>
            </a:r>
            <a:r>
              <a:rPr lang="ru-RU" dirty="0"/>
              <a:t> </a:t>
            </a:r>
            <a:r>
              <a:rPr lang="ru-RU" dirty="0" err="1"/>
              <a:t>вважалося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органічні</a:t>
            </a:r>
            <a:r>
              <a:rPr lang="ru-RU" dirty="0"/>
              <a:t> </a:t>
            </a:r>
            <a:r>
              <a:rPr lang="ru-RU" dirty="0" err="1"/>
              <a:t>сполуки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утворюватися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в </a:t>
            </a:r>
            <a:r>
              <a:rPr lang="ru-RU" dirty="0" err="1"/>
              <a:t>живих</a:t>
            </a:r>
            <a:r>
              <a:rPr lang="ru-RU" dirty="0"/>
              <a:t> </a:t>
            </a:r>
            <a:r>
              <a:rPr lang="ru-RU" dirty="0" err="1"/>
              <a:t>організмах</a:t>
            </a:r>
            <a:r>
              <a:rPr lang="ru-RU" dirty="0"/>
              <a:t>. Зараз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органічних</a:t>
            </a:r>
            <a:r>
              <a:rPr lang="ru-RU" dirty="0"/>
              <a:t> </a:t>
            </a:r>
            <a:r>
              <a:rPr lang="ru-RU" dirty="0" err="1"/>
              <a:t>сполук</a:t>
            </a:r>
            <a:r>
              <a:rPr lang="ru-RU" dirty="0"/>
              <a:t> </a:t>
            </a:r>
            <a:r>
              <a:rPr lang="ru-RU" dirty="0" err="1"/>
              <a:t>виробляється</a:t>
            </a:r>
            <a:r>
              <a:rPr lang="ru-RU" dirty="0"/>
              <a:t> </a:t>
            </a:r>
            <a:r>
              <a:rPr lang="ru-RU" dirty="0" err="1"/>
              <a:t>штучним</a:t>
            </a:r>
            <a:r>
              <a:rPr lang="ru-RU" dirty="0"/>
              <a:t> шляхом. </a:t>
            </a:r>
          </a:p>
          <a:p>
            <a:pPr marL="6858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404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024744" cy="1143000"/>
          </a:xfrm>
        </p:spPr>
        <p:txBody>
          <a:bodyPr/>
          <a:lstStyle/>
          <a:p>
            <a:r>
              <a:rPr lang="uk-UA" dirty="0" smtClean="0"/>
              <a:t>                    Жири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067944" y="1268760"/>
            <a:ext cx="4392488" cy="5184576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Жири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товщі</a:t>
            </a:r>
            <a:r>
              <a:rPr lang="ru-RU" dirty="0"/>
              <a:t> — велика </a:t>
            </a:r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ru-RU" dirty="0" err="1"/>
              <a:t>органічних</a:t>
            </a:r>
            <a:r>
              <a:rPr lang="ru-RU" dirty="0"/>
              <a:t> </a:t>
            </a:r>
            <a:r>
              <a:rPr lang="ru-RU" dirty="0" err="1"/>
              <a:t>сполук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, з </a:t>
            </a:r>
            <a:r>
              <a:rPr lang="ru-RU" dirty="0" err="1"/>
              <a:t>фізичного</a:t>
            </a:r>
            <a:r>
              <a:rPr lang="ru-RU" dirty="0"/>
              <a:t> </a:t>
            </a:r>
            <a:r>
              <a:rPr lang="ru-RU" dirty="0" err="1"/>
              <a:t>погляду</a:t>
            </a:r>
            <a:r>
              <a:rPr lang="ru-RU" dirty="0"/>
              <a:t>,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меншу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одиниці</a:t>
            </a:r>
            <a:r>
              <a:rPr lang="ru-RU" dirty="0"/>
              <a:t> питому вагу і, як правило, </a:t>
            </a:r>
            <a:r>
              <a:rPr lang="ru-RU" dirty="0" err="1"/>
              <a:t>розчинні</a:t>
            </a:r>
            <a:r>
              <a:rPr lang="ru-RU" dirty="0"/>
              <a:t> в </a:t>
            </a:r>
            <a:r>
              <a:rPr lang="ru-RU" dirty="0" err="1"/>
              <a:t>органічних</a:t>
            </a:r>
            <a:r>
              <a:rPr lang="ru-RU" dirty="0"/>
              <a:t> </a:t>
            </a:r>
            <a:r>
              <a:rPr lang="ru-RU" dirty="0" err="1"/>
              <a:t>розчинниках</a:t>
            </a:r>
            <a:r>
              <a:rPr lang="ru-RU" dirty="0"/>
              <a:t>, як правило не </a:t>
            </a:r>
            <a:r>
              <a:rPr lang="ru-RU" dirty="0" err="1"/>
              <a:t>розчиняються</a:t>
            </a:r>
            <a:r>
              <a:rPr lang="ru-RU" dirty="0"/>
              <a:t> у </a:t>
            </a:r>
            <a:r>
              <a:rPr lang="ru-RU" dirty="0" err="1"/>
              <a:t>воді</a:t>
            </a:r>
            <a:r>
              <a:rPr lang="ru-RU" dirty="0"/>
              <a:t>, і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звичайним</a:t>
            </a:r>
            <a:r>
              <a:rPr lang="ru-RU" dirty="0"/>
              <a:t> </a:t>
            </a:r>
            <a:r>
              <a:rPr lang="ru-RU" dirty="0" err="1"/>
              <a:t>тиском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не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перегнати</a:t>
            </a:r>
            <a:r>
              <a:rPr lang="ru-RU" dirty="0"/>
              <a:t>, не </a:t>
            </a:r>
            <a:r>
              <a:rPr lang="ru-RU" dirty="0" err="1"/>
              <a:t>розклавши</a:t>
            </a:r>
            <a:r>
              <a:rPr lang="ru-RU" dirty="0"/>
              <a:t>. </a:t>
            </a:r>
            <a:r>
              <a:rPr lang="ru-RU" dirty="0" err="1"/>
              <a:t>Хімічно</a:t>
            </a:r>
            <a:r>
              <a:rPr lang="ru-RU" dirty="0"/>
              <a:t>, </a:t>
            </a:r>
            <a:r>
              <a:rPr lang="ru-RU" dirty="0" err="1"/>
              <a:t>жири</a:t>
            </a:r>
            <a:r>
              <a:rPr lang="ru-RU" dirty="0"/>
              <a:t> є </a:t>
            </a:r>
            <a:r>
              <a:rPr lang="ru-RU" dirty="0" err="1"/>
              <a:t>тригліцеридами</a:t>
            </a:r>
            <a:r>
              <a:rPr lang="ru-RU" dirty="0"/>
              <a:t>, </a:t>
            </a:r>
            <a:r>
              <a:rPr lang="ru-RU" dirty="0" err="1"/>
              <a:t>сполукою</a:t>
            </a:r>
            <a:r>
              <a:rPr lang="ru-RU" dirty="0"/>
              <a:t> </a:t>
            </a:r>
            <a:r>
              <a:rPr lang="ru-RU" dirty="0" err="1"/>
              <a:t>складних</a:t>
            </a:r>
            <a:r>
              <a:rPr lang="ru-RU" dirty="0"/>
              <a:t> </a:t>
            </a:r>
            <a:r>
              <a:rPr lang="ru-RU" dirty="0" err="1"/>
              <a:t>ефірів</a:t>
            </a:r>
            <a:r>
              <a:rPr lang="ru-RU" dirty="0"/>
              <a:t> </a:t>
            </a:r>
            <a:r>
              <a:rPr lang="ru-RU" dirty="0" err="1"/>
              <a:t>трьохатомного</a:t>
            </a:r>
            <a:r>
              <a:rPr lang="ru-RU" dirty="0"/>
              <a:t> спирту (</a:t>
            </a:r>
            <a:r>
              <a:rPr lang="ru-RU" dirty="0" err="1"/>
              <a:t>гліцерину</a:t>
            </a:r>
            <a:r>
              <a:rPr lang="ru-RU" dirty="0"/>
              <a:t>) і будь-</a:t>
            </a:r>
            <a:r>
              <a:rPr lang="ru-RU" dirty="0" err="1"/>
              <a:t>якою</a:t>
            </a:r>
            <a:r>
              <a:rPr lang="ru-RU" dirty="0"/>
              <a:t> з </a:t>
            </a:r>
            <a:r>
              <a:rPr lang="ru-RU" dirty="0" err="1"/>
              <a:t>кількох</a:t>
            </a:r>
            <a:r>
              <a:rPr lang="ru-RU" dirty="0"/>
              <a:t> </a:t>
            </a:r>
            <a:r>
              <a:rPr lang="ru-RU" dirty="0" err="1"/>
              <a:t>жирних</a:t>
            </a:r>
            <a:r>
              <a:rPr lang="ru-RU" dirty="0"/>
              <a:t> кислот. </a:t>
            </a:r>
            <a:r>
              <a:rPr lang="ru-RU" dirty="0" err="1"/>
              <a:t>Містяться</a:t>
            </a:r>
            <a:r>
              <a:rPr lang="ru-RU" dirty="0"/>
              <a:t> у </a:t>
            </a:r>
            <a:r>
              <a:rPr lang="ru-RU" dirty="0" err="1"/>
              <a:t>тваринних</a:t>
            </a:r>
            <a:r>
              <a:rPr lang="ru-RU" dirty="0"/>
              <a:t> і </a:t>
            </a:r>
            <a:r>
              <a:rPr lang="ru-RU" dirty="0" err="1"/>
              <a:t>рослинних</a:t>
            </a:r>
            <a:r>
              <a:rPr lang="ru-RU" dirty="0"/>
              <a:t> </a:t>
            </a:r>
            <a:r>
              <a:rPr lang="ru-RU" dirty="0" err="1"/>
              <a:t>організмах</a:t>
            </a:r>
            <a:r>
              <a:rPr lang="ru-RU" dirty="0"/>
              <a:t>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04864"/>
            <a:ext cx="3267739" cy="2450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5836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2385"/>
            <a:ext cx="7024744" cy="1143000"/>
          </a:xfrm>
        </p:spPr>
        <p:txBody>
          <a:bodyPr/>
          <a:lstStyle/>
          <a:p>
            <a:r>
              <a:rPr lang="uk-UA" dirty="0" smtClean="0"/>
              <a:t>         Значення жирів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995936" y="1196752"/>
            <a:ext cx="4392488" cy="5184576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жирів</a:t>
            </a:r>
            <a:r>
              <a:rPr lang="ru-RU" dirty="0"/>
              <a:t> у </a:t>
            </a:r>
            <a:r>
              <a:rPr lang="ru-RU" dirty="0" err="1"/>
              <a:t>харчуванні</a:t>
            </a:r>
            <a:r>
              <a:rPr lang="ru-RU" dirty="0"/>
              <a:t> </a:t>
            </a:r>
            <a:r>
              <a:rPr lang="ru-RU" dirty="0" err="1"/>
              <a:t>різноманітне</a:t>
            </a:r>
            <a:r>
              <a:rPr lang="ru-RU" dirty="0"/>
              <a:t>. </a:t>
            </a:r>
            <a:r>
              <a:rPr lang="ru-RU" dirty="0" err="1"/>
              <a:t>Недостатнє</a:t>
            </a:r>
            <a:r>
              <a:rPr lang="ru-RU" dirty="0"/>
              <a:t> </a:t>
            </a:r>
            <a:r>
              <a:rPr lang="ru-RU" dirty="0" err="1"/>
              <a:t>надходження</a:t>
            </a:r>
            <a:r>
              <a:rPr lang="ru-RU" dirty="0"/>
              <a:t> </a:t>
            </a:r>
            <a:r>
              <a:rPr lang="ru-RU" dirty="0" err="1"/>
              <a:t>жирів</a:t>
            </a:r>
            <a:r>
              <a:rPr lang="ru-RU" dirty="0"/>
              <a:t> у </a:t>
            </a:r>
            <a:r>
              <a:rPr lang="ru-RU" dirty="0" err="1"/>
              <a:t>їжу</a:t>
            </a:r>
            <a:r>
              <a:rPr lang="ru-RU" dirty="0"/>
              <a:t> негативно </a:t>
            </a:r>
            <a:r>
              <a:rPr lang="ru-RU" dirty="0" err="1"/>
              <a:t>впливає</a:t>
            </a:r>
            <a:r>
              <a:rPr lang="ru-RU" dirty="0"/>
              <a:t> на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обміну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, </a:t>
            </a:r>
            <a:r>
              <a:rPr lang="ru-RU" dirty="0" err="1"/>
              <a:t>функціональний</a:t>
            </a:r>
            <a:r>
              <a:rPr lang="ru-RU" dirty="0"/>
              <a:t> стан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і систем і, у </a:t>
            </a:r>
            <a:r>
              <a:rPr lang="ru-RU" dirty="0" err="1"/>
              <a:t>підсумку</a:t>
            </a:r>
            <a:r>
              <a:rPr lang="ru-RU" dirty="0"/>
              <a:t>, на </a:t>
            </a:r>
            <a:r>
              <a:rPr lang="ru-RU" dirty="0" err="1"/>
              <a:t>працездатність</a:t>
            </a:r>
            <a:r>
              <a:rPr lang="ru-RU" dirty="0"/>
              <a:t> і </a:t>
            </a:r>
            <a:r>
              <a:rPr lang="ru-RU" dirty="0" err="1"/>
              <a:t>опірність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 </a:t>
            </a:r>
            <a:r>
              <a:rPr lang="ru-RU" dirty="0" err="1"/>
              <a:t>несприятливим</a:t>
            </a:r>
            <a:r>
              <a:rPr lang="ru-RU" dirty="0"/>
              <a:t> </a:t>
            </a:r>
            <a:r>
              <a:rPr lang="ru-RU" dirty="0" err="1"/>
              <a:t>чинникам</a:t>
            </a:r>
            <a:r>
              <a:rPr lang="ru-RU" dirty="0"/>
              <a:t> </a:t>
            </a:r>
            <a:r>
              <a:rPr lang="ru-RU" dirty="0" err="1"/>
              <a:t>навколишнього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, у тому </a:t>
            </a:r>
            <a:r>
              <a:rPr lang="ru-RU" dirty="0" err="1"/>
              <a:t>числі</a:t>
            </a:r>
            <a:r>
              <a:rPr lang="ru-RU" dirty="0"/>
              <a:t> </a:t>
            </a:r>
            <a:r>
              <a:rPr lang="ru-RU" dirty="0" err="1"/>
              <a:t>інфекційним</a:t>
            </a:r>
            <a:r>
              <a:rPr lang="ru-RU" dirty="0"/>
              <a:t> агентам. </a:t>
            </a:r>
            <a:r>
              <a:rPr lang="ru-RU" dirty="0" err="1"/>
              <a:t>Недостатня</a:t>
            </a:r>
            <a:r>
              <a:rPr lang="ru-RU" dirty="0"/>
              <a:t> </a:t>
            </a:r>
            <a:r>
              <a:rPr lang="ru-RU" dirty="0" err="1"/>
              <a:t>енергетична</a:t>
            </a:r>
            <a:r>
              <a:rPr lang="ru-RU" dirty="0"/>
              <a:t> </a:t>
            </a:r>
            <a:r>
              <a:rPr lang="ru-RU" dirty="0" err="1"/>
              <a:t>цінність</a:t>
            </a:r>
            <a:r>
              <a:rPr lang="ru-RU" dirty="0"/>
              <a:t> </a:t>
            </a:r>
            <a:r>
              <a:rPr lang="ru-RU" dirty="0" err="1"/>
              <a:t>раціонів</a:t>
            </a:r>
            <a:r>
              <a:rPr lang="ru-RU" dirty="0"/>
              <a:t> </a:t>
            </a:r>
            <a:r>
              <a:rPr lang="ru-RU" dirty="0" err="1"/>
              <a:t>харчування</a:t>
            </a:r>
            <a:r>
              <a:rPr lang="ru-RU" dirty="0"/>
              <a:t>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виснаження</a:t>
            </a:r>
            <a:r>
              <a:rPr lang="ru-RU" dirty="0"/>
              <a:t>  </a:t>
            </a:r>
            <a:r>
              <a:rPr lang="ru-RU" dirty="0" err="1"/>
              <a:t>жирових</a:t>
            </a:r>
            <a:r>
              <a:rPr lang="ru-RU" dirty="0"/>
              <a:t> депо у </a:t>
            </a:r>
            <a:r>
              <a:rPr lang="ru-RU" dirty="0" err="1"/>
              <a:t>підшкірній</a:t>
            </a:r>
            <a:r>
              <a:rPr lang="ru-RU" dirty="0"/>
              <a:t>  </a:t>
            </a:r>
            <a:r>
              <a:rPr lang="ru-RU" dirty="0" err="1"/>
              <a:t>основі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3267739" cy="2450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6448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Ще трохи про жири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ru-RU" dirty="0" err="1"/>
              <a:t>Жири</a:t>
            </a:r>
            <a:r>
              <a:rPr lang="ru-RU" dirty="0"/>
              <a:t> - </a:t>
            </a:r>
            <a:r>
              <a:rPr lang="ru-RU" dirty="0" err="1"/>
              <a:t>важливий</a:t>
            </a:r>
            <a:r>
              <a:rPr lang="ru-RU" dirty="0"/>
              <a:t> продукт </a:t>
            </a:r>
            <a:r>
              <a:rPr lang="ru-RU" dirty="0" err="1"/>
              <a:t>харчування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. </a:t>
            </a:r>
            <a:r>
              <a:rPr lang="ru-RU" dirty="0" err="1"/>
              <a:t>Жири</a:t>
            </a:r>
            <a:r>
              <a:rPr lang="ru-RU" dirty="0"/>
              <a:t> </a:t>
            </a:r>
            <a:r>
              <a:rPr lang="ru-RU" dirty="0" err="1"/>
              <a:t>становлять</a:t>
            </a:r>
            <a:r>
              <a:rPr lang="ru-RU" dirty="0"/>
              <a:t> </a:t>
            </a:r>
            <a:r>
              <a:rPr lang="ru-RU" dirty="0" err="1"/>
              <a:t>головний</a:t>
            </a:r>
            <a:r>
              <a:rPr lang="ru-RU" dirty="0"/>
              <a:t> компонент таких </a:t>
            </a:r>
            <a:r>
              <a:rPr lang="ru-RU" dirty="0" err="1"/>
              <a:t>продуктів</a:t>
            </a:r>
            <a:r>
              <a:rPr lang="ru-RU" dirty="0"/>
              <a:t> </a:t>
            </a:r>
            <a:r>
              <a:rPr lang="ru-RU" dirty="0" err="1"/>
              <a:t>харчування</a:t>
            </a:r>
            <a:r>
              <a:rPr lang="ru-RU" dirty="0"/>
              <a:t>, як </a:t>
            </a:r>
            <a:r>
              <a:rPr lang="ru-RU" dirty="0" err="1"/>
              <a:t>вершкове</a:t>
            </a:r>
            <a:r>
              <a:rPr lang="ru-RU" dirty="0"/>
              <a:t> масло, </a:t>
            </a:r>
            <a:r>
              <a:rPr lang="ru-RU" dirty="0" err="1"/>
              <a:t>рослинні</a:t>
            </a:r>
            <a:r>
              <a:rPr lang="ru-RU" dirty="0"/>
              <a:t> </a:t>
            </a:r>
            <a:r>
              <a:rPr lang="ru-RU" dirty="0" err="1"/>
              <a:t>олії</a:t>
            </a:r>
            <a:r>
              <a:rPr lang="ru-RU" dirty="0"/>
              <a:t>, маргарин, </a:t>
            </a:r>
            <a:r>
              <a:rPr lang="ru-RU" dirty="0" err="1"/>
              <a:t>смалець</a:t>
            </a:r>
            <a:r>
              <a:rPr lang="ru-RU" dirty="0"/>
              <a:t>.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жирів</a:t>
            </a:r>
            <a:r>
              <a:rPr lang="ru-RU" dirty="0"/>
              <a:t> </a:t>
            </a:r>
            <a:r>
              <a:rPr lang="ru-RU" dirty="0" err="1"/>
              <a:t>міститься</a:t>
            </a:r>
            <a:r>
              <a:rPr lang="ru-RU" dirty="0"/>
              <a:t> у </a:t>
            </a:r>
            <a:r>
              <a:rPr lang="ru-RU" dirty="0" err="1"/>
              <a:t>свинячому</a:t>
            </a:r>
            <a:r>
              <a:rPr lang="ru-RU" dirty="0"/>
              <a:t> </a:t>
            </a:r>
            <a:r>
              <a:rPr lang="ru-RU" dirty="0" err="1"/>
              <a:t>салі</a:t>
            </a:r>
            <a:r>
              <a:rPr lang="ru-RU" dirty="0"/>
              <a:t> та у </a:t>
            </a:r>
            <a:r>
              <a:rPr lang="ru-RU" dirty="0" err="1"/>
              <a:t>сирі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8738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Білки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ru-RU" dirty="0" err="1"/>
              <a:t>Білки</a:t>
            </a:r>
            <a:r>
              <a:rPr lang="ru-RU" dirty="0"/>
              <a:t> — </a:t>
            </a:r>
            <a:r>
              <a:rPr lang="ru-RU" dirty="0" err="1"/>
              <a:t>складні</a:t>
            </a:r>
            <a:r>
              <a:rPr lang="ru-RU" dirty="0"/>
              <a:t> </a:t>
            </a:r>
            <a:r>
              <a:rPr lang="ru-RU" dirty="0" err="1"/>
              <a:t>високомолекулярні</a:t>
            </a:r>
            <a:r>
              <a:rPr lang="ru-RU" dirty="0"/>
              <a:t> </a:t>
            </a:r>
            <a:r>
              <a:rPr lang="ru-RU" dirty="0" err="1"/>
              <a:t>природні</a:t>
            </a:r>
            <a:r>
              <a:rPr lang="ru-RU" dirty="0"/>
              <a:t> </a:t>
            </a:r>
            <a:r>
              <a:rPr lang="ru-RU" dirty="0" err="1"/>
              <a:t>органічні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складаються</a:t>
            </a:r>
            <a:r>
              <a:rPr lang="ru-RU" dirty="0"/>
              <a:t> з </a:t>
            </a:r>
            <a:r>
              <a:rPr lang="ru-RU" dirty="0" err="1"/>
              <a:t>амінокислот</a:t>
            </a:r>
            <a:r>
              <a:rPr lang="ru-RU" dirty="0"/>
              <a:t>, </a:t>
            </a:r>
            <a:r>
              <a:rPr lang="ru-RU" dirty="0" err="1"/>
              <a:t>сполучених</a:t>
            </a:r>
            <a:r>
              <a:rPr lang="ru-RU" dirty="0"/>
              <a:t> </a:t>
            </a:r>
            <a:r>
              <a:rPr lang="ru-RU" dirty="0" err="1"/>
              <a:t>пептидними</a:t>
            </a:r>
            <a:r>
              <a:rPr lang="ru-RU" dirty="0"/>
              <a:t> </a:t>
            </a:r>
            <a:r>
              <a:rPr lang="ru-RU" dirty="0" err="1"/>
              <a:t>зв'язками</a:t>
            </a:r>
            <a:r>
              <a:rPr lang="ru-RU" dirty="0"/>
              <a:t>. В </a:t>
            </a:r>
            <a:r>
              <a:rPr lang="ru-RU" dirty="0" err="1"/>
              <a:t>однині</a:t>
            </a:r>
            <a:r>
              <a:rPr lang="ru-RU" dirty="0"/>
              <a:t> (</a:t>
            </a:r>
            <a:r>
              <a:rPr lang="ru-RU" dirty="0" err="1"/>
              <a:t>білок</a:t>
            </a:r>
            <a:r>
              <a:rPr lang="ru-RU" dirty="0"/>
              <a:t>) </a:t>
            </a:r>
            <a:r>
              <a:rPr lang="ru-RU" dirty="0" err="1"/>
              <a:t>термін</a:t>
            </a:r>
            <a:r>
              <a:rPr lang="ru-RU" dirty="0"/>
              <a:t> </a:t>
            </a:r>
            <a:r>
              <a:rPr lang="ru-RU" dirty="0" err="1"/>
              <a:t>найчастіше</a:t>
            </a:r>
            <a:r>
              <a:rPr lang="ru-RU" dirty="0"/>
              <a:t> </a:t>
            </a:r>
            <a:r>
              <a:rPr lang="ru-RU" dirty="0" err="1"/>
              <a:t>використовується</a:t>
            </a:r>
            <a:r>
              <a:rPr lang="ru-RU" dirty="0"/>
              <a:t> для </a:t>
            </a:r>
            <a:r>
              <a:rPr lang="ru-RU" dirty="0" err="1"/>
              <a:t>посилання</a:t>
            </a:r>
            <a:r>
              <a:rPr lang="ru-RU" dirty="0"/>
              <a:t> на </a:t>
            </a:r>
            <a:r>
              <a:rPr lang="ru-RU" dirty="0" err="1"/>
              <a:t>білок</a:t>
            </a:r>
            <a:r>
              <a:rPr lang="ru-RU" dirty="0"/>
              <a:t>, як </a:t>
            </a:r>
            <a:r>
              <a:rPr lang="ru-RU" dirty="0" err="1"/>
              <a:t>речовину</a:t>
            </a:r>
            <a:r>
              <a:rPr lang="ru-RU" dirty="0"/>
              <a:t>, коли не </a:t>
            </a:r>
            <a:r>
              <a:rPr lang="ru-RU" dirty="0" err="1"/>
              <a:t>важливий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конкретний</a:t>
            </a:r>
            <a:r>
              <a:rPr lang="ru-RU" dirty="0"/>
              <a:t> склад, та на </a:t>
            </a:r>
            <a:r>
              <a:rPr lang="ru-RU" dirty="0" err="1"/>
              <a:t>окремі</a:t>
            </a:r>
            <a:r>
              <a:rPr lang="ru-RU" dirty="0"/>
              <a:t> </a:t>
            </a:r>
            <a:r>
              <a:rPr lang="ru-RU" dirty="0" err="1"/>
              <a:t>молекули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типи</a:t>
            </a:r>
            <a:r>
              <a:rPr lang="ru-RU" dirty="0"/>
              <a:t> </a:t>
            </a:r>
            <a:r>
              <a:rPr lang="ru-RU" dirty="0" err="1"/>
              <a:t>білків</a:t>
            </a:r>
            <a:r>
              <a:rPr lang="ru-RU" dirty="0"/>
              <a:t>, у </a:t>
            </a:r>
            <a:r>
              <a:rPr lang="ru-RU" dirty="0" err="1"/>
              <a:t>множині</a:t>
            </a:r>
            <a:r>
              <a:rPr lang="ru-RU" dirty="0"/>
              <a:t> (</a:t>
            </a:r>
            <a:r>
              <a:rPr lang="ru-RU" dirty="0" err="1"/>
              <a:t>білки</a:t>
            </a:r>
            <a:r>
              <a:rPr lang="ru-RU" dirty="0"/>
              <a:t>) — для </a:t>
            </a:r>
            <a:r>
              <a:rPr lang="ru-RU" dirty="0" err="1"/>
              <a:t>посилання</a:t>
            </a:r>
            <a:r>
              <a:rPr lang="ru-RU" dirty="0"/>
              <a:t> на </a:t>
            </a:r>
            <a:r>
              <a:rPr lang="ru-RU" dirty="0" err="1"/>
              <a:t>деяку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білків</a:t>
            </a:r>
            <a:r>
              <a:rPr lang="ru-RU" dirty="0"/>
              <a:t>, коли </a:t>
            </a:r>
            <a:r>
              <a:rPr lang="ru-RU" dirty="0" err="1"/>
              <a:t>точний</a:t>
            </a:r>
            <a:r>
              <a:rPr lang="ru-RU" dirty="0"/>
              <a:t> склад </a:t>
            </a:r>
            <a:r>
              <a:rPr lang="ru-RU" dirty="0" err="1"/>
              <a:t>важливий</a:t>
            </a:r>
            <a:r>
              <a:rPr lang="ru-RU" dirty="0"/>
              <a:t>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6266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024744" cy="1143000"/>
          </a:xfrm>
        </p:spPr>
        <p:txBody>
          <a:bodyPr/>
          <a:lstStyle/>
          <a:p>
            <a:r>
              <a:rPr lang="uk-UA" dirty="0" smtClean="0"/>
              <a:t>       Білки та їх функції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268760"/>
            <a:ext cx="3960440" cy="5112568"/>
          </a:xfrm>
        </p:spPr>
        <p:txBody>
          <a:bodyPr>
            <a:normAutofit fontScale="85000" lnSpcReduction="20000"/>
          </a:bodyPr>
          <a:lstStyle/>
          <a:p>
            <a:pPr marL="68580" indent="0">
              <a:buNone/>
            </a:pPr>
            <a:r>
              <a:rPr lang="ru-RU" dirty="0" err="1"/>
              <a:t>Функції</a:t>
            </a:r>
            <a:r>
              <a:rPr lang="ru-RU" dirty="0"/>
              <a:t> </a:t>
            </a:r>
            <a:r>
              <a:rPr lang="ru-RU" dirty="0" err="1"/>
              <a:t>білків</a:t>
            </a:r>
            <a:r>
              <a:rPr lang="ru-RU" dirty="0"/>
              <a:t> в </a:t>
            </a:r>
            <a:r>
              <a:rPr lang="ru-RU" dirty="0" err="1"/>
              <a:t>клітині</a:t>
            </a:r>
            <a:r>
              <a:rPr lang="ru-RU" dirty="0"/>
              <a:t> </a:t>
            </a:r>
            <a:r>
              <a:rPr lang="ru-RU" dirty="0" err="1"/>
              <a:t>різноманітніші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біополімерів</a:t>
            </a:r>
            <a:r>
              <a:rPr lang="ru-RU" dirty="0"/>
              <a:t> — </a:t>
            </a:r>
            <a:r>
              <a:rPr lang="ru-RU" dirty="0" err="1"/>
              <a:t>полісахаридів</a:t>
            </a:r>
            <a:r>
              <a:rPr lang="ru-RU" dirty="0"/>
              <a:t> і </a:t>
            </a:r>
            <a:r>
              <a:rPr lang="ru-RU" dirty="0" err="1"/>
              <a:t>нуклеїнових</a:t>
            </a:r>
            <a:r>
              <a:rPr lang="ru-RU" dirty="0"/>
              <a:t> кислот. Так, </a:t>
            </a:r>
            <a:r>
              <a:rPr lang="ru-RU" dirty="0" err="1"/>
              <a:t>білки-ферменти</a:t>
            </a:r>
            <a:r>
              <a:rPr lang="ru-RU" dirty="0"/>
              <a:t> </a:t>
            </a:r>
            <a:r>
              <a:rPr lang="ru-RU" dirty="0" err="1"/>
              <a:t>каталізують</a:t>
            </a:r>
            <a:r>
              <a:rPr lang="ru-RU" dirty="0"/>
              <a:t> </a:t>
            </a:r>
            <a:r>
              <a:rPr lang="ru-RU" dirty="0" err="1"/>
              <a:t>протікання</a:t>
            </a:r>
            <a:r>
              <a:rPr lang="ru-RU" dirty="0"/>
              <a:t> </a:t>
            </a:r>
            <a:r>
              <a:rPr lang="ru-RU" dirty="0" err="1"/>
              <a:t>біохімічних</a:t>
            </a:r>
            <a:r>
              <a:rPr lang="ru-RU" dirty="0"/>
              <a:t> </a:t>
            </a:r>
            <a:r>
              <a:rPr lang="ru-RU" dirty="0" err="1"/>
              <a:t>реакцій</a:t>
            </a:r>
            <a:r>
              <a:rPr lang="ru-RU" dirty="0"/>
              <a:t> і </a:t>
            </a:r>
            <a:r>
              <a:rPr lang="ru-RU" dirty="0" err="1"/>
              <a:t>грають</a:t>
            </a:r>
            <a:r>
              <a:rPr lang="ru-RU" dirty="0"/>
              <a:t> </a:t>
            </a:r>
            <a:r>
              <a:rPr lang="ru-RU" dirty="0" err="1"/>
              <a:t>важливу</a:t>
            </a:r>
            <a:r>
              <a:rPr lang="ru-RU" dirty="0"/>
              <a:t> роль в </a:t>
            </a:r>
            <a:r>
              <a:rPr lang="ru-RU" dirty="0" err="1"/>
              <a:t>обміні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.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білки</a:t>
            </a:r>
            <a:r>
              <a:rPr lang="ru-RU" dirty="0"/>
              <a:t> </a:t>
            </a:r>
            <a:r>
              <a:rPr lang="ru-RU" dirty="0" err="1"/>
              <a:t>виконують</a:t>
            </a:r>
            <a:r>
              <a:rPr lang="ru-RU" dirty="0"/>
              <a:t> </a:t>
            </a:r>
            <a:r>
              <a:rPr lang="ru-RU" dirty="0" err="1"/>
              <a:t>структурну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механічну</a:t>
            </a:r>
            <a:r>
              <a:rPr lang="ru-RU" dirty="0"/>
              <a:t> </a:t>
            </a:r>
            <a:r>
              <a:rPr lang="ru-RU" dirty="0" err="1"/>
              <a:t>функцію</a:t>
            </a:r>
            <a:r>
              <a:rPr lang="ru-RU" dirty="0"/>
              <a:t>, </a:t>
            </a:r>
            <a:r>
              <a:rPr lang="ru-RU" dirty="0" err="1"/>
              <a:t>утворюючи</a:t>
            </a:r>
            <a:r>
              <a:rPr lang="ru-RU" dirty="0"/>
              <a:t> </a:t>
            </a:r>
            <a:r>
              <a:rPr lang="ru-RU" dirty="0" err="1"/>
              <a:t>цитоскелет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є </a:t>
            </a:r>
            <a:r>
              <a:rPr lang="ru-RU" dirty="0" err="1"/>
              <a:t>важливим</a:t>
            </a:r>
            <a:r>
              <a:rPr lang="ru-RU" dirty="0"/>
              <a:t> </a:t>
            </a:r>
            <a:r>
              <a:rPr lang="ru-RU" dirty="0" err="1"/>
              <a:t>засобом</a:t>
            </a:r>
            <a:r>
              <a:rPr lang="ru-RU" dirty="0"/>
              <a:t> </a:t>
            </a:r>
            <a:r>
              <a:rPr lang="ru-RU" dirty="0" err="1"/>
              <a:t>підтримки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.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білки</a:t>
            </a:r>
            <a:r>
              <a:rPr lang="ru-RU" dirty="0"/>
              <a:t> </a:t>
            </a:r>
            <a:r>
              <a:rPr lang="ru-RU" dirty="0" err="1"/>
              <a:t>грають</a:t>
            </a:r>
            <a:r>
              <a:rPr lang="ru-RU" dirty="0"/>
              <a:t> </a:t>
            </a:r>
            <a:r>
              <a:rPr lang="ru-RU" dirty="0" err="1"/>
              <a:t>важливу</a:t>
            </a:r>
            <a:r>
              <a:rPr lang="ru-RU" dirty="0"/>
              <a:t> роль в </a:t>
            </a:r>
            <a:r>
              <a:rPr lang="ru-RU" dirty="0" err="1"/>
              <a:t>сигнальних</a:t>
            </a:r>
            <a:r>
              <a:rPr lang="ru-RU" dirty="0"/>
              <a:t> системах </a:t>
            </a:r>
            <a:r>
              <a:rPr lang="ru-RU" dirty="0" err="1"/>
              <a:t>клітин</a:t>
            </a:r>
            <a:r>
              <a:rPr lang="ru-RU" dirty="0"/>
              <a:t>, </a:t>
            </a:r>
            <a:r>
              <a:rPr lang="ru-RU" dirty="0" err="1"/>
              <a:t>клітинній</a:t>
            </a:r>
            <a:r>
              <a:rPr lang="ru-RU" dirty="0"/>
              <a:t> </a:t>
            </a:r>
            <a:r>
              <a:rPr lang="ru-RU" dirty="0" err="1"/>
              <a:t>адгезії</a:t>
            </a:r>
            <a:r>
              <a:rPr lang="ru-RU" dirty="0"/>
              <a:t>, </a:t>
            </a:r>
            <a:r>
              <a:rPr lang="ru-RU" dirty="0" err="1"/>
              <a:t>імунній</a:t>
            </a:r>
            <a:r>
              <a:rPr lang="ru-RU" dirty="0"/>
              <a:t> </a:t>
            </a:r>
            <a:r>
              <a:rPr lang="ru-RU" dirty="0" err="1"/>
              <a:t>відповіді</a:t>
            </a:r>
            <a:r>
              <a:rPr lang="ru-RU" dirty="0"/>
              <a:t> і </a:t>
            </a:r>
            <a:r>
              <a:rPr lang="ru-RU" dirty="0" err="1"/>
              <a:t>клітинному</a:t>
            </a:r>
            <a:r>
              <a:rPr lang="ru-RU" dirty="0"/>
              <a:t> </a:t>
            </a:r>
            <a:r>
              <a:rPr lang="ru-RU" dirty="0" err="1"/>
              <a:t>циклі</a:t>
            </a:r>
            <a:r>
              <a:rPr lang="ru-RU" dirty="0"/>
              <a:t>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716016" y="1268760"/>
            <a:ext cx="3887288" cy="5184576"/>
          </a:xfrm>
        </p:spPr>
        <p:txBody>
          <a:bodyPr>
            <a:normAutofit fontScale="85000" lnSpcReduction="10000"/>
          </a:bodyPr>
          <a:lstStyle/>
          <a:p>
            <a:pPr marL="68580" indent="0">
              <a:buNone/>
            </a:pPr>
            <a:r>
              <a:rPr lang="ru-RU" dirty="0" err="1"/>
              <a:t>Білки</a:t>
            </a:r>
            <a:r>
              <a:rPr lang="ru-RU" dirty="0"/>
              <a:t> — </a:t>
            </a:r>
            <a:r>
              <a:rPr lang="ru-RU" dirty="0" err="1"/>
              <a:t>важлива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харчування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і </a:t>
            </a:r>
            <a:r>
              <a:rPr lang="ru-RU" dirty="0" err="1"/>
              <a:t>людини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організми</a:t>
            </a:r>
            <a:r>
              <a:rPr lang="ru-RU" dirty="0"/>
              <a:t> не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синтезувати</a:t>
            </a:r>
            <a:r>
              <a:rPr lang="ru-RU" dirty="0"/>
              <a:t> </a:t>
            </a:r>
            <a:r>
              <a:rPr lang="ru-RU" dirty="0" err="1"/>
              <a:t>повний</a:t>
            </a:r>
            <a:r>
              <a:rPr lang="ru-RU" dirty="0"/>
              <a:t> </a:t>
            </a:r>
            <a:r>
              <a:rPr lang="ru-RU" dirty="0" err="1"/>
              <a:t>набір</a:t>
            </a:r>
            <a:r>
              <a:rPr lang="ru-RU" dirty="0"/>
              <a:t> </a:t>
            </a:r>
            <a:r>
              <a:rPr lang="ru-RU" dirty="0" err="1"/>
              <a:t>амінокислот</a:t>
            </a:r>
            <a:r>
              <a:rPr lang="ru-RU" dirty="0"/>
              <a:t> і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отримувати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з них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білковою</a:t>
            </a:r>
            <a:r>
              <a:rPr lang="ru-RU" dirty="0"/>
              <a:t> </a:t>
            </a:r>
            <a:r>
              <a:rPr lang="ru-RU" dirty="0" err="1"/>
              <a:t>їжею</a:t>
            </a:r>
            <a:r>
              <a:rPr lang="ru-RU" dirty="0"/>
              <a:t>. 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травлення</a:t>
            </a:r>
            <a:r>
              <a:rPr lang="ru-RU" dirty="0"/>
              <a:t> </a:t>
            </a:r>
            <a:r>
              <a:rPr lang="ru-RU" dirty="0" err="1"/>
              <a:t>протелітичні</a:t>
            </a:r>
            <a:r>
              <a:rPr lang="ru-RU" dirty="0"/>
              <a:t> </a:t>
            </a:r>
            <a:r>
              <a:rPr lang="ru-RU" dirty="0" err="1"/>
              <a:t>ферменти</a:t>
            </a:r>
            <a:r>
              <a:rPr lang="ru-RU" dirty="0"/>
              <a:t> </a:t>
            </a:r>
            <a:r>
              <a:rPr lang="ru-RU" dirty="0" err="1"/>
              <a:t>руйнують</a:t>
            </a:r>
            <a:r>
              <a:rPr lang="ru-RU" dirty="0"/>
              <a:t> </a:t>
            </a:r>
            <a:r>
              <a:rPr lang="ru-RU" dirty="0" err="1"/>
              <a:t>спожиті</a:t>
            </a:r>
            <a:r>
              <a:rPr lang="ru-RU" dirty="0"/>
              <a:t> </a:t>
            </a:r>
            <a:r>
              <a:rPr lang="ru-RU" dirty="0" err="1"/>
              <a:t>білки</a:t>
            </a:r>
            <a:r>
              <a:rPr lang="ru-RU" dirty="0"/>
              <a:t>, </a:t>
            </a:r>
            <a:r>
              <a:rPr lang="ru-RU" dirty="0" err="1"/>
              <a:t>розкладаючи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до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амінокислот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при </a:t>
            </a:r>
            <a:r>
              <a:rPr lang="ru-RU" dirty="0" err="1"/>
              <a:t>біосинтезі</a:t>
            </a:r>
            <a:r>
              <a:rPr lang="ru-RU" dirty="0"/>
              <a:t> </a:t>
            </a:r>
            <a:r>
              <a:rPr lang="ru-RU" dirty="0" err="1"/>
              <a:t>білків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піддаються</a:t>
            </a:r>
            <a:r>
              <a:rPr lang="ru-RU" dirty="0"/>
              <a:t> </a:t>
            </a:r>
            <a:r>
              <a:rPr lang="ru-RU" dirty="0" err="1"/>
              <a:t>подальшому</a:t>
            </a:r>
            <a:r>
              <a:rPr lang="ru-RU" dirty="0"/>
              <a:t> </a:t>
            </a:r>
            <a:r>
              <a:rPr lang="ru-RU" dirty="0" err="1"/>
              <a:t>розпаду</a:t>
            </a:r>
            <a:r>
              <a:rPr lang="ru-RU" dirty="0"/>
              <a:t> для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3868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024744" cy="1143000"/>
          </a:xfrm>
        </p:spPr>
        <p:txBody>
          <a:bodyPr/>
          <a:lstStyle/>
          <a:p>
            <a:r>
              <a:rPr lang="uk-UA" dirty="0" smtClean="0"/>
              <a:t>          Вуглеводи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27076" y="1052736"/>
            <a:ext cx="7272808" cy="3888432"/>
          </a:xfrm>
        </p:spPr>
        <p:txBody>
          <a:bodyPr>
            <a:normAutofit fontScale="92500"/>
          </a:bodyPr>
          <a:lstStyle/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r>
              <a:rPr lang="ru-RU" dirty="0" err="1"/>
              <a:t>Вуглеводи</a:t>
            </a:r>
            <a:r>
              <a:rPr lang="ru-RU" dirty="0"/>
              <a:t> — </a:t>
            </a:r>
            <a:r>
              <a:rPr lang="ru-RU" dirty="0" err="1"/>
              <a:t>органічні</a:t>
            </a:r>
            <a:r>
              <a:rPr lang="ru-RU" dirty="0"/>
              <a:t> </a:t>
            </a:r>
            <a:r>
              <a:rPr lang="ru-RU" dirty="0" err="1"/>
              <a:t>сполуки</a:t>
            </a:r>
            <a:r>
              <a:rPr lang="ru-RU" dirty="0"/>
              <a:t> з </a:t>
            </a:r>
            <a:r>
              <a:rPr lang="ru-RU" dirty="0" err="1"/>
              <a:t>емпіричною</a:t>
            </a:r>
            <a:r>
              <a:rPr lang="ru-RU" dirty="0"/>
              <a:t> формулою </a:t>
            </a:r>
            <a:r>
              <a:rPr lang="en-US" dirty="0" err="1"/>
              <a:t>Cn</a:t>
            </a:r>
            <a:r>
              <a:rPr lang="en-US" dirty="0"/>
              <a:t>(H2O)n, </a:t>
            </a:r>
            <a:r>
              <a:rPr lang="ru-RU" dirty="0"/>
              <a:t>до складу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входять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Вуглець</a:t>
            </a:r>
            <a:r>
              <a:rPr lang="ru-RU" dirty="0"/>
              <a:t>, </a:t>
            </a:r>
            <a:r>
              <a:rPr lang="ru-RU" dirty="0" err="1"/>
              <a:t>Кисень</a:t>
            </a:r>
            <a:r>
              <a:rPr lang="ru-RU" dirty="0"/>
              <a:t> та </a:t>
            </a:r>
            <a:r>
              <a:rPr lang="ru-RU" dirty="0" err="1"/>
              <a:t>Водень</a:t>
            </a:r>
            <a:r>
              <a:rPr lang="ru-RU" dirty="0"/>
              <a:t>. </a:t>
            </a:r>
            <a:r>
              <a:rPr lang="ru-RU" dirty="0" err="1"/>
              <a:t>Вуглеводи</a:t>
            </a:r>
            <a:r>
              <a:rPr lang="ru-RU" dirty="0"/>
              <a:t> є </a:t>
            </a:r>
            <a:r>
              <a:rPr lang="ru-RU" dirty="0" err="1"/>
              <a:t>складовою</a:t>
            </a:r>
            <a:r>
              <a:rPr lang="ru-RU" dirty="0"/>
              <a:t> </a:t>
            </a:r>
            <a:r>
              <a:rPr lang="ru-RU" dirty="0" err="1"/>
              <a:t>частиною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живих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. </a:t>
            </a:r>
            <a:r>
              <a:rPr lang="ru-RU" dirty="0" err="1"/>
              <a:t>Вуглеводи</a:t>
            </a:r>
            <a:r>
              <a:rPr lang="ru-RU" dirty="0"/>
              <a:t> є </a:t>
            </a:r>
            <a:r>
              <a:rPr lang="ru-RU" dirty="0" err="1"/>
              <a:t>найпоширенішими</a:t>
            </a:r>
            <a:r>
              <a:rPr lang="ru-RU" dirty="0"/>
              <a:t> </a:t>
            </a:r>
            <a:r>
              <a:rPr lang="ru-RU" dirty="0" err="1"/>
              <a:t>органічними</a:t>
            </a:r>
            <a:r>
              <a:rPr lang="ru-RU" dirty="0"/>
              <a:t> </a:t>
            </a:r>
            <a:r>
              <a:rPr lang="ru-RU" dirty="0" err="1"/>
              <a:t>сполуками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підтверджується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 фактом,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половини</a:t>
            </a:r>
            <a:r>
              <a:rPr lang="ru-RU" dirty="0"/>
              <a:t> </a:t>
            </a:r>
            <a:r>
              <a:rPr lang="ru-RU" dirty="0" err="1"/>
              <a:t>органічного</a:t>
            </a:r>
            <a:r>
              <a:rPr lang="ru-RU" dirty="0"/>
              <a:t> </a:t>
            </a:r>
            <a:r>
              <a:rPr lang="ru-RU" dirty="0" err="1"/>
              <a:t>вуглецю</a:t>
            </a:r>
            <a:r>
              <a:rPr lang="ru-RU" dirty="0"/>
              <a:t> на </a:t>
            </a:r>
            <a:r>
              <a:rPr lang="ru-RU" dirty="0" err="1"/>
              <a:t>Землі</a:t>
            </a:r>
            <a:r>
              <a:rPr lang="ru-RU" dirty="0"/>
              <a:t> </a:t>
            </a:r>
            <a:r>
              <a:rPr lang="ru-RU" dirty="0" err="1"/>
              <a:t>існує</a:t>
            </a:r>
            <a:r>
              <a:rPr lang="ru-RU" dirty="0"/>
              <a:t> у </a:t>
            </a:r>
            <a:r>
              <a:rPr lang="ru-RU" dirty="0" err="1"/>
              <a:t>формі</a:t>
            </a:r>
            <a:r>
              <a:rPr lang="ru-RU" dirty="0"/>
              <a:t> </a:t>
            </a:r>
            <a:r>
              <a:rPr lang="ru-RU" dirty="0" err="1"/>
              <a:t>вуглеводів</a:t>
            </a:r>
            <a:r>
              <a:rPr lang="ru-RU" dirty="0"/>
              <a:t>. </a:t>
            </a:r>
            <a:r>
              <a:rPr lang="ru-RU" dirty="0" err="1"/>
              <a:t>Найвідомішими</a:t>
            </a:r>
            <a:r>
              <a:rPr lang="ru-RU" dirty="0"/>
              <a:t> </a:t>
            </a:r>
            <a:r>
              <a:rPr lang="ru-RU" dirty="0" err="1"/>
              <a:t>представниками</a:t>
            </a:r>
            <a:r>
              <a:rPr lang="ru-RU" dirty="0"/>
              <a:t> </a:t>
            </a:r>
            <a:r>
              <a:rPr lang="ru-RU" dirty="0" err="1"/>
              <a:t>вуглеводів</a:t>
            </a:r>
            <a:r>
              <a:rPr lang="ru-RU" dirty="0"/>
              <a:t> є </a:t>
            </a:r>
            <a:r>
              <a:rPr lang="ru-RU" dirty="0" err="1"/>
              <a:t>целюлоза</a:t>
            </a:r>
            <a:r>
              <a:rPr lang="ru-RU" dirty="0"/>
              <a:t>, к​р​о​х​м​а​л​ь​,​г​л​ю​к​о​з​а​,​ф​р​у​к​т​о​з​а​,​с​а​х​а​р​о​з​а​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128656"/>
            <a:ext cx="9144000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61684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65</TotalTime>
  <Words>1288</Words>
  <Application>Microsoft Office PowerPoint</Application>
  <PresentationFormat>Экран (4:3)</PresentationFormat>
  <Paragraphs>58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Остин</vt:lpstr>
      <vt:lpstr>Органічні сполуки</vt:lpstr>
      <vt:lpstr>      Оргагічні сполуки</vt:lpstr>
      <vt:lpstr>        Органічна хімія </vt:lpstr>
      <vt:lpstr>                    Жири </vt:lpstr>
      <vt:lpstr>         Значення жирів </vt:lpstr>
      <vt:lpstr> Ще трохи про жири </vt:lpstr>
      <vt:lpstr>                  Білки </vt:lpstr>
      <vt:lpstr>       Білки та їх функції </vt:lpstr>
      <vt:lpstr>          Вуглеводи </vt:lpstr>
      <vt:lpstr>      Значення вуглеводів </vt:lpstr>
      <vt:lpstr>           Вітаміни </vt:lpstr>
      <vt:lpstr>Презентация PowerPoint</vt:lpstr>
      <vt:lpstr>Вітамін А </vt:lpstr>
      <vt:lpstr>Вітаміни групи В </vt:lpstr>
      <vt:lpstr>Вітамін С </vt:lpstr>
      <vt:lpstr>Вітамін D</vt:lpstr>
      <vt:lpstr>               Авітаміноз</vt:lpstr>
      <vt:lpstr>              Гіповітаміноз 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Органічні сполуки</dc:title>
  <dc:creator>Мария</dc:creator>
  <cp:lastModifiedBy>Мария</cp:lastModifiedBy>
  <cp:revision>6</cp:revision>
  <dcterms:created xsi:type="dcterms:W3CDTF">2014-05-27T15:02:20Z</dcterms:created>
  <dcterms:modified xsi:type="dcterms:W3CDTF">2014-05-27T16:07:49Z</dcterms:modified>
</cp:coreProperties>
</file>