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2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5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2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9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9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5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6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1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E416-F6DD-4F28-BABC-50E09834E57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F143-8FE0-4A41-826B-5A0FF2D7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1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9411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cs typeface="Times New Roman" pitchFamily="18" charset="0"/>
              </a:rPr>
              <a:t>Д</a:t>
            </a:r>
            <a:r>
              <a:rPr lang="uk-UA" sz="4800" i="1" dirty="0" err="1" smtClean="0">
                <a:cs typeface="Times New Roman" pitchFamily="18" charset="0"/>
              </a:rPr>
              <a:t>ієго</a:t>
            </a:r>
            <a:r>
              <a:rPr lang="uk-UA" sz="4800" i="1" dirty="0" smtClean="0">
                <a:cs typeface="Times New Roman" pitchFamily="18" charset="0"/>
              </a:rPr>
              <a:t> </a:t>
            </a:r>
            <a:r>
              <a:rPr lang="uk-UA" sz="4800" i="1" dirty="0" err="1" smtClean="0">
                <a:cs typeface="Times New Roman" pitchFamily="18" charset="0"/>
              </a:rPr>
              <a:t>Веласкес</a:t>
            </a:r>
            <a:endParaRPr lang="ru-RU" sz="4800" i="1" dirty="0"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79" y="692695"/>
            <a:ext cx="2931378" cy="389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874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103674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Дієго</a:t>
            </a:r>
            <a:r>
              <a:rPr lang="ru-RU" dirty="0"/>
              <a:t> Веласкес </a:t>
            </a:r>
            <a:r>
              <a:rPr lang="ru-RU" dirty="0" err="1"/>
              <a:t>народився</a:t>
            </a:r>
            <a:r>
              <a:rPr lang="ru-RU" dirty="0"/>
              <a:t> в </a:t>
            </a:r>
            <a:r>
              <a:rPr lang="ru-RU" dirty="0" err="1"/>
              <a:t>Севільї</a:t>
            </a:r>
            <a:r>
              <a:rPr lang="ru-RU" dirty="0"/>
              <a:t> в 1599 </a:t>
            </a:r>
            <a:r>
              <a:rPr lang="ru-RU" dirty="0" err="1"/>
              <a:t>році</a:t>
            </a:r>
            <a:r>
              <a:rPr lang="ru-RU" dirty="0"/>
              <a:t>, у </a:t>
            </a:r>
            <a:r>
              <a:rPr lang="ru-RU" dirty="0" err="1"/>
              <a:t>незаможній</a:t>
            </a:r>
            <a:r>
              <a:rPr lang="ru-RU" dirty="0"/>
              <a:t> </a:t>
            </a:r>
            <a:r>
              <a:rPr lang="ru-RU" dirty="0" err="1"/>
              <a:t>дворянській</a:t>
            </a:r>
            <a:r>
              <a:rPr lang="ru-RU" dirty="0"/>
              <a:t> 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вихідців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 </a:t>
            </a:r>
            <a:r>
              <a:rPr lang="ru-RU" dirty="0" err="1"/>
              <a:t>Португалії</a:t>
            </a:r>
            <a:r>
              <a:rPr lang="ru-RU" dirty="0"/>
              <a:t>. </a:t>
            </a:r>
            <a:r>
              <a:rPr lang="ru-RU" dirty="0" err="1" smtClean="0"/>
              <a:t>Навчався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в </a:t>
            </a:r>
            <a:r>
              <a:rPr lang="ru-RU" dirty="0" err="1"/>
              <a:t>рідному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у Франсиско </a:t>
            </a:r>
            <a:r>
              <a:rPr lang="ru-RU" dirty="0" err="1"/>
              <a:t>Еррери</a:t>
            </a:r>
            <a:r>
              <a:rPr lang="ru-RU" dirty="0"/>
              <a:t>-Старшого </a:t>
            </a:r>
            <a:r>
              <a:rPr lang="en-US" dirty="0"/>
              <a:t> </a:t>
            </a:r>
            <a:r>
              <a:rPr lang="ru-RU" dirty="0"/>
              <a:t>та у </a:t>
            </a:r>
            <a:r>
              <a:rPr lang="ru-RU" dirty="0" err="1"/>
              <a:t>Франсіско</a:t>
            </a:r>
            <a:r>
              <a:rPr lang="ru-RU" dirty="0"/>
              <a:t> </a:t>
            </a:r>
            <a:r>
              <a:rPr lang="ru-RU" dirty="0" err="1"/>
              <a:t>Пачеко</a:t>
            </a:r>
            <a:r>
              <a:rPr lang="ru-RU" dirty="0"/>
              <a:t>, з </a:t>
            </a:r>
            <a:r>
              <a:rPr lang="ru-RU" dirty="0" err="1"/>
              <a:t>донькою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, </a:t>
            </a:r>
            <a:r>
              <a:rPr lang="ru-RU" dirty="0" err="1"/>
              <a:t>Хуаною</a:t>
            </a:r>
            <a:r>
              <a:rPr lang="ru-RU" dirty="0"/>
              <a:t> </a:t>
            </a:r>
            <a:r>
              <a:rPr lang="ru-RU" dirty="0" err="1"/>
              <a:t>Міранді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</a:t>
            </a:r>
            <a:r>
              <a:rPr lang="ru-RU" dirty="0" smtClean="0"/>
              <a:t>в 1618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66" y="184218"/>
            <a:ext cx="4680520" cy="48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97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544"/>
            <a:ext cx="3328764" cy="3950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292544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Картина </a:t>
            </a:r>
            <a:r>
              <a:rPr lang="ru-RU" dirty="0" err="1"/>
              <a:t>зчинила</a:t>
            </a:r>
            <a:r>
              <a:rPr lang="ru-RU" dirty="0"/>
              <a:t> фурор («Портрет </a:t>
            </a:r>
            <a:r>
              <a:rPr lang="ru-RU" dirty="0" err="1"/>
              <a:t>Філіпа</a:t>
            </a:r>
            <a:r>
              <a:rPr lang="ru-RU" dirty="0"/>
              <a:t> IV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проханням</a:t>
            </a:r>
            <a:r>
              <a:rPr lang="ru-RU" dirty="0"/>
              <a:t>», 1623 р, не </a:t>
            </a:r>
            <a:r>
              <a:rPr lang="ru-RU" dirty="0" err="1"/>
              <a:t>збереглася</a:t>
            </a:r>
            <a:r>
              <a:rPr lang="ru-RU" dirty="0"/>
              <a:t>). Веласкесу </a:t>
            </a:r>
            <a:r>
              <a:rPr lang="ru-RU" dirty="0" err="1"/>
              <a:t>виплатили</a:t>
            </a:r>
            <a:r>
              <a:rPr lang="ru-RU" dirty="0"/>
              <a:t> гонорар,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призначили</a:t>
            </a:r>
            <a:r>
              <a:rPr lang="ru-RU" dirty="0"/>
              <a:t> ренту,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прийняли</a:t>
            </a:r>
            <a:r>
              <a:rPr lang="ru-RU" dirty="0"/>
              <a:t> на посаду придворного художника. </a:t>
            </a:r>
            <a:r>
              <a:rPr lang="ru-RU" dirty="0" err="1"/>
              <a:t>Філіп</a:t>
            </a:r>
            <a:r>
              <a:rPr lang="ru-RU" dirty="0"/>
              <a:t> IV повторив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обіцянку</a:t>
            </a:r>
            <a:r>
              <a:rPr lang="ru-RU" dirty="0"/>
              <a:t> 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 smtClean="0"/>
              <a:t>Македонського</a:t>
            </a:r>
            <a:r>
              <a:rPr lang="ru-RU" dirty="0" smtClean="0"/>
              <a:t> до</a:t>
            </a:r>
            <a:r>
              <a:rPr lang="ru-RU" dirty="0"/>
              <a:t> </a:t>
            </a:r>
            <a:r>
              <a:rPr lang="ru-RU" dirty="0" err="1"/>
              <a:t>Апеллеса</a:t>
            </a:r>
            <a:r>
              <a:rPr lang="ru-RU" dirty="0"/>
              <a:t>: </a:t>
            </a:r>
            <a:r>
              <a:rPr lang="ru-RU" i="1" dirty="0"/>
              <a:t>«</a:t>
            </a:r>
            <a:r>
              <a:rPr lang="ru-RU" i="1" dirty="0" err="1"/>
              <a:t>ніхто</a:t>
            </a:r>
            <a:r>
              <a:rPr lang="ru-RU" i="1" dirty="0"/>
              <a:t>, </a:t>
            </a:r>
            <a:r>
              <a:rPr lang="ru-RU" i="1" dirty="0" err="1"/>
              <a:t>крім</a:t>
            </a:r>
            <a:r>
              <a:rPr lang="ru-RU" i="1" dirty="0"/>
              <a:t> тебе, </a:t>
            </a:r>
            <a:r>
              <a:rPr lang="ru-RU" i="1" dirty="0" err="1"/>
              <a:t>писати</a:t>
            </a:r>
            <a:r>
              <a:rPr lang="ru-RU" i="1" dirty="0"/>
              <a:t> мене </a:t>
            </a:r>
            <a:r>
              <a:rPr lang="ru-RU" i="1" dirty="0" err="1"/>
              <a:t>більше</a:t>
            </a:r>
            <a:r>
              <a:rPr lang="ru-RU" i="1" dirty="0"/>
              <a:t> не буде»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9924" y="421669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Портрет </a:t>
            </a:r>
            <a:r>
              <a:rPr lang="ru-RU" dirty="0" err="1" smtClean="0"/>
              <a:t>Філіпа</a:t>
            </a:r>
            <a:r>
              <a:rPr lang="ru-RU" dirty="0" smtClean="0"/>
              <a:t> IV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проханням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16695"/>
            <a:ext cx="2448272" cy="25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64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8680"/>
            <a:ext cx="4858737" cy="5844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39" y="1772816"/>
            <a:ext cx="37444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Наприкінці</a:t>
            </a:r>
            <a:r>
              <a:rPr lang="ru-RU" sz="2400" dirty="0"/>
              <a:t> 1648 року Веласкес </a:t>
            </a:r>
            <a:r>
              <a:rPr lang="ru-RU" sz="2400" dirty="0" err="1"/>
              <a:t>здійснив</a:t>
            </a:r>
            <a:r>
              <a:rPr lang="ru-RU" sz="2400" dirty="0"/>
              <a:t> другу </a:t>
            </a:r>
            <a:r>
              <a:rPr lang="ru-RU" sz="2400" dirty="0" err="1"/>
              <a:t>подорож</a:t>
            </a:r>
            <a:r>
              <a:rPr lang="ru-RU" sz="2400" dirty="0"/>
              <a:t> до </a:t>
            </a:r>
            <a:r>
              <a:rPr lang="ru-RU" sz="2400" dirty="0" err="1"/>
              <a:t>Італії</a:t>
            </a:r>
            <a:r>
              <a:rPr lang="ru-RU" sz="2400" dirty="0"/>
              <a:t> — </a:t>
            </a:r>
            <a:r>
              <a:rPr lang="ru-RU" sz="2400" dirty="0" err="1"/>
              <a:t>найвдалішим</a:t>
            </a:r>
            <a:r>
              <a:rPr lang="ru-RU" sz="2400" dirty="0"/>
              <a:t> </a:t>
            </a:r>
            <a:r>
              <a:rPr lang="ru-RU" sz="2400" dirty="0" err="1"/>
              <a:t>доробком</a:t>
            </a:r>
            <a:r>
              <a:rPr lang="ru-RU" sz="2400" dirty="0"/>
              <a:t>, </a:t>
            </a:r>
            <a:r>
              <a:rPr lang="ru-RU" sz="2400" dirty="0" err="1"/>
              <a:t>написаним</a:t>
            </a:r>
            <a:r>
              <a:rPr lang="ru-RU" sz="2400" dirty="0"/>
              <a:t> у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поїздці</a:t>
            </a:r>
            <a:r>
              <a:rPr lang="ru-RU" sz="2400" dirty="0"/>
              <a:t>, став портрет </a:t>
            </a:r>
            <a:r>
              <a:rPr lang="ru-RU" sz="2400" dirty="0" err="1"/>
              <a:t>папи</a:t>
            </a:r>
            <a:r>
              <a:rPr lang="ru-RU" sz="2400" dirty="0"/>
              <a:t> </a:t>
            </a:r>
            <a:r>
              <a:rPr lang="ru-RU" sz="2400" dirty="0" err="1"/>
              <a:t>Інокентія</a:t>
            </a:r>
            <a:r>
              <a:rPr lang="ru-RU" sz="2400" dirty="0"/>
              <a:t> X. В </a:t>
            </a:r>
            <a:r>
              <a:rPr lang="ru-RU" sz="2400" dirty="0" err="1"/>
              <a:t>Італії</a:t>
            </a:r>
            <a:r>
              <a:rPr lang="ru-RU" sz="2400" dirty="0"/>
              <a:t> художника </a:t>
            </a:r>
            <a:r>
              <a:rPr lang="ru-RU" sz="2400" dirty="0" err="1"/>
              <a:t>чекав</a:t>
            </a:r>
            <a:r>
              <a:rPr lang="ru-RU" sz="2400" dirty="0"/>
              <a:t> </a:t>
            </a:r>
            <a:r>
              <a:rPr lang="ru-RU" sz="2400" dirty="0" err="1"/>
              <a:t>гучний</a:t>
            </a:r>
            <a:r>
              <a:rPr lang="ru-RU" sz="2400" dirty="0"/>
              <a:t> </a:t>
            </a:r>
            <a:r>
              <a:rPr lang="ru-RU" sz="2400" dirty="0" err="1"/>
              <a:t>успіх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обрано</a:t>
            </a:r>
            <a:r>
              <a:rPr lang="ru-RU" sz="2400" dirty="0"/>
              <a:t> членом </a:t>
            </a:r>
            <a:r>
              <a:rPr lang="ru-RU" sz="2400" dirty="0" err="1"/>
              <a:t>римської</a:t>
            </a:r>
            <a:r>
              <a:rPr lang="ru-RU" sz="2400" dirty="0"/>
              <a:t> </a:t>
            </a:r>
            <a:r>
              <a:rPr lang="ru-RU" sz="2400" dirty="0" err="1"/>
              <a:t>академії</a:t>
            </a:r>
            <a:r>
              <a:rPr lang="ru-RU" sz="2400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65253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портрет </a:t>
            </a:r>
            <a:r>
              <a:rPr lang="ru-RU" dirty="0" err="1" smtClean="0"/>
              <a:t>папи</a:t>
            </a:r>
            <a:r>
              <a:rPr lang="ru-RU" dirty="0" smtClean="0"/>
              <a:t> </a:t>
            </a:r>
            <a:r>
              <a:rPr lang="ru-RU" dirty="0" err="1" smtClean="0"/>
              <a:t>Інокентія</a:t>
            </a:r>
            <a:r>
              <a:rPr lang="ru-RU" dirty="0" smtClean="0"/>
              <a:t> 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1402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39" y="548680"/>
            <a:ext cx="5553703" cy="580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-9872" y="1412776"/>
            <a:ext cx="37079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Після</a:t>
            </a:r>
            <a:r>
              <a:rPr lang="ru-RU" sz="2400" dirty="0"/>
              <a:t> великого свята на </a:t>
            </a:r>
            <a:r>
              <a:rPr lang="ru-RU" sz="2400" dirty="0" err="1"/>
              <a:t>кордоні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Францією</a:t>
            </a:r>
            <a:r>
              <a:rPr lang="ru-RU" sz="2400" dirty="0"/>
              <a:t>, </a:t>
            </a:r>
            <a:r>
              <a:rPr lang="ru-RU" sz="2400" dirty="0" err="1"/>
              <a:t>присвяченого</a:t>
            </a:r>
            <a:r>
              <a:rPr lang="ru-RU" sz="2400" dirty="0"/>
              <a:t> </a:t>
            </a:r>
            <a:r>
              <a:rPr lang="ru-RU" sz="2400" dirty="0" err="1"/>
              <a:t>одруженню</a:t>
            </a:r>
            <a:r>
              <a:rPr lang="ru-RU" sz="2400" dirty="0"/>
              <a:t> </a:t>
            </a:r>
            <a:r>
              <a:rPr lang="ru-RU" sz="2400" dirty="0" err="1"/>
              <a:t>інфанти</a:t>
            </a:r>
            <a:r>
              <a:rPr lang="ru-RU" sz="2400" dirty="0"/>
              <a:t> </a:t>
            </a:r>
            <a:r>
              <a:rPr lang="ru-RU" sz="2400" dirty="0" err="1"/>
              <a:t>Марії-Терезії</a:t>
            </a:r>
            <a:r>
              <a:rPr lang="ru-RU" sz="2400" dirty="0"/>
              <a:t> 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французьким</a:t>
            </a:r>
            <a:r>
              <a:rPr lang="ru-RU" sz="2400" dirty="0"/>
              <a:t> королем </a:t>
            </a:r>
            <a:r>
              <a:rPr lang="ru-RU" sz="2400" dirty="0" err="1"/>
              <a:t>Людовіком</a:t>
            </a:r>
            <a:r>
              <a:rPr lang="ru-RU" sz="2400" dirty="0"/>
              <a:t> XIV, художник </a:t>
            </a:r>
            <a:r>
              <a:rPr lang="ru-RU" sz="2400" dirty="0" err="1"/>
              <a:t>важко</a:t>
            </a:r>
            <a:r>
              <a:rPr lang="ru-RU" sz="2400" dirty="0"/>
              <a:t> </a:t>
            </a:r>
            <a:r>
              <a:rPr lang="ru-RU" sz="2400" dirty="0" err="1"/>
              <a:t>занедужав</a:t>
            </a:r>
            <a:r>
              <a:rPr lang="ru-RU" sz="2400" dirty="0"/>
              <a:t>, і </a:t>
            </a:r>
            <a:r>
              <a:rPr lang="ru-RU" sz="2400" dirty="0" err="1"/>
              <a:t>незабаром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повернення</a:t>
            </a:r>
            <a:r>
              <a:rPr lang="ru-RU" sz="2400" dirty="0"/>
              <a:t> в Мадрид, 6 </a:t>
            </a:r>
            <a:r>
              <a:rPr lang="ru-RU" sz="2400" dirty="0" err="1"/>
              <a:t>серпня</a:t>
            </a:r>
            <a:r>
              <a:rPr lang="ru-RU" sz="2400" dirty="0"/>
              <a:t> 1660 року помер.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63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5922469" cy="4058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422" y="332803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1650-ті роки - період розквіту творчості </a:t>
            </a:r>
            <a:r>
              <a:rPr lang="uk-UA" dirty="0" err="1"/>
              <a:t>Веласкеса</a:t>
            </a:r>
            <a:r>
              <a:rPr lang="uk-UA" dirty="0"/>
              <a:t>. У цей час написана одна з найвідоміших його картин - «Венера перед дзеркалом</a:t>
            </a:r>
            <a:r>
              <a:rPr lang="uk-UA" dirty="0" smtClean="0"/>
              <a:t>».</a:t>
            </a:r>
            <a:r>
              <a:rPr lang="uk-UA" dirty="0"/>
              <a:t> Задумавши «Венеру», </a:t>
            </a:r>
            <a:r>
              <a:rPr lang="uk-UA" dirty="0" err="1"/>
              <a:t>Веласкес</a:t>
            </a:r>
            <a:r>
              <a:rPr lang="uk-UA" dirty="0"/>
              <a:t> довго розповідав королю про твори Рубенса і Тиціана, бачених художником в Італії. Полонений цими розповідями, король обіцяв відстояти майбутню картину перед Святою інквізицією. Але й сам </a:t>
            </a:r>
            <a:r>
              <a:rPr lang="uk-UA" dirty="0" err="1"/>
              <a:t>Веласкес</a:t>
            </a:r>
            <a:r>
              <a:rPr lang="uk-UA" dirty="0"/>
              <a:t> «підстрахувався»: на полотні Венера зображена зі спини, вона не демонструє себе, а просто займається звичайним для красивої жінки справою - розгляданням себе в дзеркало.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701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52"/>
            <a:ext cx="5557592" cy="6284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556792"/>
            <a:ext cx="3240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На </a:t>
            </a:r>
            <a:r>
              <a:rPr lang="uk-UA" sz="2800" dirty="0"/>
              <a:t>картині «</a:t>
            </a:r>
            <a:r>
              <a:rPr lang="uk-UA" sz="2800" dirty="0" err="1"/>
              <a:t>Меніни</a:t>
            </a:r>
            <a:r>
              <a:rPr lang="uk-UA" sz="2800" dirty="0"/>
              <a:t>» (1656) зображений сам художник в той момент, коли він працює над портретом короля і королеви.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02320" y="646715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</a:t>
            </a:r>
            <a:r>
              <a:rPr lang="uk-UA" dirty="0" err="1" smtClean="0"/>
              <a:t>Меніни</a:t>
            </a:r>
            <a:r>
              <a:rPr lang="uk-UA" dirty="0" smtClean="0"/>
              <a:t>»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318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«Пряхи»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28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180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2015-02-16T16:34:31Z</dcterms:created>
  <dcterms:modified xsi:type="dcterms:W3CDTF">2015-02-16T17:20:40Z</dcterms:modified>
</cp:coreProperties>
</file>