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9BC107-F511-4307-8909-A0ED3A58E6A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6AEF00-8F5D-49B9-B481-1A8E88300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8305800" cy="1357322"/>
          </a:xfrm>
        </p:spPr>
        <p:txBody>
          <a:bodyPr/>
          <a:lstStyle/>
          <a:p>
            <a:endParaRPr lang="uk-UA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85860"/>
            <a:ext cx="8305800" cy="2129072"/>
          </a:xfrm>
        </p:spPr>
        <p:txBody>
          <a:bodyPr/>
          <a:lstStyle/>
          <a:p>
            <a:r>
              <a:rPr lang="uk-UA" sz="7200" dirty="0" smtClean="0"/>
              <a:t>Гетьманські столиці України</a:t>
            </a:r>
            <a:endParaRPr lang="ru-RU" sz="7200" dirty="0"/>
          </a:p>
        </p:txBody>
      </p:sp>
      <p:pic>
        <p:nvPicPr>
          <p:cNvPr id="123910" name="Picture 6" descr="Герб и флаг Укра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3116"/>
            <a:ext cx="154779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0"/>
            <a:ext cx="8229600" cy="121442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r>
              <a:rPr kumimoji="0" lang="uk-UA" sz="4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Перелік міст</a:t>
            </a:r>
            <a:endParaRPr kumimoji="0" lang="ru-RU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4500562" y="1643050"/>
            <a:ext cx="4038600" cy="187801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2) Глухів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69900" y="3984625"/>
            <a:ext cx="4038600" cy="187801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3) Батурин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4643438" y="3984625"/>
            <a:ext cx="4038600" cy="187801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sldjump"/>
              </a:rPr>
              <a:t>4) Гадяч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0"/>
          <p:cNvSpPr txBox="1">
            <a:spLocks noChangeArrowheads="1"/>
          </p:cNvSpPr>
          <p:nvPr/>
        </p:nvSpPr>
        <p:spPr>
          <a:xfrm>
            <a:off x="500034" y="1571612"/>
            <a:ext cx="4040188" cy="18764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5000"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sldjump"/>
              </a:rPr>
              <a:t>1) Чигирин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1" descr="chyhyryn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500174"/>
            <a:ext cx="1887538" cy="1976437"/>
          </a:xfrm>
          <a:prstGeom prst="rect">
            <a:avLst/>
          </a:prstGeom>
          <a:noFill/>
        </p:spPr>
      </p:pic>
      <p:pic>
        <p:nvPicPr>
          <p:cNvPr id="10" name="Picture 22" descr="baturin_city_coa_16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4143380"/>
            <a:ext cx="1512888" cy="1800225"/>
          </a:xfrm>
          <a:prstGeom prst="rect">
            <a:avLst/>
          </a:prstGeom>
          <a:noFill/>
        </p:spPr>
      </p:pic>
      <p:pic>
        <p:nvPicPr>
          <p:cNvPr id="11" name="Picture 23" descr="gluhov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1357298"/>
            <a:ext cx="1709737" cy="2200275"/>
          </a:xfrm>
          <a:prstGeom prst="rect">
            <a:avLst/>
          </a:prstGeom>
          <a:noFill/>
        </p:spPr>
      </p:pic>
      <p:pic>
        <p:nvPicPr>
          <p:cNvPr id="12" name="Picture 24" descr="гадяч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4071942"/>
            <a:ext cx="1655762" cy="19494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4829180" cy="51435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900" dirty="0" err="1" smtClean="0"/>
              <a:t>Запрошення</a:t>
            </a:r>
            <a:r>
              <a:rPr lang="ru-RU" sz="2900" dirty="0" smtClean="0"/>
              <a:t> до </a:t>
            </a:r>
            <a:r>
              <a:rPr lang="ru-RU" sz="2900" dirty="0" err="1" smtClean="0"/>
              <a:t>знайомства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дивовижним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містом</a:t>
            </a:r>
            <a:r>
              <a:rPr lang="ru-RU" sz="2900" dirty="0" smtClean="0"/>
              <a:t> - </a:t>
            </a:r>
            <a:r>
              <a:rPr lang="ru-RU" sz="2900" dirty="0" err="1" smtClean="0"/>
              <a:t>гетьманською</a:t>
            </a:r>
            <a:r>
              <a:rPr lang="ru-RU" sz="2900" dirty="0" smtClean="0"/>
              <a:t> столицею Чигирином, не </a:t>
            </a:r>
            <a:r>
              <a:rPr lang="ru-RU" sz="2900" dirty="0" err="1" smtClean="0"/>
              <a:t>залишає</a:t>
            </a:r>
            <a:r>
              <a:rPr lang="ru-RU" sz="2900" dirty="0" smtClean="0"/>
              <a:t> </a:t>
            </a:r>
            <a:r>
              <a:rPr lang="ru-RU" sz="2900" dirty="0" err="1" smtClean="0"/>
              <a:t>байдужим</a:t>
            </a:r>
            <a:r>
              <a:rPr lang="ru-RU" sz="2900" dirty="0" smtClean="0"/>
              <a:t> </a:t>
            </a:r>
            <a:r>
              <a:rPr lang="ru-RU" sz="2900" dirty="0" err="1" smtClean="0"/>
              <a:t>нікого</a:t>
            </a:r>
            <a:r>
              <a:rPr lang="ru-RU" sz="2900" dirty="0" smtClean="0"/>
              <a:t>. </a:t>
            </a:r>
            <a:r>
              <a:rPr lang="ru-RU" sz="2900" dirty="0" err="1" smtClean="0"/>
              <a:t>Славетна</a:t>
            </a:r>
            <a:r>
              <a:rPr lang="ru-RU" sz="2900" dirty="0" smtClean="0"/>
              <a:t> </a:t>
            </a:r>
            <a:r>
              <a:rPr lang="ru-RU" sz="2900" dirty="0" err="1" smtClean="0"/>
              <a:t>фортеця</a:t>
            </a:r>
            <a:r>
              <a:rPr lang="ru-RU" sz="2900" dirty="0" smtClean="0"/>
              <a:t> </a:t>
            </a:r>
            <a:r>
              <a:rPr lang="ru-RU" sz="2900" dirty="0" err="1" smtClean="0"/>
              <a:t>козацького</a:t>
            </a:r>
            <a:r>
              <a:rPr lang="ru-RU" sz="2900" dirty="0" smtClean="0"/>
              <a:t> краю </a:t>
            </a:r>
            <a:r>
              <a:rPr lang="ru-RU" sz="2900" dirty="0" err="1" smtClean="0"/>
              <a:t>більше</a:t>
            </a:r>
            <a:r>
              <a:rPr lang="ru-RU" sz="2900" dirty="0" smtClean="0"/>
              <a:t> 500 </a:t>
            </a:r>
            <a:r>
              <a:rPr lang="ru-RU" sz="2900" dirty="0" err="1" smtClean="0"/>
              <a:t>років</a:t>
            </a:r>
            <a:r>
              <a:rPr lang="ru-RU" sz="2900" dirty="0" smtClean="0"/>
              <a:t> </a:t>
            </a:r>
            <a:r>
              <a:rPr lang="ru-RU" sz="2900" dirty="0" err="1" smtClean="0"/>
              <a:t>стоїть</a:t>
            </a:r>
            <a:r>
              <a:rPr lang="ru-RU" sz="2900" dirty="0" smtClean="0"/>
              <a:t> над р. </a:t>
            </a:r>
            <a:r>
              <a:rPr lang="ru-RU" sz="2900" dirty="0" err="1" smtClean="0"/>
              <a:t>Тясьмином</a:t>
            </a:r>
            <a:r>
              <a:rPr lang="ru-RU" sz="2900" dirty="0" smtClean="0"/>
              <a:t> на </a:t>
            </a:r>
            <a:r>
              <a:rPr lang="ru-RU" sz="2900" dirty="0" err="1" smtClean="0"/>
              <a:t>стародавньому</a:t>
            </a:r>
            <a:r>
              <a:rPr lang="ru-RU" sz="2900" dirty="0" smtClean="0"/>
              <a:t> </a:t>
            </a:r>
            <a:r>
              <a:rPr lang="ru-RU" sz="2900" dirty="0" err="1" smtClean="0"/>
              <a:t>торгівельному</a:t>
            </a:r>
            <a:r>
              <a:rPr lang="ru-RU" sz="2900" dirty="0" smtClean="0"/>
              <a:t> шляху. В 1592р. Чигирин </a:t>
            </a:r>
            <a:r>
              <a:rPr lang="ru-RU" sz="2900" dirty="0" err="1" smtClean="0"/>
              <a:t>отримав</a:t>
            </a:r>
            <a:r>
              <a:rPr lang="ru-RU" sz="2900" dirty="0" smtClean="0"/>
              <a:t> </a:t>
            </a:r>
            <a:r>
              <a:rPr lang="ru-RU" sz="2900" dirty="0" err="1" smtClean="0"/>
              <a:t>Магдебурське</a:t>
            </a:r>
            <a:r>
              <a:rPr lang="ru-RU" sz="2900" dirty="0" smtClean="0"/>
              <a:t> право.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9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900" dirty="0" smtClean="0"/>
              <a:t>        </a:t>
            </a:r>
            <a:r>
              <a:rPr lang="ru-RU" sz="2900" dirty="0" err="1" smtClean="0"/>
              <a:t>Ретельно</a:t>
            </a:r>
            <a:r>
              <a:rPr lang="ru-RU" sz="2900" dirty="0" smtClean="0"/>
              <a:t> </a:t>
            </a:r>
            <a:r>
              <a:rPr lang="ru-RU" sz="2900" dirty="0" err="1" smtClean="0"/>
              <a:t>відтворена</a:t>
            </a:r>
            <a:r>
              <a:rPr lang="ru-RU" sz="2900" dirty="0" smtClean="0"/>
              <a:t> </a:t>
            </a:r>
            <a:r>
              <a:rPr lang="ru-RU" sz="2900" dirty="0" err="1" smtClean="0"/>
              <a:t>гетьманська</a:t>
            </a:r>
            <a:r>
              <a:rPr lang="ru-RU" sz="2900" dirty="0" smtClean="0"/>
              <a:t> </a:t>
            </a:r>
            <a:r>
              <a:rPr lang="ru-RU" sz="2900" dirty="0" err="1" smtClean="0"/>
              <a:t>резиденція</a:t>
            </a:r>
            <a:r>
              <a:rPr lang="ru-RU" sz="2900" dirty="0" smtClean="0"/>
              <a:t> </a:t>
            </a:r>
            <a:r>
              <a:rPr lang="ru-RU" sz="2900" dirty="0" err="1" smtClean="0"/>
              <a:t>дає</a:t>
            </a:r>
            <a:r>
              <a:rPr lang="ru-RU" sz="2900" dirty="0" smtClean="0"/>
              <a:t> </a:t>
            </a:r>
            <a:r>
              <a:rPr lang="ru-RU" sz="2900" dirty="0" err="1" smtClean="0"/>
              <a:t>уявлення</a:t>
            </a:r>
            <a:r>
              <a:rPr lang="ru-RU" sz="2900" dirty="0" smtClean="0"/>
              <a:t>, як </a:t>
            </a:r>
            <a:r>
              <a:rPr lang="ru-RU" sz="2900" dirty="0" err="1" smtClean="0"/>
              <a:t>і</a:t>
            </a:r>
            <a:r>
              <a:rPr lang="ru-RU" sz="2900" dirty="0" smtClean="0"/>
              <a:t> де </a:t>
            </a:r>
            <a:r>
              <a:rPr lang="ru-RU" sz="2900" dirty="0" err="1" smtClean="0"/>
              <a:t>гетьмани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 </a:t>
            </a:r>
            <a:r>
              <a:rPr lang="ru-RU" sz="2900" dirty="0" err="1" smtClean="0"/>
              <a:t>приймали</a:t>
            </a:r>
            <a:r>
              <a:rPr lang="ru-RU" sz="2900" dirty="0" smtClean="0"/>
              <a:t> </a:t>
            </a:r>
            <a:r>
              <a:rPr lang="ru-RU" sz="2900" dirty="0" err="1" smtClean="0"/>
              <a:t>православних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ієрархів</a:t>
            </a:r>
            <a:r>
              <a:rPr lang="ru-RU" sz="2900" dirty="0" smtClean="0"/>
              <a:t> - </a:t>
            </a:r>
            <a:r>
              <a:rPr lang="ru-RU" sz="2900" dirty="0" err="1" smtClean="0"/>
              <a:t>Єрусалимського</a:t>
            </a:r>
            <a:r>
              <a:rPr lang="ru-RU" sz="2900" dirty="0" smtClean="0"/>
              <a:t>, </a:t>
            </a:r>
            <a:r>
              <a:rPr lang="ru-RU" sz="2900" dirty="0" err="1" smtClean="0"/>
              <a:t>Антіохійського</a:t>
            </a:r>
            <a:r>
              <a:rPr lang="ru-RU" sz="2900" dirty="0" smtClean="0"/>
              <a:t> та Константинопольского </a:t>
            </a:r>
            <a:r>
              <a:rPr lang="ru-RU" sz="2900" dirty="0" err="1" smtClean="0"/>
              <a:t>патріархів</a:t>
            </a:r>
            <a:r>
              <a:rPr lang="ru-RU" sz="2900" dirty="0" smtClean="0"/>
              <a:t>. Чигирин на той час </a:t>
            </a:r>
            <a:r>
              <a:rPr lang="ru-RU" sz="2900" dirty="0" err="1" smtClean="0"/>
              <a:t>був</a:t>
            </a:r>
            <a:r>
              <a:rPr lang="ru-RU" sz="2900" dirty="0" smtClean="0"/>
              <a:t> </a:t>
            </a:r>
            <a:r>
              <a:rPr lang="ru-RU" sz="2900" dirty="0" err="1" smtClean="0"/>
              <a:t>найбільшим</a:t>
            </a:r>
            <a:r>
              <a:rPr lang="ru-RU" sz="2900" dirty="0" smtClean="0"/>
              <a:t> </a:t>
            </a:r>
            <a:r>
              <a:rPr lang="ru-RU" sz="2900" dirty="0" err="1" smtClean="0"/>
              <a:t>після</a:t>
            </a:r>
            <a:r>
              <a:rPr lang="ru-RU" sz="2900" dirty="0" smtClean="0"/>
              <a:t> </a:t>
            </a:r>
            <a:r>
              <a:rPr lang="ru-RU" sz="2900" dirty="0" err="1" smtClean="0"/>
              <a:t>Києва</a:t>
            </a:r>
            <a:r>
              <a:rPr lang="ru-RU" sz="2900" dirty="0" smtClean="0"/>
              <a:t> </a:t>
            </a:r>
            <a:r>
              <a:rPr lang="ru-RU" sz="2900" dirty="0" err="1" smtClean="0"/>
              <a:t>культурно-церковним</a:t>
            </a:r>
            <a:r>
              <a:rPr lang="ru-RU" sz="2900" dirty="0" smtClean="0"/>
              <a:t>, </a:t>
            </a:r>
            <a:r>
              <a:rPr lang="ru-RU" sz="2900" dirty="0" err="1" smtClean="0"/>
              <a:t>торгівельним</a:t>
            </a:r>
            <a:r>
              <a:rPr lang="ru-RU" sz="2900" dirty="0" smtClean="0"/>
              <a:t> та </a:t>
            </a:r>
            <a:r>
              <a:rPr lang="ru-RU" sz="2900" dirty="0" err="1" smtClean="0"/>
              <a:t>ремісничим</a:t>
            </a:r>
            <a:r>
              <a:rPr lang="ru-RU" sz="2900" dirty="0" smtClean="0"/>
              <a:t> центром </a:t>
            </a:r>
            <a:r>
              <a:rPr lang="ru-RU" sz="2900" dirty="0" err="1" smtClean="0"/>
              <a:t>козацької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900" dirty="0" smtClean="0"/>
              <a:t>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900" dirty="0" smtClean="0"/>
              <a:t>         </a:t>
            </a:r>
            <a:r>
              <a:rPr lang="ru-RU" sz="2900" dirty="0" err="1" smtClean="0"/>
              <a:t>Столиця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Української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козацької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держави</a:t>
            </a:r>
            <a:r>
              <a:rPr lang="ru-RU" sz="2900" dirty="0" smtClean="0"/>
              <a:t> (</a:t>
            </a:r>
            <a:r>
              <a:rPr lang="ru-RU" sz="2900" dirty="0" err="1" smtClean="0"/>
              <a:t>Гетьманату</a:t>
            </a:r>
            <a:r>
              <a:rPr lang="ru-RU" sz="2900" dirty="0" smtClean="0"/>
              <a:t> в 1648 - 1676рр.) </a:t>
            </a:r>
            <a:r>
              <a:rPr lang="ru-RU" sz="2900" dirty="0" err="1" smtClean="0"/>
              <a:t>приймала</a:t>
            </a:r>
            <a:r>
              <a:rPr lang="ru-RU" sz="2900" dirty="0" smtClean="0"/>
              <a:t> </a:t>
            </a:r>
            <a:r>
              <a:rPr lang="ru-RU" sz="2900" dirty="0" err="1" smtClean="0"/>
              <a:t>послів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Австрії</a:t>
            </a:r>
            <a:r>
              <a:rPr lang="ru-RU" sz="2900" dirty="0" smtClean="0"/>
              <a:t>, </a:t>
            </a:r>
            <a:r>
              <a:rPr lang="ru-RU" sz="2900" dirty="0" err="1" smtClean="0"/>
              <a:t>Валахії</a:t>
            </a:r>
            <a:r>
              <a:rPr lang="ru-RU" sz="2900" dirty="0" smtClean="0"/>
              <a:t>, </a:t>
            </a:r>
            <a:r>
              <a:rPr lang="ru-RU" sz="2900" dirty="0" err="1" smtClean="0"/>
              <a:t>Молдавії</a:t>
            </a:r>
            <a:r>
              <a:rPr lang="ru-RU" sz="2900" dirty="0" smtClean="0"/>
              <a:t>, </a:t>
            </a:r>
            <a:r>
              <a:rPr lang="ru-RU" sz="2900" dirty="0" err="1" smtClean="0"/>
              <a:t>Венеції</a:t>
            </a:r>
            <a:r>
              <a:rPr lang="ru-RU" sz="2900" dirty="0" smtClean="0"/>
              <a:t>, </a:t>
            </a:r>
            <a:r>
              <a:rPr lang="ru-RU" sz="2900" dirty="0" err="1" smtClean="0"/>
              <a:t>Трансільванії</a:t>
            </a:r>
            <a:r>
              <a:rPr lang="ru-RU" sz="2900" dirty="0" smtClean="0"/>
              <a:t>, </a:t>
            </a:r>
            <a:r>
              <a:rPr lang="ru-RU" sz="2900" dirty="0" err="1" smtClean="0"/>
              <a:t>Московії</a:t>
            </a:r>
            <a:r>
              <a:rPr lang="ru-RU" sz="2900" dirty="0" smtClean="0"/>
              <a:t>, </a:t>
            </a:r>
            <a:r>
              <a:rPr lang="ru-RU" sz="2900" dirty="0" err="1" smtClean="0"/>
              <a:t>Туреччини</a:t>
            </a:r>
            <a:r>
              <a:rPr lang="ru-RU" sz="2900" dirty="0" smtClean="0"/>
              <a:t>, </a:t>
            </a:r>
            <a:r>
              <a:rPr lang="ru-RU" sz="2900" dirty="0" err="1" smtClean="0"/>
              <a:t>Криму</a:t>
            </a:r>
            <a:r>
              <a:rPr lang="ru-RU" sz="2900" dirty="0" smtClean="0"/>
              <a:t> та </a:t>
            </a:r>
            <a:r>
              <a:rPr lang="ru-RU" sz="2900" dirty="0" err="1" smtClean="0"/>
              <a:t>Швеції</a:t>
            </a:r>
            <a:r>
              <a:rPr lang="ru-RU" sz="29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9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900" dirty="0" smtClean="0"/>
              <a:t>        Чигирин </a:t>
            </a:r>
            <a:r>
              <a:rPr lang="ru-RU" sz="2900" dirty="0" err="1" smtClean="0"/>
              <a:t>зазнавав</a:t>
            </a:r>
            <a:r>
              <a:rPr lang="ru-RU" sz="2900" dirty="0" smtClean="0"/>
              <a:t> </a:t>
            </a:r>
            <a:r>
              <a:rPr lang="ru-RU" sz="2900" dirty="0" err="1" smtClean="0"/>
              <a:t>постійних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нападів</a:t>
            </a:r>
            <a:r>
              <a:rPr lang="ru-RU" sz="2900" dirty="0" smtClean="0"/>
              <a:t>: у 1674 та 1676рр. напади </a:t>
            </a:r>
            <a:r>
              <a:rPr lang="ru-RU" sz="2900" dirty="0" err="1" smtClean="0"/>
              <a:t>московських</a:t>
            </a:r>
            <a:r>
              <a:rPr lang="ru-RU" sz="2900" dirty="0" smtClean="0"/>
              <a:t> </a:t>
            </a:r>
            <a:r>
              <a:rPr lang="ru-RU" sz="2900" dirty="0" err="1" smtClean="0"/>
              <a:t>військ</a:t>
            </a:r>
            <a:r>
              <a:rPr lang="ru-RU" sz="2900" dirty="0" smtClean="0"/>
              <a:t>, у 1677 та 1678рр. </a:t>
            </a:r>
            <a:r>
              <a:rPr lang="ru-RU" sz="2900" dirty="0" err="1" smtClean="0"/>
              <a:t>був</a:t>
            </a:r>
            <a:r>
              <a:rPr lang="ru-RU" sz="2900" dirty="0" smtClean="0"/>
              <a:t> </a:t>
            </a:r>
            <a:r>
              <a:rPr lang="ru-RU" sz="2900" dirty="0" err="1" smtClean="0"/>
              <a:t>атакований</a:t>
            </a:r>
            <a:r>
              <a:rPr lang="ru-RU" sz="2900" dirty="0" smtClean="0"/>
              <a:t> 100-тисячною </a:t>
            </a:r>
            <a:r>
              <a:rPr lang="ru-RU" sz="2900" dirty="0" err="1" smtClean="0"/>
              <a:t>армією</a:t>
            </a:r>
            <a:r>
              <a:rPr lang="ru-RU" sz="2900" dirty="0" smtClean="0"/>
              <a:t> </a:t>
            </a:r>
            <a:r>
              <a:rPr lang="ru-RU" sz="2900" dirty="0" err="1" smtClean="0"/>
              <a:t>Османської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імперії</a:t>
            </a:r>
            <a:r>
              <a:rPr lang="ru-RU" sz="2900" dirty="0" smtClean="0"/>
              <a:t>,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бастіону</a:t>
            </a:r>
            <a:r>
              <a:rPr lang="ru-RU" sz="2900" dirty="0" smtClean="0"/>
              <a:t> </a:t>
            </a:r>
            <a:r>
              <a:rPr lang="ru-RU" sz="2900" dirty="0" err="1" smtClean="0"/>
              <a:t>Дорошенка</a:t>
            </a:r>
            <a:r>
              <a:rPr lang="ru-RU" sz="2900" dirty="0" smtClean="0"/>
              <a:t> </a:t>
            </a:r>
            <a:r>
              <a:rPr lang="en-US" sz="2900" smtClean="0"/>
              <a:t>.</a:t>
            </a:r>
            <a:endParaRPr lang="ru-RU" sz="2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hlinkClick r:id="rId2" action="ppaction://hlinksldjump"/>
              </a:rPr>
              <a:t>Чигирин</a:t>
            </a:r>
            <a:endParaRPr lang="ru-RU" sz="4800" dirty="0"/>
          </a:p>
        </p:txBody>
      </p:sp>
      <p:pic>
        <p:nvPicPr>
          <p:cNvPr id="4" name="Picture 8" descr="chigirin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7819" y="1285860"/>
            <a:ext cx="3357586" cy="2305053"/>
          </a:xfrm>
          <a:prstGeom prst="rect">
            <a:avLst/>
          </a:prstGeom>
          <a:noFill/>
          <a:ln/>
        </p:spPr>
      </p:pic>
      <p:pic>
        <p:nvPicPr>
          <p:cNvPr id="124930" name="Picture 2" descr="хорошие люди всегда встречаются снова - днев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14752"/>
            <a:ext cx="328614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829180" cy="4572000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 err="1" smtClean="0"/>
              <a:t>Відомо</a:t>
            </a:r>
            <a:r>
              <a:rPr lang="ru-RU" sz="3400" dirty="0" smtClean="0"/>
              <a:t>, </a:t>
            </a:r>
            <a:r>
              <a:rPr lang="ru-RU" sz="3400" dirty="0" err="1" smtClean="0"/>
              <a:t>що</a:t>
            </a:r>
            <a:r>
              <a:rPr lang="ru-RU" sz="3400" dirty="0" smtClean="0"/>
              <a:t> </a:t>
            </a:r>
            <a:r>
              <a:rPr lang="ru-RU" sz="3400" dirty="0" err="1" smtClean="0"/>
              <a:t>місто</a:t>
            </a:r>
            <a:r>
              <a:rPr lang="ru-RU" sz="3400" dirty="0" smtClean="0"/>
              <a:t> </a:t>
            </a:r>
            <a:r>
              <a:rPr lang="ru-RU" sz="3400" dirty="0" err="1" smtClean="0"/>
              <a:t>було</a:t>
            </a:r>
            <a:r>
              <a:rPr lang="ru-RU" sz="3400" dirty="0" smtClean="0"/>
              <a:t> </a:t>
            </a:r>
            <a:r>
              <a:rPr lang="ru-RU" sz="3400" dirty="0" err="1" smtClean="0"/>
              <a:t>засновано</a:t>
            </a:r>
            <a:r>
              <a:rPr lang="ru-RU" sz="3400" dirty="0" smtClean="0"/>
              <a:t> у Х ст., </a:t>
            </a:r>
            <a:r>
              <a:rPr lang="ru-RU" sz="3400" dirty="0" err="1" smtClean="0"/>
              <a:t>але</a:t>
            </a:r>
            <a:r>
              <a:rPr lang="ru-RU" sz="3400" dirty="0" smtClean="0"/>
              <a:t> перша письмена </a:t>
            </a:r>
            <a:r>
              <a:rPr lang="ru-RU" sz="3400" dirty="0" err="1" smtClean="0"/>
              <a:t>згадка</a:t>
            </a:r>
            <a:r>
              <a:rPr lang="ru-RU" sz="3400" dirty="0" smtClean="0"/>
              <a:t> про </a:t>
            </a:r>
            <a:r>
              <a:rPr lang="ru-RU" sz="3400" dirty="0" err="1" smtClean="0"/>
              <a:t>нього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відноситься</a:t>
            </a:r>
            <a:r>
              <a:rPr lang="ru-RU" sz="3400" dirty="0" smtClean="0"/>
              <a:t> до 1152 р.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У ХVІІІ ст. </a:t>
            </a:r>
            <a:r>
              <a:rPr lang="ru-RU" sz="3400" dirty="0" err="1" smtClean="0"/>
              <a:t>після</a:t>
            </a:r>
            <a:r>
              <a:rPr lang="ru-RU" sz="3400" dirty="0" smtClean="0"/>
              <a:t> того, як за наказом Петра І </a:t>
            </a:r>
            <a:r>
              <a:rPr lang="ru-RU" sz="3400" dirty="0" err="1" smtClean="0"/>
              <a:t>було</a:t>
            </a:r>
            <a:r>
              <a:rPr lang="ru-RU" sz="3400" dirty="0" smtClean="0"/>
              <a:t> </a:t>
            </a:r>
            <a:r>
              <a:rPr lang="ru-RU" sz="3400" dirty="0" err="1" smtClean="0"/>
              <a:t>зруйновано</a:t>
            </a:r>
            <a:r>
              <a:rPr lang="ru-RU" sz="3400" dirty="0" smtClean="0"/>
              <a:t> </a:t>
            </a:r>
            <a:r>
              <a:rPr lang="ru-RU" sz="3400" dirty="0" err="1" smtClean="0"/>
              <a:t>гетьманську</a:t>
            </a:r>
            <a:r>
              <a:rPr lang="ru-RU" sz="3400" dirty="0" smtClean="0"/>
              <a:t> </a:t>
            </a:r>
            <a:r>
              <a:rPr lang="ru-RU" sz="3400" dirty="0" err="1" smtClean="0"/>
              <a:t>столицю</a:t>
            </a:r>
            <a:r>
              <a:rPr lang="ru-RU" sz="3400" dirty="0" smtClean="0"/>
              <a:t> Батурин, </a:t>
            </a:r>
            <a:r>
              <a:rPr lang="ru-RU" sz="3400" dirty="0" err="1" smtClean="0"/>
              <a:t>Глухів</a:t>
            </a:r>
            <a:r>
              <a:rPr lang="ru-RU" sz="3400" dirty="0" smtClean="0"/>
              <a:t> став </a:t>
            </a:r>
            <a:r>
              <a:rPr lang="ru-RU" sz="3400" dirty="0" err="1" smtClean="0"/>
              <a:t>адміністративним</a:t>
            </a:r>
            <a:r>
              <a:rPr lang="ru-RU" sz="3400" dirty="0" smtClean="0"/>
              <a:t> центром </a:t>
            </a:r>
            <a:r>
              <a:rPr lang="ru-RU" sz="3400" dirty="0" err="1" smtClean="0"/>
              <a:t>Лівобережної</a:t>
            </a:r>
            <a:r>
              <a:rPr lang="ru-RU" sz="3400" dirty="0" smtClean="0"/>
              <a:t> </a:t>
            </a:r>
            <a:r>
              <a:rPr lang="ru-RU" sz="3400" dirty="0" err="1" smtClean="0"/>
              <a:t>України</a:t>
            </a:r>
            <a:r>
              <a:rPr lang="ru-RU" sz="3400" dirty="0" smtClean="0"/>
              <a:t>. 12 листопада 1708 р. у </a:t>
            </a:r>
            <a:r>
              <a:rPr lang="ru-RU" sz="3400" dirty="0" err="1" smtClean="0"/>
              <a:t>новій</a:t>
            </a:r>
            <a:r>
              <a:rPr lang="ru-RU" sz="3400" dirty="0" smtClean="0"/>
              <a:t> </a:t>
            </a:r>
            <a:r>
              <a:rPr lang="ru-RU" sz="3400" dirty="0" err="1" smtClean="0"/>
              <a:t>гетьманській</a:t>
            </a:r>
            <a:r>
              <a:rPr lang="ru-RU" sz="3400" dirty="0" smtClean="0"/>
              <a:t> </a:t>
            </a:r>
            <a:r>
              <a:rPr lang="ru-RU" sz="3400" dirty="0" err="1" smtClean="0"/>
              <a:t>резиденції</a:t>
            </a:r>
            <a:r>
              <a:rPr lang="ru-RU" sz="3400" dirty="0" smtClean="0"/>
              <a:t> перед </a:t>
            </a:r>
            <a:r>
              <a:rPr lang="ru-RU" sz="3400" dirty="0" err="1" smtClean="0"/>
              <a:t>Миколаївською</a:t>
            </a:r>
            <a:r>
              <a:rPr lang="ru-RU" sz="3400" dirty="0" smtClean="0"/>
              <a:t> </a:t>
            </a:r>
            <a:r>
              <a:rPr lang="ru-RU" sz="3400" dirty="0" err="1" smtClean="0"/>
              <a:t>церквою</a:t>
            </a:r>
            <a:r>
              <a:rPr lang="ru-RU" sz="3400" dirty="0" smtClean="0"/>
              <a:t> </a:t>
            </a:r>
            <a:r>
              <a:rPr lang="ru-RU" sz="3400" dirty="0" err="1" smtClean="0"/>
              <a:t>було</a:t>
            </a:r>
            <a:r>
              <a:rPr lang="ru-RU" sz="3400" dirty="0" smtClean="0"/>
              <a:t> </a:t>
            </a:r>
            <a:r>
              <a:rPr lang="ru-RU" sz="3400" dirty="0" err="1" smtClean="0"/>
              <a:t>піддано</a:t>
            </a:r>
            <a:r>
              <a:rPr lang="ru-RU" sz="3400" dirty="0" smtClean="0"/>
              <a:t> </a:t>
            </a:r>
            <a:r>
              <a:rPr lang="ru-RU" sz="3400" dirty="0" err="1" smtClean="0"/>
              <a:t>символічній</a:t>
            </a:r>
            <a:r>
              <a:rPr lang="ru-RU" sz="3400" dirty="0" smtClean="0"/>
              <a:t> </a:t>
            </a:r>
            <a:r>
              <a:rPr lang="ru-RU" sz="3400" dirty="0" err="1" smtClean="0"/>
              <a:t>страті</a:t>
            </a:r>
            <a:r>
              <a:rPr lang="ru-RU" sz="3400" dirty="0" smtClean="0"/>
              <a:t> та проклято </a:t>
            </a:r>
            <a:r>
              <a:rPr lang="ru-RU" sz="3400" dirty="0" err="1" smtClean="0"/>
              <a:t>гетьмана</a:t>
            </a:r>
            <a:r>
              <a:rPr lang="ru-RU" sz="3400" dirty="0" smtClean="0"/>
              <a:t> І. Мазепу.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У 1722 р. </a:t>
            </a:r>
            <a:r>
              <a:rPr lang="ru-RU" sz="3400" dirty="0" err="1" smtClean="0"/>
              <a:t>засновано</a:t>
            </a:r>
            <a:r>
              <a:rPr lang="ru-RU" sz="3400" dirty="0" smtClean="0"/>
              <a:t> </a:t>
            </a:r>
            <a:r>
              <a:rPr lang="ru-RU" sz="3400" dirty="0" err="1" smtClean="0"/>
              <a:t>Малоросійську</a:t>
            </a:r>
            <a:r>
              <a:rPr lang="ru-RU" sz="3400" dirty="0" smtClean="0"/>
              <a:t> </a:t>
            </a:r>
            <a:r>
              <a:rPr lang="ru-RU" sz="3400" dirty="0" err="1" smtClean="0"/>
              <a:t>колегію</a:t>
            </a:r>
            <a:r>
              <a:rPr lang="ru-RU" sz="3400" dirty="0" smtClean="0"/>
              <a:t> як </a:t>
            </a:r>
            <a:r>
              <a:rPr lang="ru-RU" sz="3400" dirty="0" err="1" smtClean="0"/>
              <a:t>вищий</a:t>
            </a:r>
            <a:r>
              <a:rPr lang="ru-RU" sz="3400" dirty="0" smtClean="0"/>
              <a:t> орган </a:t>
            </a:r>
            <a:r>
              <a:rPr lang="ru-RU" sz="3400" dirty="0" err="1" smtClean="0"/>
              <a:t>управління</a:t>
            </a:r>
            <a:r>
              <a:rPr lang="ru-RU" sz="3400" dirty="0" smtClean="0"/>
              <a:t> в </a:t>
            </a:r>
            <a:r>
              <a:rPr lang="ru-RU" sz="3400" dirty="0" err="1" smtClean="0"/>
              <a:t>Україні</a:t>
            </a:r>
            <a:r>
              <a:rPr lang="ru-RU" sz="3400" dirty="0" smtClean="0"/>
              <a:t>. У 1739 р. </a:t>
            </a:r>
            <a:r>
              <a:rPr lang="ru-RU" sz="3400" dirty="0" err="1" smtClean="0"/>
              <a:t>відкрилася</a:t>
            </a:r>
            <a:r>
              <a:rPr lang="ru-RU" sz="3400" dirty="0" smtClean="0"/>
              <a:t> школа, </a:t>
            </a:r>
            <a:r>
              <a:rPr lang="ru-RU" sz="3400" dirty="0" err="1" smtClean="0"/>
              <a:t>що</a:t>
            </a:r>
            <a:r>
              <a:rPr lang="ru-RU" sz="3400" dirty="0" smtClean="0"/>
              <a:t> </a:t>
            </a:r>
            <a:r>
              <a:rPr lang="ru-RU" sz="3400" dirty="0" err="1" smtClean="0"/>
              <a:t>готувала</a:t>
            </a:r>
            <a:r>
              <a:rPr lang="ru-RU" sz="3400" dirty="0" smtClean="0"/>
              <a:t> </a:t>
            </a:r>
            <a:r>
              <a:rPr lang="ru-RU" sz="3400" dirty="0" err="1" smtClean="0"/>
              <a:t>співаків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музикантів</a:t>
            </a:r>
            <a:r>
              <a:rPr lang="ru-RU" sz="3400" dirty="0" smtClean="0"/>
              <a:t> для придворного хору та оркестру. У </a:t>
            </a:r>
            <a:r>
              <a:rPr lang="ru-RU" sz="3400" dirty="0" err="1" smtClean="0"/>
              <a:t>ній</a:t>
            </a:r>
            <a:r>
              <a:rPr lang="ru-RU" sz="3400" dirty="0" smtClean="0"/>
              <a:t> </a:t>
            </a:r>
            <a:r>
              <a:rPr lang="ru-RU" sz="3400" dirty="0" err="1" smtClean="0"/>
              <a:t>навчалися</a:t>
            </a:r>
            <a:r>
              <a:rPr lang="ru-RU" sz="3400" dirty="0" smtClean="0"/>
              <a:t> </a:t>
            </a:r>
            <a:r>
              <a:rPr lang="ru-RU" sz="3400" dirty="0" err="1" smtClean="0"/>
              <a:t>видатні</a:t>
            </a:r>
            <a:r>
              <a:rPr lang="ru-RU" sz="3400" dirty="0" smtClean="0"/>
              <a:t> </a:t>
            </a:r>
            <a:r>
              <a:rPr lang="ru-RU" sz="3400" dirty="0" err="1" smtClean="0"/>
              <a:t>українські</a:t>
            </a:r>
            <a:r>
              <a:rPr lang="ru-RU" sz="3400" dirty="0" smtClean="0"/>
              <a:t> </a:t>
            </a:r>
            <a:r>
              <a:rPr lang="ru-RU" sz="3400" dirty="0" err="1" smtClean="0"/>
              <a:t>композитори</a:t>
            </a:r>
            <a:r>
              <a:rPr lang="ru-RU" sz="3400" dirty="0" smtClean="0"/>
              <a:t> М. С. </a:t>
            </a:r>
            <a:r>
              <a:rPr lang="ru-RU" sz="3400" dirty="0" err="1" smtClean="0"/>
              <a:t>Березовський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Д. С. </a:t>
            </a:r>
            <a:r>
              <a:rPr lang="ru-RU" sz="3400" dirty="0" err="1" smtClean="0"/>
              <a:t>Бортнянський</a:t>
            </a:r>
            <a:r>
              <a:rPr lang="ru-RU" sz="3400" dirty="0" smtClean="0"/>
              <a:t>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err="1" smtClean="0"/>
              <a:t>Інтенсивне</a:t>
            </a:r>
            <a:r>
              <a:rPr lang="ru-RU" sz="3400" dirty="0" smtClean="0"/>
              <a:t> </a:t>
            </a:r>
            <a:r>
              <a:rPr lang="ru-RU" sz="3400" dirty="0" err="1" smtClean="0"/>
              <a:t>будівництво</a:t>
            </a:r>
            <a:r>
              <a:rPr lang="ru-RU" sz="3400" dirty="0" smtClean="0"/>
              <a:t> почало </a:t>
            </a:r>
            <a:r>
              <a:rPr lang="ru-RU" sz="3400" dirty="0" err="1" smtClean="0"/>
              <a:t>проводитися</a:t>
            </a:r>
            <a:r>
              <a:rPr lang="ru-RU" sz="3400" dirty="0" smtClean="0"/>
              <a:t> у </a:t>
            </a:r>
            <a:r>
              <a:rPr lang="ru-RU" sz="3400" dirty="0" err="1" smtClean="0"/>
              <a:t>Глухові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1750 р., коли </a:t>
            </a:r>
            <a:r>
              <a:rPr lang="ru-RU" sz="3400" dirty="0" err="1" smtClean="0"/>
              <a:t>гетьманом</a:t>
            </a:r>
            <a:r>
              <a:rPr lang="ru-RU" sz="3400" dirty="0" smtClean="0"/>
              <a:t> став К. Г. </a:t>
            </a:r>
            <a:r>
              <a:rPr lang="ru-RU" sz="3400" dirty="0" err="1" smtClean="0"/>
              <a:t>Розумовський</a:t>
            </a:r>
            <a:r>
              <a:rPr lang="ru-RU" sz="3400" dirty="0" smtClean="0"/>
              <a:t>. Але на початку 80-х </a:t>
            </a:r>
            <a:r>
              <a:rPr lang="ru-RU" sz="3400" dirty="0" err="1" smtClean="0"/>
              <a:t>рр</a:t>
            </a:r>
            <a:r>
              <a:rPr lang="ru-RU" sz="3400" dirty="0" smtClean="0"/>
              <a:t>. ХVІІІ ст. </a:t>
            </a:r>
            <a:r>
              <a:rPr lang="ru-RU" sz="3400" dirty="0" err="1" smtClean="0"/>
              <a:t>місто</a:t>
            </a:r>
            <a:r>
              <a:rPr lang="ru-RU" sz="3400" dirty="0" smtClean="0"/>
              <a:t> </a:t>
            </a:r>
            <a:r>
              <a:rPr lang="ru-RU" sz="3400" dirty="0" err="1" smtClean="0"/>
              <a:t>втратило</a:t>
            </a:r>
            <a:r>
              <a:rPr lang="ru-RU" sz="3400" dirty="0" smtClean="0"/>
              <a:t> свою </a:t>
            </a:r>
            <a:r>
              <a:rPr lang="ru-RU" sz="3400" dirty="0" err="1" smtClean="0"/>
              <a:t>провідну</a:t>
            </a:r>
            <a:r>
              <a:rPr lang="ru-RU" sz="3400" dirty="0" smtClean="0"/>
              <a:t> роль. </a:t>
            </a:r>
            <a:r>
              <a:rPr lang="ru-RU" sz="3400" dirty="0" err="1" smtClean="0"/>
              <a:t>Пожежа</a:t>
            </a:r>
            <a:r>
              <a:rPr lang="ru-RU" sz="3400" dirty="0" smtClean="0"/>
              <a:t> 1784 р. спалила </a:t>
            </a:r>
            <a:r>
              <a:rPr lang="ru-RU" sz="3400" dirty="0" err="1" smtClean="0"/>
              <a:t>його</a:t>
            </a:r>
            <a:r>
              <a:rPr lang="ru-RU" sz="3400" dirty="0" smtClean="0"/>
              <a:t> дотла. Т. Г. Шевченко, </a:t>
            </a:r>
            <a:r>
              <a:rPr lang="ru-RU" sz="3400" dirty="0" err="1" smtClean="0"/>
              <a:t>який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відвідав</a:t>
            </a:r>
            <a:r>
              <a:rPr lang="ru-RU" sz="3400" dirty="0" smtClean="0"/>
              <a:t> </a:t>
            </a:r>
            <a:r>
              <a:rPr lang="ru-RU" sz="3400" dirty="0" err="1" smtClean="0"/>
              <a:t>колишню</a:t>
            </a:r>
            <a:r>
              <a:rPr lang="ru-RU" sz="3400" dirty="0" smtClean="0"/>
              <a:t> </a:t>
            </a:r>
            <a:r>
              <a:rPr lang="ru-RU" sz="3400" dirty="0" err="1" smtClean="0"/>
              <a:t>гетьманську</a:t>
            </a:r>
            <a:r>
              <a:rPr lang="ru-RU" sz="3400" dirty="0" smtClean="0"/>
              <a:t> </a:t>
            </a:r>
            <a:r>
              <a:rPr lang="ru-RU" sz="3400" dirty="0" err="1" smtClean="0"/>
              <a:t>столицю</a:t>
            </a:r>
            <a:r>
              <a:rPr lang="ru-RU" sz="3400" dirty="0" smtClean="0"/>
              <a:t> у 40-х </a:t>
            </a:r>
            <a:r>
              <a:rPr lang="ru-RU" sz="3400" dirty="0" err="1" smtClean="0"/>
              <a:t>рр</a:t>
            </a:r>
            <a:r>
              <a:rPr lang="ru-RU" sz="3400" dirty="0" smtClean="0"/>
              <a:t>. ХІХ ст., не </a:t>
            </a:r>
            <a:r>
              <a:rPr lang="ru-RU" sz="3400" dirty="0" err="1" smtClean="0"/>
              <a:t>знайшов</a:t>
            </a:r>
            <a:r>
              <a:rPr lang="ru-RU" sz="3400" dirty="0" smtClean="0"/>
              <a:t> </a:t>
            </a:r>
            <a:r>
              <a:rPr lang="ru-RU" sz="3400" dirty="0" err="1" smtClean="0"/>
              <a:t>навіть</a:t>
            </a:r>
            <a:r>
              <a:rPr lang="ru-RU" sz="3400" dirty="0" smtClean="0"/>
              <a:t> </a:t>
            </a:r>
            <a:r>
              <a:rPr lang="ru-RU" sz="3400" dirty="0" err="1" smtClean="0"/>
              <a:t>слідів</a:t>
            </a:r>
            <a:r>
              <a:rPr lang="ru-RU" sz="3400" dirty="0" smtClean="0"/>
              <a:t> </a:t>
            </a:r>
            <a:r>
              <a:rPr lang="ru-RU" sz="3400" dirty="0" err="1" smtClean="0"/>
              <a:t>величних</a:t>
            </a:r>
            <a:r>
              <a:rPr lang="ru-RU" sz="3400" dirty="0" smtClean="0"/>
              <a:t> </a:t>
            </a:r>
            <a:r>
              <a:rPr lang="ru-RU" sz="3400" dirty="0" err="1" smtClean="0"/>
              <a:t>споруд</a:t>
            </a:r>
            <a:r>
              <a:rPr lang="ru-RU" sz="3400" dirty="0" smtClean="0"/>
              <a:t> </a:t>
            </a:r>
            <a:r>
              <a:rPr lang="ru-RU" sz="3400" dirty="0" err="1" smtClean="0"/>
              <a:t>гетьманської</a:t>
            </a:r>
            <a:r>
              <a:rPr lang="ru-RU" sz="3400" dirty="0" smtClean="0"/>
              <a:t> </a:t>
            </a:r>
            <a:r>
              <a:rPr lang="ru-RU" sz="3400" dirty="0" err="1" smtClean="0"/>
              <a:t>доби</a:t>
            </a:r>
            <a:r>
              <a:rPr lang="ru-RU" sz="34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hlinkClick r:id="rId2" action="ppaction://hlinksldjump"/>
              </a:rPr>
              <a:t>Глухів</a:t>
            </a:r>
            <a:endParaRPr lang="ru-RU" sz="4800" b="1" dirty="0"/>
          </a:p>
        </p:txBody>
      </p:sp>
      <p:pic>
        <p:nvPicPr>
          <p:cNvPr id="129026" name="Picture 2" descr="Глухов исторический - Весна - Украина. Фотофакт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429024" cy="2957553"/>
          </a:xfrm>
          <a:prstGeom prst="rect">
            <a:avLst/>
          </a:prstGeom>
          <a:noFill/>
        </p:spPr>
      </p:pic>
      <p:pic>
        <p:nvPicPr>
          <p:cNvPr id="129028" name="Picture 4" descr="Старая Украина. Дореволюционный Глухов в фотографиях ОПТИМИ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14818"/>
            <a:ext cx="3459101" cy="21907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686304" cy="4905396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 err="1" smtClean="0"/>
              <a:t>Вперше</a:t>
            </a:r>
            <a:r>
              <a:rPr lang="ru-RU" sz="3400" dirty="0" smtClean="0"/>
              <a:t> </a:t>
            </a:r>
            <a:r>
              <a:rPr lang="ru-RU" sz="3400" dirty="0" err="1" smtClean="0"/>
              <a:t>згадується</a:t>
            </a:r>
            <a:r>
              <a:rPr lang="ru-RU" sz="3400" dirty="0" smtClean="0"/>
              <a:t> у документах 1625 р. у </a:t>
            </a:r>
            <a:r>
              <a:rPr lang="ru-RU" sz="3400" dirty="0" err="1" smtClean="0"/>
              <a:t>зв`язку</a:t>
            </a:r>
            <a:r>
              <a:rPr lang="ru-RU" sz="3400" dirty="0" smtClean="0"/>
              <a:t> </a:t>
            </a:r>
            <a:r>
              <a:rPr lang="ru-RU" sz="3400" dirty="0" err="1" smtClean="0"/>
              <a:t>зі</a:t>
            </a:r>
            <a:r>
              <a:rPr lang="ru-RU" sz="3400" dirty="0" smtClean="0"/>
              <a:t> </a:t>
            </a:r>
            <a:r>
              <a:rPr lang="ru-RU" sz="3400" dirty="0" err="1" smtClean="0"/>
              <a:t>спорудженням</a:t>
            </a:r>
            <a:r>
              <a:rPr lang="ru-RU" sz="3400" dirty="0" smtClean="0"/>
              <a:t> </a:t>
            </a:r>
            <a:r>
              <a:rPr lang="ru-RU" sz="3400" dirty="0" err="1" smtClean="0"/>
              <a:t>Батуринської</a:t>
            </a:r>
            <a:r>
              <a:rPr lang="ru-RU" sz="3400" dirty="0" smtClean="0"/>
              <a:t> </a:t>
            </a:r>
            <a:r>
              <a:rPr lang="ru-RU" sz="3400" dirty="0" err="1" smtClean="0"/>
              <a:t>фортеці</a:t>
            </a:r>
            <a:r>
              <a:rPr lang="ru-RU" sz="3400" dirty="0" smtClean="0"/>
              <a:t>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У 1669-1708 </a:t>
            </a:r>
            <a:r>
              <a:rPr lang="ru-RU" sz="3400" dirty="0" err="1" smtClean="0"/>
              <a:t>рр</a:t>
            </a:r>
            <a:r>
              <a:rPr lang="ru-RU" sz="3400" dirty="0" smtClean="0"/>
              <a:t>. </a:t>
            </a:r>
            <a:r>
              <a:rPr lang="ru-RU" sz="3400" dirty="0" err="1" smtClean="0"/>
              <a:t>і</a:t>
            </a:r>
            <a:r>
              <a:rPr lang="ru-RU" sz="3400" dirty="0" smtClean="0"/>
              <a:t> 1750-1764 </a:t>
            </a:r>
            <a:r>
              <a:rPr lang="ru-RU" sz="3400" dirty="0" err="1" smtClean="0"/>
              <a:t>рр</a:t>
            </a:r>
            <a:r>
              <a:rPr lang="ru-RU" sz="3400" dirty="0" smtClean="0"/>
              <a:t>. Батурин </a:t>
            </a:r>
            <a:r>
              <a:rPr lang="ru-RU" sz="3400" dirty="0" err="1" smtClean="0"/>
              <a:t>був</a:t>
            </a:r>
            <a:r>
              <a:rPr lang="ru-RU" sz="3400" dirty="0" smtClean="0"/>
              <a:t> </a:t>
            </a:r>
            <a:r>
              <a:rPr lang="ru-RU" sz="3400" dirty="0" err="1" smtClean="0"/>
              <a:t>резиденцією</a:t>
            </a:r>
            <a:r>
              <a:rPr lang="ru-RU" sz="3400" dirty="0" smtClean="0"/>
              <a:t> </a:t>
            </a:r>
            <a:r>
              <a:rPr lang="ru-RU" sz="3400" dirty="0" err="1" smtClean="0"/>
              <a:t>гетьманів</a:t>
            </a:r>
            <a:r>
              <a:rPr lang="ru-RU" sz="3400" dirty="0" smtClean="0"/>
              <a:t> </a:t>
            </a:r>
            <a:r>
              <a:rPr lang="ru-RU" sz="3400" dirty="0" err="1" smtClean="0"/>
              <a:t>Лівобережної</a:t>
            </a:r>
            <a:r>
              <a:rPr lang="ru-RU" sz="3400" dirty="0" smtClean="0"/>
              <a:t> </a:t>
            </a:r>
            <a:r>
              <a:rPr lang="ru-RU" sz="3400" dirty="0" err="1" smtClean="0"/>
              <a:t>України</a:t>
            </a:r>
            <a:r>
              <a:rPr lang="ru-RU" sz="3400" dirty="0" smtClean="0"/>
              <a:t>. У 1708 р. </a:t>
            </a:r>
            <a:r>
              <a:rPr lang="ru-RU" sz="3400" dirty="0" err="1" smtClean="0"/>
              <a:t>під</a:t>
            </a:r>
            <a:r>
              <a:rPr lang="ru-RU" sz="3400" dirty="0" smtClean="0"/>
              <a:t> час </a:t>
            </a:r>
            <a:r>
              <a:rPr lang="ru-RU" sz="3400" dirty="0" err="1" smtClean="0"/>
              <a:t>Північної</a:t>
            </a:r>
            <a:r>
              <a:rPr lang="ru-RU" sz="3400" dirty="0" smtClean="0"/>
              <a:t> </a:t>
            </a:r>
            <a:r>
              <a:rPr lang="ru-RU" sz="3400" dirty="0" err="1" smtClean="0"/>
              <a:t>війни</a:t>
            </a:r>
            <a:r>
              <a:rPr lang="ru-RU" sz="3400" dirty="0" smtClean="0"/>
              <a:t>, </a:t>
            </a:r>
            <a:r>
              <a:rPr lang="ru-RU" sz="3400" dirty="0" err="1" smtClean="0"/>
              <a:t>після</a:t>
            </a:r>
            <a:r>
              <a:rPr lang="ru-RU" sz="3400" dirty="0" smtClean="0"/>
              <a:t> переходу </a:t>
            </a:r>
            <a:r>
              <a:rPr lang="ru-RU" sz="3400" dirty="0" err="1" smtClean="0"/>
              <a:t>гетьмана</a:t>
            </a:r>
            <a:r>
              <a:rPr lang="ru-RU" sz="3400" dirty="0" smtClean="0"/>
              <a:t> І. </a:t>
            </a:r>
            <a:r>
              <a:rPr lang="ru-RU" sz="3400" dirty="0" err="1" smtClean="0"/>
              <a:t>Мазепи</a:t>
            </a:r>
            <a:r>
              <a:rPr lang="ru-RU" sz="3400" dirty="0" smtClean="0"/>
              <a:t> на </a:t>
            </a:r>
            <a:r>
              <a:rPr lang="ru-RU" sz="3400" dirty="0" err="1" smtClean="0"/>
              <a:t>бік</a:t>
            </a:r>
            <a:r>
              <a:rPr lang="ru-RU" sz="3400" dirty="0" smtClean="0"/>
              <a:t> Карла ХІІ, </a:t>
            </a:r>
            <a:r>
              <a:rPr lang="ru-RU" sz="3400" dirty="0" err="1" smtClean="0"/>
              <a:t>місто</a:t>
            </a:r>
            <a:r>
              <a:rPr lang="ru-RU" sz="3400" dirty="0" smtClean="0"/>
              <a:t> </a:t>
            </a:r>
            <a:r>
              <a:rPr lang="ru-RU" sz="3400" dirty="0" err="1" smtClean="0"/>
              <a:t>було</a:t>
            </a:r>
            <a:r>
              <a:rPr lang="ru-RU" sz="3400" dirty="0" smtClean="0"/>
              <a:t> взято </a:t>
            </a:r>
            <a:r>
              <a:rPr lang="ru-RU" sz="3400" dirty="0" err="1" smtClean="0"/>
              <a:t>російськими</a:t>
            </a:r>
            <a:r>
              <a:rPr lang="ru-RU" sz="3400" dirty="0" smtClean="0"/>
              <a:t> </a:t>
            </a:r>
            <a:r>
              <a:rPr lang="ru-RU" sz="3400" dirty="0" err="1" smtClean="0"/>
              <a:t>військами</a:t>
            </a:r>
            <a:r>
              <a:rPr lang="ru-RU" sz="3400" dirty="0" smtClean="0"/>
              <a:t> </a:t>
            </a:r>
            <a:r>
              <a:rPr lang="ru-RU" sz="3400" dirty="0" err="1" smtClean="0"/>
              <a:t>під</a:t>
            </a:r>
            <a:r>
              <a:rPr lang="ru-RU" sz="3400" dirty="0" smtClean="0"/>
              <a:t> </a:t>
            </a:r>
            <a:r>
              <a:rPr lang="ru-RU" sz="3400" dirty="0" err="1" smtClean="0"/>
              <a:t>командуванням</a:t>
            </a:r>
            <a:r>
              <a:rPr lang="ru-RU" sz="3400" dirty="0" smtClean="0"/>
              <a:t> О. Меншикова та спалено. </a:t>
            </a:r>
            <a:r>
              <a:rPr lang="ru-RU" sz="3400" dirty="0" err="1" smtClean="0"/>
              <a:t>Тепер</a:t>
            </a:r>
            <a:r>
              <a:rPr lang="ru-RU" sz="3400" dirty="0" smtClean="0"/>
              <a:t> на </a:t>
            </a:r>
            <a:r>
              <a:rPr lang="ru-RU" sz="3400" dirty="0" err="1" smtClean="0"/>
              <a:t>цьому</a:t>
            </a:r>
            <a:r>
              <a:rPr lang="ru-RU" sz="3400" dirty="0" smtClean="0"/>
              <a:t> </a:t>
            </a:r>
            <a:r>
              <a:rPr lang="ru-RU" sz="3400" dirty="0" err="1" smtClean="0"/>
              <a:t>місці</a:t>
            </a:r>
            <a:r>
              <a:rPr lang="ru-RU" sz="3400" dirty="0" smtClean="0"/>
              <a:t> </a:t>
            </a:r>
            <a:r>
              <a:rPr lang="ru-RU" sz="3400" dirty="0" err="1" smtClean="0"/>
              <a:t>стоїть</a:t>
            </a:r>
            <a:r>
              <a:rPr lang="ru-RU" sz="3400" dirty="0" smtClean="0"/>
              <a:t> </a:t>
            </a:r>
            <a:r>
              <a:rPr lang="ru-RU" sz="3400" dirty="0" err="1" smtClean="0"/>
              <a:t>пам’ятний</a:t>
            </a:r>
            <a:r>
              <a:rPr lang="ru-RU" sz="3400" dirty="0" smtClean="0"/>
              <a:t> </a:t>
            </a:r>
            <a:r>
              <a:rPr lang="ru-RU" sz="3400" dirty="0" err="1" smtClean="0"/>
              <a:t>хрест</a:t>
            </a:r>
            <a:r>
              <a:rPr lang="ru-RU" sz="3400" dirty="0" smtClean="0"/>
              <a:t> – </a:t>
            </a:r>
            <a:r>
              <a:rPr lang="ru-RU" sz="3400" dirty="0" err="1" smtClean="0"/>
              <a:t>з’явився</a:t>
            </a:r>
            <a:r>
              <a:rPr lang="ru-RU" sz="3400" dirty="0" smtClean="0"/>
              <a:t> </a:t>
            </a:r>
            <a:r>
              <a:rPr lang="ru-RU" sz="3400" dirty="0" err="1" smtClean="0"/>
              <a:t>він</a:t>
            </a:r>
            <a:r>
              <a:rPr lang="ru-RU" sz="3400" dirty="0" smtClean="0"/>
              <a:t> </a:t>
            </a:r>
            <a:r>
              <a:rPr lang="ru-RU" sz="3400" dirty="0" err="1" smtClean="0"/>
              <a:t>лише</a:t>
            </a:r>
            <a:r>
              <a:rPr lang="ru-RU" sz="3400" dirty="0" smtClean="0"/>
              <a:t> у 2004 </a:t>
            </a:r>
            <a:r>
              <a:rPr lang="ru-RU" sz="3400" dirty="0" err="1" smtClean="0"/>
              <a:t>році</a:t>
            </a:r>
            <a:r>
              <a:rPr lang="ru-RU" sz="3400" dirty="0" smtClean="0"/>
              <a:t> за </a:t>
            </a:r>
            <a:r>
              <a:rPr lang="ru-RU" sz="3400" dirty="0" err="1" smtClean="0"/>
              <a:t>ініціативи</a:t>
            </a:r>
            <a:r>
              <a:rPr lang="ru-RU" sz="3400" dirty="0" smtClean="0"/>
              <a:t> </a:t>
            </a:r>
            <a:r>
              <a:rPr lang="ru-RU" sz="3400" dirty="0" err="1" smtClean="0"/>
              <a:t>Віктора</a:t>
            </a:r>
            <a:r>
              <a:rPr lang="ru-RU" sz="3400" dirty="0" smtClean="0"/>
              <a:t> </a:t>
            </a:r>
            <a:r>
              <a:rPr lang="ru-RU" sz="3400" dirty="0" err="1" smtClean="0"/>
              <a:t>Ющенка</a:t>
            </a:r>
            <a:r>
              <a:rPr lang="ru-RU" sz="3400" dirty="0" smtClean="0"/>
              <a:t>. Автор </a:t>
            </a:r>
            <a:r>
              <a:rPr lang="ru-RU" sz="3400" dirty="0" err="1" smtClean="0"/>
              <a:t>Анатолій</a:t>
            </a:r>
            <a:r>
              <a:rPr lang="ru-RU" sz="3400" dirty="0" smtClean="0"/>
              <a:t> Гайдамака створив </a:t>
            </a:r>
            <a:r>
              <a:rPr lang="ru-RU" sz="3400" dirty="0" err="1" smtClean="0"/>
              <a:t>цікавий</a:t>
            </a:r>
            <a:r>
              <a:rPr lang="ru-RU" sz="3400" dirty="0" smtClean="0"/>
              <a:t> проект: на </a:t>
            </a:r>
            <a:r>
              <a:rPr lang="ru-RU" sz="3400" dirty="0" err="1" smtClean="0"/>
              <a:t>звороті</a:t>
            </a:r>
            <a:r>
              <a:rPr lang="ru-RU" sz="3400" dirty="0" smtClean="0"/>
              <a:t> </a:t>
            </a:r>
            <a:r>
              <a:rPr lang="ru-RU" sz="3400" dirty="0" err="1" smtClean="0"/>
              <a:t>гранітного</a:t>
            </a:r>
            <a:r>
              <a:rPr lang="ru-RU" sz="3400" dirty="0" smtClean="0"/>
              <a:t> </a:t>
            </a:r>
            <a:r>
              <a:rPr lang="ru-RU" sz="3400" dirty="0" err="1" smtClean="0"/>
              <a:t>хреста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Ісусом</a:t>
            </a:r>
            <a:r>
              <a:rPr lang="ru-RU" sz="3400" dirty="0" smtClean="0"/>
              <a:t> – </a:t>
            </a:r>
            <a:r>
              <a:rPr lang="ru-RU" sz="3400" dirty="0" err="1" smtClean="0"/>
              <a:t>іконка</a:t>
            </a:r>
            <a:r>
              <a:rPr lang="ru-RU" sz="3400" dirty="0" smtClean="0"/>
              <a:t> </a:t>
            </a:r>
            <a:r>
              <a:rPr lang="ru-RU" sz="3400" dirty="0" err="1" smtClean="0"/>
              <a:t>Божої</a:t>
            </a:r>
            <a:r>
              <a:rPr lang="ru-RU" sz="3400" dirty="0" smtClean="0"/>
              <a:t> </a:t>
            </a:r>
            <a:r>
              <a:rPr lang="ru-RU" sz="3400" dirty="0" err="1" smtClean="0"/>
              <a:t>матері</a:t>
            </a:r>
            <a:r>
              <a:rPr lang="ru-RU" sz="3400" dirty="0" smtClean="0"/>
              <a:t>, </a:t>
            </a:r>
            <a:r>
              <a:rPr lang="ru-RU" sz="3400" dirty="0" err="1" smtClean="0"/>
              <a:t>знахідка</a:t>
            </a:r>
            <a:r>
              <a:rPr lang="ru-RU" sz="3400" dirty="0" smtClean="0"/>
              <a:t> </a:t>
            </a:r>
            <a:r>
              <a:rPr lang="ru-RU" sz="3400" dirty="0" err="1" smtClean="0"/>
              <a:t>розкопок</a:t>
            </a:r>
            <a:r>
              <a:rPr lang="ru-RU" sz="3400" dirty="0" smtClean="0"/>
              <a:t> 1995 року – </a:t>
            </a:r>
            <a:r>
              <a:rPr lang="ru-RU" sz="3400" dirty="0" err="1" smtClean="0"/>
              <a:t>її</a:t>
            </a:r>
            <a:r>
              <a:rPr lang="ru-RU" sz="3400" dirty="0" smtClean="0"/>
              <a:t> </a:t>
            </a:r>
            <a:r>
              <a:rPr lang="ru-RU" sz="3400" dirty="0" err="1" smtClean="0"/>
              <a:t>виявили</a:t>
            </a:r>
            <a:r>
              <a:rPr lang="ru-RU" sz="3400" dirty="0" smtClean="0"/>
              <a:t> археологи на останках </a:t>
            </a:r>
            <a:r>
              <a:rPr lang="ru-RU" sz="3400" dirty="0" err="1" smtClean="0"/>
              <a:t>убитої</a:t>
            </a:r>
            <a:r>
              <a:rPr lang="ru-RU" sz="3400" dirty="0" smtClean="0"/>
              <a:t> </a:t>
            </a:r>
            <a:r>
              <a:rPr lang="ru-RU" sz="3400" dirty="0" err="1" smtClean="0"/>
              <a:t>літньої</a:t>
            </a:r>
            <a:r>
              <a:rPr lang="ru-RU" sz="3400" dirty="0" smtClean="0"/>
              <a:t> </a:t>
            </a:r>
            <a:r>
              <a:rPr lang="ru-RU" sz="3400" dirty="0" err="1" smtClean="0"/>
              <a:t>жінки</a:t>
            </a:r>
            <a:r>
              <a:rPr lang="ru-RU" sz="3400" dirty="0" smtClean="0"/>
              <a:t>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err="1" smtClean="0"/>
              <a:t>Будинок</a:t>
            </a:r>
            <a:r>
              <a:rPr lang="ru-RU" sz="3400" dirty="0" smtClean="0"/>
              <a:t> В. Кочубея. </a:t>
            </a:r>
            <a:r>
              <a:rPr lang="ru-RU" sz="3400" dirty="0" err="1" smtClean="0"/>
              <a:t>Цегляний</a:t>
            </a:r>
            <a:r>
              <a:rPr lang="ru-RU" sz="3400" dirty="0" smtClean="0"/>
              <a:t>, </a:t>
            </a:r>
            <a:r>
              <a:rPr lang="ru-RU" sz="3400" dirty="0" err="1" smtClean="0"/>
              <a:t>одноповерховий</a:t>
            </a:r>
            <a:r>
              <a:rPr lang="ru-RU" sz="3400" dirty="0" smtClean="0"/>
              <a:t>,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двокамерним</a:t>
            </a:r>
            <a:r>
              <a:rPr lang="ru-RU" sz="3400" dirty="0" smtClean="0"/>
              <a:t> </a:t>
            </a:r>
            <a:r>
              <a:rPr lang="ru-RU" sz="3400" dirty="0" err="1" smtClean="0"/>
              <a:t>підвалом</a:t>
            </a:r>
            <a:r>
              <a:rPr lang="ru-RU" sz="3400" dirty="0" smtClean="0"/>
              <a:t>, </a:t>
            </a:r>
            <a:r>
              <a:rPr lang="ru-RU" sz="3400" dirty="0" err="1" smtClean="0"/>
              <a:t>розташований</a:t>
            </a:r>
            <a:r>
              <a:rPr lang="ru-RU" sz="3400" dirty="0" smtClean="0"/>
              <a:t> у </a:t>
            </a:r>
            <a:r>
              <a:rPr lang="ru-RU" sz="3400" dirty="0" err="1" smtClean="0"/>
              <a:t>давньому</a:t>
            </a:r>
            <a:r>
              <a:rPr lang="ru-RU" sz="3400" dirty="0" smtClean="0"/>
              <a:t> парку. У 1699-1708 </a:t>
            </a:r>
            <a:r>
              <a:rPr lang="ru-RU" sz="3400" dirty="0" err="1" smtClean="0"/>
              <a:t>рр</a:t>
            </a:r>
            <a:r>
              <a:rPr lang="ru-RU" sz="3400" dirty="0" smtClean="0"/>
              <a:t>. належав генеральному </a:t>
            </a:r>
            <a:r>
              <a:rPr lang="ru-RU" sz="3400" dirty="0" err="1" smtClean="0"/>
              <a:t>судді</a:t>
            </a:r>
            <a:r>
              <a:rPr lang="ru-RU" sz="3400" dirty="0" smtClean="0"/>
              <a:t> </a:t>
            </a:r>
            <a:r>
              <a:rPr lang="ru-RU" sz="3400" dirty="0" err="1" smtClean="0"/>
              <a:t>Лівобережної</a:t>
            </a:r>
            <a:r>
              <a:rPr lang="ru-RU" sz="3400" dirty="0" smtClean="0"/>
              <a:t> </a:t>
            </a:r>
            <a:r>
              <a:rPr lang="ru-RU" sz="3400" dirty="0" err="1" smtClean="0"/>
              <a:t>України</a:t>
            </a:r>
            <a:r>
              <a:rPr lang="ru-RU" sz="3400" dirty="0" smtClean="0"/>
              <a:t> В. Л. Кочубею (1640-1708 </a:t>
            </a:r>
            <a:r>
              <a:rPr lang="ru-RU" sz="3400" dirty="0" err="1" smtClean="0"/>
              <a:t>рр</a:t>
            </a:r>
            <a:r>
              <a:rPr lang="ru-RU" sz="3400" dirty="0" smtClean="0"/>
              <a:t>.). </a:t>
            </a:r>
            <a:r>
              <a:rPr lang="ru-RU" sz="3400" dirty="0" err="1" smtClean="0"/>
              <a:t>Багаторазово</a:t>
            </a:r>
            <a:r>
              <a:rPr lang="ru-RU" sz="3400" dirty="0" smtClean="0"/>
              <a:t> </a:t>
            </a:r>
            <a:r>
              <a:rPr lang="ru-RU" sz="3400" dirty="0" err="1" smtClean="0"/>
              <a:t>руйнувався</a:t>
            </a:r>
            <a:r>
              <a:rPr lang="ru-RU" sz="3400" dirty="0" smtClean="0"/>
              <a:t> та </a:t>
            </a:r>
            <a:r>
              <a:rPr lang="ru-RU" sz="3400" dirty="0" err="1" smtClean="0"/>
              <a:t>відновлювався</a:t>
            </a:r>
            <a:r>
              <a:rPr lang="ru-RU" sz="3400" dirty="0" smtClean="0"/>
              <a:t>. У ХІХ ст. </a:t>
            </a:r>
            <a:r>
              <a:rPr lang="ru-RU" sz="3400" dirty="0" err="1" smtClean="0"/>
              <a:t>добудований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заново </a:t>
            </a:r>
            <a:r>
              <a:rPr lang="ru-RU" sz="3400" dirty="0" err="1" smtClean="0"/>
              <a:t>обкладений</a:t>
            </a:r>
            <a:r>
              <a:rPr lang="ru-RU" sz="3400" dirty="0" smtClean="0"/>
              <a:t> </a:t>
            </a:r>
            <a:r>
              <a:rPr lang="ru-RU" sz="3400" dirty="0" err="1" smtClean="0"/>
              <a:t>цеглою</a:t>
            </a:r>
            <a:r>
              <a:rPr lang="ru-RU" sz="3400" dirty="0" smtClean="0"/>
              <a:t>. </a:t>
            </a:r>
            <a:r>
              <a:rPr lang="ru-RU" sz="3400" dirty="0" err="1" smtClean="0"/>
              <a:t>Старий</a:t>
            </a:r>
            <a:r>
              <a:rPr lang="ru-RU" sz="3400" dirty="0" smtClean="0"/>
              <a:t> </a:t>
            </a:r>
            <a:r>
              <a:rPr lang="ru-RU" sz="3400" dirty="0" err="1" smtClean="0"/>
              <a:t>будинок</a:t>
            </a:r>
            <a:r>
              <a:rPr lang="ru-RU" sz="3400" dirty="0" smtClean="0"/>
              <a:t> </a:t>
            </a:r>
            <a:r>
              <a:rPr lang="ru-RU" sz="3400" dirty="0" err="1" smtClean="0"/>
              <a:t>є</a:t>
            </a:r>
            <a:r>
              <a:rPr lang="ru-RU" sz="3400" dirty="0" smtClean="0"/>
              <a:t> </a:t>
            </a:r>
            <a:r>
              <a:rPr lang="ru-RU" sz="3400" dirty="0" err="1" smtClean="0"/>
              <a:t>південною</a:t>
            </a:r>
            <a:r>
              <a:rPr lang="ru-RU" sz="3400" dirty="0" smtClean="0"/>
              <a:t> </a:t>
            </a:r>
            <a:r>
              <a:rPr lang="ru-RU" sz="3400" dirty="0" err="1" smtClean="0"/>
              <a:t>частиною</a:t>
            </a:r>
            <a:r>
              <a:rPr lang="ru-RU" sz="3400" dirty="0" smtClean="0"/>
              <a:t> </a:t>
            </a:r>
            <a:r>
              <a:rPr lang="ru-RU" sz="3400" dirty="0" err="1" smtClean="0"/>
              <a:t>сучасної</a:t>
            </a:r>
            <a:r>
              <a:rPr lang="ru-RU" sz="3400" dirty="0" smtClean="0"/>
              <a:t> </a:t>
            </a:r>
            <a:r>
              <a:rPr lang="ru-RU" sz="3400" dirty="0" err="1" smtClean="0"/>
              <a:t>будівлі</a:t>
            </a:r>
            <a:r>
              <a:rPr lang="ru-RU" sz="3400" dirty="0" smtClean="0"/>
              <a:t>. У 1975 р. у </a:t>
            </a:r>
            <a:r>
              <a:rPr lang="ru-RU" sz="3400" dirty="0" err="1" smtClean="0"/>
              <a:t>будинку</a:t>
            </a:r>
            <a:r>
              <a:rPr lang="ru-RU" sz="3400" dirty="0" smtClean="0"/>
              <a:t> В. Кочубея </a:t>
            </a:r>
            <a:r>
              <a:rPr lang="ru-RU" sz="3400" dirty="0" err="1" smtClean="0"/>
              <a:t>відкрито</a:t>
            </a:r>
            <a:r>
              <a:rPr lang="ru-RU" sz="3400" dirty="0" smtClean="0"/>
              <a:t> </a:t>
            </a:r>
            <a:r>
              <a:rPr lang="ru-RU" sz="3400" dirty="0" err="1" smtClean="0"/>
              <a:t>Батуринський</a:t>
            </a:r>
            <a:r>
              <a:rPr lang="ru-RU" sz="3400" dirty="0" smtClean="0"/>
              <a:t> </a:t>
            </a:r>
            <a:r>
              <a:rPr lang="ru-RU" sz="3400" dirty="0" err="1" smtClean="0"/>
              <a:t>історико-краєзнавчий</a:t>
            </a:r>
            <a:r>
              <a:rPr lang="ru-RU" sz="3400" dirty="0" smtClean="0"/>
              <a:t> музей.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hlinkClick r:id="rId2" action="ppaction://hlinksldjump"/>
              </a:rPr>
              <a:t>Батурин</a:t>
            </a:r>
            <a:endParaRPr lang="ru-RU" sz="4800" b="1" dirty="0"/>
          </a:p>
        </p:txBody>
      </p:sp>
      <p:pic>
        <p:nvPicPr>
          <p:cNvPr id="128002" name="Picture 2" descr="Земля, овеянная казацкими легендами - &quot;Олег Скрипка настаивает на своём. Читайте на стр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657504" cy="2548015"/>
          </a:xfrm>
          <a:prstGeom prst="rect">
            <a:avLst/>
          </a:prstGeom>
          <a:noFill/>
        </p:spPr>
      </p:pic>
      <p:pic>
        <p:nvPicPr>
          <p:cNvPr id="128004" name="Picture 4" descr="Батур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929066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757742" cy="4572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Дата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Гадяцького</a:t>
            </a:r>
            <a:r>
              <a:rPr lang="ru-RU" sz="2800" dirty="0" smtClean="0"/>
              <a:t> району - 7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 1923 року. </a:t>
            </a:r>
            <a:r>
              <a:rPr lang="ru-RU" sz="2800" dirty="0" err="1" smtClean="0"/>
              <a:t>Спочатку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Гадяцький</a:t>
            </a:r>
            <a:r>
              <a:rPr lang="ru-RU" sz="2800" dirty="0" smtClean="0"/>
              <a:t> район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включений до складу </a:t>
            </a:r>
            <a:r>
              <a:rPr lang="ru-RU" sz="2800" dirty="0" err="1" smtClean="0"/>
              <a:t>Роменського</a:t>
            </a:r>
            <a:r>
              <a:rPr lang="ru-RU" sz="2800" dirty="0" smtClean="0"/>
              <a:t> округу, а </a:t>
            </a:r>
            <a:r>
              <a:rPr lang="ru-RU" sz="2800" dirty="0" err="1" smtClean="0"/>
              <a:t>згодом</a:t>
            </a:r>
            <a:r>
              <a:rPr lang="ru-RU" sz="2800" dirty="0" smtClean="0"/>
              <a:t> (1932 – 1937рр.) </a:t>
            </a:r>
            <a:r>
              <a:rPr lang="ru-RU" sz="2800" dirty="0" err="1" smtClean="0"/>
              <a:t>Харкову</a:t>
            </a:r>
            <a:r>
              <a:rPr lang="ru-RU" sz="2800" dirty="0" smtClean="0"/>
              <a:t>. </a:t>
            </a:r>
            <a:r>
              <a:rPr lang="ru-RU" sz="2800" dirty="0" err="1" smtClean="0"/>
              <a:t>Пізніше</a:t>
            </a:r>
            <a:r>
              <a:rPr lang="ru-RU" sz="2800" dirty="0" smtClean="0"/>
              <a:t> став </a:t>
            </a:r>
            <a:r>
              <a:rPr lang="ru-RU" sz="2800" dirty="0" err="1" smtClean="0"/>
              <a:t>належати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Полтавської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   У 1654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Гадяч 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округом  </a:t>
            </a:r>
            <a:r>
              <a:rPr lang="ru-RU" sz="2800" dirty="0" err="1" smtClean="0"/>
              <a:t>був</a:t>
            </a:r>
            <a:r>
              <a:rPr lang="ru-RU" sz="2800" dirty="0" smtClean="0"/>
              <a:t>  «</a:t>
            </a:r>
            <a:r>
              <a:rPr lang="ru-RU" sz="2800" dirty="0" err="1" smtClean="0"/>
              <a:t>пожалуваный</a:t>
            </a:r>
            <a:r>
              <a:rPr lang="ru-RU" sz="2800" dirty="0" smtClean="0"/>
              <a:t>» </a:t>
            </a:r>
            <a:r>
              <a:rPr lang="ru-RU" sz="2800" dirty="0" err="1" smtClean="0"/>
              <a:t>російським</a:t>
            </a:r>
            <a:r>
              <a:rPr lang="ru-RU" sz="2800" dirty="0" smtClean="0"/>
              <a:t> царем Богдану </a:t>
            </a:r>
            <a:r>
              <a:rPr lang="ru-RU" sz="2800" dirty="0" err="1" smtClean="0"/>
              <a:t>Хмельницькому</a:t>
            </a:r>
            <a:r>
              <a:rPr lang="ru-RU" sz="2800" dirty="0" smtClean="0"/>
              <a:t>, а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смерті</a:t>
            </a:r>
            <a:r>
              <a:rPr lang="ru-RU" sz="2800" dirty="0" smtClean="0"/>
              <a:t>  </a:t>
            </a:r>
            <a:r>
              <a:rPr lang="ru-RU" sz="2800" dirty="0" err="1" smtClean="0"/>
              <a:t>перетворений</a:t>
            </a:r>
            <a:r>
              <a:rPr lang="ru-RU" sz="2800" dirty="0" smtClean="0"/>
              <a:t> у  </a:t>
            </a:r>
            <a:r>
              <a:rPr lang="ru-RU" sz="2800" dirty="0" err="1" smtClean="0"/>
              <a:t>рангову</a:t>
            </a:r>
            <a:r>
              <a:rPr lang="ru-RU" sz="2800" dirty="0" smtClean="0"/>
              <a:t> </a:t>
            </a:r>
            <a:r>
              <a:rPr lang="ru-RU" sz="2800" dirty="0" err="1" smtClean="0"/>
              <a:t>маєтність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гетьманів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допоки</a:t>
            </a:r>
            <a:r>
              <a:rPr lang="ru-RU" sz="2800" dirty="0" smtClean="0"/>
              <a:t> в 1785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К.Г. </a:t>
            </a:r>
            <a:r>
              <a:rPr lang="ru-RU" sz="2800" dirty="0" err="1" smtClean="0"/>
              <a:t>Розумовський</a:t>
            </a:r>
            <a:r>
              <a:rPr lang="ru-RU" sz="2800" dirty="0" smtClean="0"/>
              <a:t> не продав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у казну.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   16 </a:t>
            </a:r>
            <a:r>
              <a:rPr lang="ru-RU" sz="2800" dirty="0" err="1" smtClean="0"/>
              <a:t>вересня</a:t>
            </a:r>
            <a:r>
              <a:rPr lang="ru-RU" sz="2800" dirty="0" smtClean="0"/>
              <a:t> 1658 року Гадяч </a:t>
            </a:r>
            <a:r>
              <a:rPr lang="ru-RU" sz="2800" dirty="0" err="1" smtClean="0"/>
              <a:t>перетворився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політичну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столицю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за </a:t>
            </a:r>
            <a:r>
              <a:rPr lang="ru-RU" sz="2800" dirty="0" err="1" smtClean="0"/>
              <a:t>ініціативи</a:t>
            </a:r>
            <a:r>
              <a:rPr lang="ru-RU" sz="2800" dirty="0" smtClean="0"/>
              <a:t> </a:t>
            </a:r>
            <a:r>
              <a:rPr lang="ru-RU" sz="2800" dirty="0" err="1" smtClean="0"/>
              <a:t>гетьмана</a:t>
            </a:r>
            <a:r>
              <a:rPr lang="ru-RU" sz="2800" dirty="0" smtClean="0"/>
              <a:t> </a:t>
            </a:r>
            <a:r>
              <a:rPr lang="ru-RU" sz="2800" dirty="0" err="1" smtClean="0"/>
              <a:t>Івана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Виговського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підписано</a:t>
            </a:r>
            <a:r>
              <a:rPr lang="ru-RU" sz="2800" dirty="0" smtClean="0"/>
              <a:t> «</a:t>
            </a:r>
            <a:r>
              <a:rPr lang="ru-RU" sz="2800" dirty="0" err="1" smtClean="0"/>
              <a:t>Гадяцький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договір</a:t>
            </a:r>
            <a:r>
              <a:rPr lang="ru-RU" sz="2800" dirty="0" smtClean="0"/>
              <a:t>»</a:t>
            </a:r>
            <a:r>
              <a:rPr lang="ru-RU" sz="2800" b="1" dirty="0" smtClean="0"/>
              <a:t>,</a:t>
            </a:r>
            <a:r>
              <a:rPr lang="ru-RU" sz="2800" dirty="0" smtClean="0"/>
              <a:t> 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подальшу</a:t>
            </a:r>
            <a:r>
              <a:rPr lang="ru-RU" sz="2800" dirty="0" smtClean="0"/>
              <a:t> долю </a:t>
            </a:r>
            <a:r>
              <a:rPr lang="ru-RU" sz="2800" dirty="0" err="1" smtClean="0"/>
              <a:t>українських</a:t>
            </a:r>
            <a:r>
              <a:rPr lang="ru-RU" sz="2800" dirty="0" smtClean="0"/>
              <a:t> земель. Гадяч –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колишня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козацька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столиця</a:t>
            </a:r>
            <a:r>
              <a:rPr lang="ru-RU" sz="2800" dirty="0" smtClean="0"/>
              <a:t>, а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культурне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поетичне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місто</a:t>
            </a:r>
            <a:r>
              <a:rPr lang="ru-RU" sz="2800" dirty="0" smtClean="0"/>
              <a:t>. Тут народились </a:t>
            </a:r>
            <a:r>
              <a:rPr lang="ru-RU" sz="2800" dirty="0" err="1" smtClean="0"/>
              <a:t>видатний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культурно-політичний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діяч</a:t>
            </a:r>
            <a:r>
              <a:rPr lang="ru-RU" sz="2800" dirty="0" smtClean="0"/>
              <a:t> Михайло Драгоманов та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сестра </a:t>
            </a:r>
            <a:r>
              <a:rPr lang="ru-RU" sz="2800" dirty="0" err="1" smtClean="0"/>
              <a:t>талановита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письменниця</a:t>
            </a:r>
            <a:r>
              <a:rPr lang="ru-RU" sz="2800" dirty="0" smtClean="0"/>
              <a:t> </a:t>
            </a:r>
            <a:r>
              <a:rPr lang="ru-RU" sz="2800" dirty="0" err="1" smtClean="0"/>
              <a:t>Олена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Пчілка</a:t>
            </a:r>
            <a:r>
              <a:rPr lang="ru-RU" sz="2800" dirty="0" smtClean="0"/>
              <a:t>, а у Зеленому Гаю жила </a:t>
            </a:r>
            <a:r>
              <a:rPr lang="ru-RU" sz="2800" dirty="0" err="1" smtClean="0"/>
              <a:t>і</a:t>
            </a:r>
            <a:r>
              <a:rPr lang="ru-RU" sz="2800" dirty="0" smtClean="0"/>
              <a:t> писала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геніальні</a:t>
            </a:r>
            <a:r>
              <a:rPr lang="ru-RU" sz="2800" dirty="0" smtClean="0"/>
              <a:t> твори Леся </a:t>
            </a:r>
            <a:r>
              <a:rPr lang="ru-RU" sz="2800" dirty="0" err="1" smtClean="0"/>
              <a:t>Українка</a:t>
            </a:r>
            <a:r>
              <a:rPr lang="ru-RU" sz="2800" dirty="0" smtClean="0"/>
              <a:t>. </a:t>
            </a:r>
            <a:r>
              <a:rPr lang="ru-RU" sz="2800" dirty="0" err="1" smtClean="0"/>
              <a:t>Щорічно</a:t>
            </a:r>
            <a:r>
              <a:rPr lang="ru-RU" sz="2800" dirty="0" smtClean="0"/>
              <a:t> у </a:t>
            </a:r>
            <a:r>
              <a:rPr lang="ru-RU" sz="2800" dirty="0" err="1" smtClean="0"/>
              <a:t>Гадячі</a:t>
            </a:r>
            <a:r>
              <a:rPr lang="ru-RU" sz="2800" dirty="0" smtClean="0"/>
              <a:t> проводиться свято «</a:t>
            </a:r>
            <a:r>
              <a:rPr lang="ru-RU" sz="2800" dirty="0" err="1" smtClean="0"/>
              <a:t>Дивоцвіт</a:t>
            </a:r>
            <a:r>
              <a:rPr lang="ru-RU" sz="2800" dirty="0" smtClean="0"/>
              <a:t> Лесиного гаю», фестиваль </a:t>
            </a:r>
            <a:r>
              <a:rPr lang="ru-RU" sz="2800" dirty="0" err="1" smtClean="0"/>
              <a:t>народної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пісенної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творчості</a:t>
            </a:r>
            <a:r>
              <a:rPr lang="ru-RU" sz="2800" dirty="0" smtClean="0"/>
              <a:t> «</a:t>
            </a:r>
            <a:r>
              <a:rPr lang="ru-RU" sz="2800" dirty="0" err="1" smtClean="0"/>
              <a:t>Пісенні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скарби</a:t>
            </a:r>
            <a:r>
              <a:rPr lang="ru-RU" sz="2800" dirty="0" smtClean="0"/>
              <a:t> </a:t>
            </a:r>
            <a:r>
              <a:rPr lang="ru-RU" sz="2800" dirty="0" err="1" smtClean="0"/>
              <a:t>Гадяччини</a:t>
            </a:r>
            <a:r>
              <a:rPr lang="ru-RU" sz="2800" dirty="0" smtClean="0"/>
              <a:t>».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Гадяч</a:t>
            </a:r>
            <a:endParaRPr lang="ru-RU" sz="4800" b="1" dirty="0"/>
          </a:p>
        </p:txBody>
      </p:sp>
      <p:pic>
        <p:nvPicPr>
          <p:cNvPr id="130052" name="Picture 4" descr="Фото Гадяч, міські краєвиди - &quot;ЕХО з регіон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2"/>
            <a:ext cx="3643338" cy="2385978"/>
          </a:xfrm>
          <a:prstGeom prst="rect">
            <a:avLst/>
          </a:prstGeom>
          <a:noFill/>
        </p:spPr>
      </p:pic>
      <p:pic>
        <p:nvPicPr>
          <p:cNvPr id="130054" name="Picture 6" descr="Величие Михаила Драгоманова Газета &quot;День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          Таблиця періодів</a:t>
            </a:r>
            <a:endParaRPr lang="ru-RU" sz="4800" b="1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571472" y="1571611"/>
          <a:ext cx="8115328" cy="471490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57664"/>
                <a:gridCol w="4057664"/>
              </a:tblGrid>
              <a:tr h="846276">
                <a:tc>
                  <a:txBody>
                    <a:bodyPr/>
                    <a:lstStyle/>
                    <a:p>
                      <a:pPr algn="ctr"/>
                      <a:r>
                        <a:rPr kumimoji="0" lang="uk-UA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Місто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Дата</a:t>
                      </a:r>
                      <a:endParaRPr lang="ru-RU" sz="4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Чигирин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1648-1660 р.</a:t>
                      </a:r>
                    </a:p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158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Батурин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1669-1707,1750-1761р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15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Глух</a:t>
                      </a:r>
                      <a:r>
                        <a:rPr lang="uk-UA" sz="2800" dirty="0" err="1" smtClean="0">
                          <a:latin typeface="Arial" pitchFamily="34" charset="0"/>
                          <a:cs typeface="Arial" pitchFamily="34" charset="0"/>
                        </a:rPr>
                        <a:t>ів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1708-1722, 1727-1734р.</a:t>
                      </a:r>
                    </a:p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158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Arial" pitchFamily="34" charset="0"/>
                          <a:cs typeface="Arial" pitchFamily="34" charset="0"/>
                        </a:rPr>
                        <a:t>Гадяч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1663-1668 р. 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8"/>
          </a:xfrm>
        </p:spPr>
        <p:txBody>
          <a:bodyPr>
            <a:normAutofit fontScale="37500" lnSpcReduction="20000"/>
          </a:bodyPr>
          <a:lstStyle/>
          <a:p>
            <a:r>
              <a:rPr lang="ru-RU" sz="4800" b="1" dirty="0" err="1" smtClean="0"/>
              <a:t>Гетьманщина</a:t>
            </a:r>
            <a:r>
              <a:rPr lang="ru-RU" sz="4800" b="1" dirty="0" smtClean="0"/>
              <a:t> (</a:t>
            </a:r>
            <a:r>
              <a:rPr lang="ru-RU" sz="4800" b="1" dirty="0" err="1" smtClean="0"/>
              <a:t>Гетьманська</a:t>
            </a:r>
            <a:r>
              <a:rPr lang="ru-RU" sz="4800" b="1" dirty="0" smtClean="0"/>
              <a:t> держава</a:t>
            </a:r>
            <a:r>
              <a:rPr lang="ru-RU" sz="4400" dirty="0" smtClean="0"/>
              <a:t>) – </a:t>
            </a:r>
            <a:r>
              <a:rPr lang="ru-RU" sz="4400" dirty="0" err="1" smtClean="0"/>
              <a:t>усталена</a:t>
            </a:r>
            <a:r>
              <a:rPr lang="ru-RU" sz="4400" dirty="0" smtClean="0"/>
              <a:t> в </a:t>
            </a:r>
            <a:r>
              <a:rPr lang="ru-RU" sz="4400" dirty="0" err="1" smtClean="0"/>
              <a:t>науковій</a:t>
            </a:r>
            <a:r>
              <a:rPr lang="ru-RU" sz="4400" dirty="0" smtClean="0"/>
              <a:t> </a:t>
            </a:r>
            <a:r>
              <a:rPr lang="ru-RU" sz="4400" dirty="0" err="1" smtClean="0"/>
              <a:t>літературі</a:t>
            </a:r>
            <a:r>
              <a:rPr lang="ru-RU" sz="4400" dirty="0" smtClean="0"/>
              <a:t> </a:t>
            </a:r>
            <a:r>
              <a:rPr lang="ru-RU" sz="4400" dirty="0" err="1" smtClean="0"/>
              <a:t>назва</a:t>
            </a:r>
            <a:r>
              <a:rPr lang="ru-RU" sz="4400" dirty="0" smtClean="0"/>
              <a:t> </a:t>
            </a:r>
            <a:r>
              <a:rPr lang="ru-RU" sz="4400" dirty="0" err="1" smtClean="0"/>
              <a:t>української</a:t>
            </a:r>
            <a:r>
              <a:rPr lang="ru-RU" sz="4400" dirty="0" smtClean="0"/>
              <a:t> </a:t>
            </a:r>
            <a:r>
              <a:rPr lang="ru-RU" sz="4400" dirty="0" err="1" smtClean="0"/>
              <a:t>держави</a:t>
            </a:r>
            <a:r>
              <a:rPr lang="ru-RU" sz="4400" dirty="0" smtClean="0"/>
              <a:t>, </a:t>
            </a:r>
            <a:r>
              <a:rPr lang="ru-RU" sz="4400" dirty="0" err="1" smtClean="0"/>
              <a:t>відновленої</a:t>
            </a:r>
            <a:r>
              <a:rPr lang="ru-RU" sz="4400" dirty="0" smtClean="0"/>
              <a:t> </a:t>
            </a:r>
            <a:r>
              <a:rPr lang="ru-RU" sz="4400" dirty="0" err="1" smtClean="0"/>
              <a:t>внаслідок</a:t>
            </a:r>
            <a:r>
              <a:rPr lang="ru-RU" sz="4400" dirty="0" smtClean="0"/>
              <a:t> </a:t>
            </a:r>
            <a:r>
              <a:rPr lang="ru-RU" sz="4400" dirty="0" err="1" smtClean="0"/>
              <a:t>національно-визвольної</a:t>
            </a:r>
            <a:r>
              <a:rPr lang="ru-RU" sz="4400" dirty="0" smtClean="0"/>
              <a:t> </a:t>
            </a:r>
            <a:r>
              <a:rPr lang="ru-RU" sz="4400" dirty="0" err="1" smtClean="0"/>
              <a:t>війни</a:t>
            </a:r>
            <a:r>
              <a:rPr lang="ru-RU" sz="4400" dirty="0" smtClean="0"/>
              <a:t> </a:t>
            </a:r>
            <a:r>
              <a:rPr lang="ru-RU" sz="4400" dirty="0" err="1" smtClean="0"/>
              <a:t>українського</a:t>
            </a:r>
            <a:r>
              <a:rPr lang="ru-RU" sz="4400" dirty="0" smtClean="0"/>
              <a:t> народу </a:t>
            </a:r>
            <a:r>
              <a:rPr lang="ru-RU" sz="4400" dirty="0" err="1" smtClean="0"/>
              <a:t>під</a:t>
            </a:r>
            <a:r>
              <a:rPr lang="ru-RU" sz="4400" dirty="0" smtClean="0"/>
              <a:t> проводом Богдана </a:t>
            </a:r>
            <a:r>
              <a:rPr lang="ru-RU" sz="4400" dirty="0" err="1" smtClean="0"/>
              <a:t>Хмельницького</a:t>
            </a:r>
            <a:r>
              <a:rPr lang="ru-RU" sz="4400" dirty="0" smtClean="0"/>
              <a:t> 1648-57 </a:t>
            </a:r>
            <a:r>
              <a:rPr lang="ru-RU" sz="4400" dirty="0" err="1" smtClean="0"/>
              <a:t>рр</a:t>
            </a:r>
            <a:r>
              <a:rPr lang="ru-RU" sz="4400" dirty="0" smtClean="0"/>
              <a:t>.,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існувала</a:t>
            </a:r>
            <a:r>
              <a:rPr lang="ru-RU" sz="4400" dirty="0" smtClean="0"/>
              <a:t> у 1648-1782 </a:t>
            </a:r>
            <a:r>
              <a:rPr lang="ru-RU" sz="4400" dirty="0" err="1" smtClean="0"/>
              <a:t>рр</a:t>
            </a:r>
            <a:r>
              <a:rPr lang="ru-RU" sz="4400" dirty="0" smtClean="0"/>
              <a:t>. </a:t>
            </a:r>
            <a:r>
              <a:rPr lang="ru-RU" sz="4400" dirty="0" err="1" smtClean="0"/>
              <a:t>Офіційна</a:t>
            </a:r>
            <a:r>
              <a:rPr lang="ru-RU" sz="4400" dirty="0" smtClean="0"/>
              <a:t> </a:t>
            </a:r>
            <a:r>
              <a:rPr lang="ru-RU" sz="4400" dirty="0" err="1" smtClean="0"/>
              <a:t>назва</a:t>
            </a:r>
            <a:r>
              <a:rPr lang="ru-RU" sz="4400" dirty="0" smtClean="0"/>
              <a:t> </a:t>
            </a:r>
            <a:r>
              <a:rPr lang="ru-RU" sz="4400" dirty="0" err="1" smtClean="0"/>
              <a:t>держави</a:t>
            </a:r>
            <a:r>
              <a:rPr lang="ru-RU" sz="4400" dirty="0" smtClean="0"/>
              <a:t> – </a:t>
            </a:r>
            <a:r>
              <a:rPr lang="ru-RU" sz="4400" dirty="0" err="1" smtClean="0"/>
              <a:t>Військо</a:t>
            </a:r>
            <a:r>
              <a:rPr lang="ru-RU" sz="4400" dirty="0" smtClean="0"/>
              <a:t> </a:t>
            </a:r>
            <a:r>
              <a:rPr lang="ru-RU" sz="4400" dirty="0" err="1" smtClean="0"/>
              <a:t>Запорозьке</a:t>
            </a:r>
            <a:r>
              <a:rPr lang="ru-RU" sz="4400" dirty="0" smtClean="0"/>
              <a:t>. </a:t>
            </a:r>
            <a:br>
              <a:rPr lang="ru-RU" sz="4400" dirty="0" smtClean="0"/>
            </a:br>
            <a:r>
              <a:rPr lang="ru-RU" sz="4400" dirty="0" smtClean="0"/>
              <a:t> </a:t>
            </a:r>
            <a:br>
              <a:rPr lang="ru-RU" sz="4400" dirty="0" smtClean="0"/>
            </a:br>
            <a:r>
              <a:rPr lang="ru-RU" sz="4400" dirty="0" err="1" smtClean="0"/>
              <a:t>Державний</a:t>
            </a:r>
            <a:r>
              <a:rPr lang="ru-RU" sz="4400" dirty="0" smtClean="0"/>
              <a:t> </a:t>
            </a:r>
            <a:r>
              <a:rPr lang="ru-RU" sz="4400" dirty="0" err="1" smtClean="0"/>
              <a:t>устрій</a:t>
            </a:r>
            <a:r>
              <a:rPr lang="ru-RU" sz="4400" dirty="0" smtClean="0"/>
              <a:t> </a:t>
            </a:r>
            <a:r>
              <a:rPr lang="ru-RU" sz="4400" dirty="0" err="1" smtClean="0"/>
              <a:t>Гетьманщини</a:t>
            </a:r>
            <a:r>
              <a:rPr lang="ru-RU" sz="4400" dirty="0" smtClean="0"/>
              <a:t> на </a:t>
            </a:r>
            <a:r>
              <a:rPr lang="ru-RU" sz="4400" dirty="0" err="1" smtClean="0"/>
              <a:t>початковому</a:t>
            </a:r>
            <a:r>
              <a:rPr lang="ru-RU" sz="4400" dirty="0" smtClean="0"/>
              <a:t> </a:t>
            </a:r>
            <a:r>
              <a:rPr lang="ru-RU" sz="4400" dirty="0" err="1" smtClean="0"/>
              <a:t>етапі</a:t>
            </a:r>
            <a:r>
              <a:rPr lang="ru-RU" sz="4400" dirty="0" smtClean="0"/>
              <a:t> </a:t>
            </a:r>
            <a:r>
              <a:rPr lang="ru-RU" sz="4400" dirty="0" err="1" smtClean="0"/>
              <a:t>характеризувався</a:t>
            </a:r>
            <a:r>
              <a:rPr lang="ru-RU" sz="4400" dirty="0" smtClean="0"/>
              <a:t> </a:t>
            </a:r>
            <a:r>
              <a:rPr lang="ru-RU" sz="4400" dirty="0" err="1" smtClean="0"/>
              <a:t>наявністю</a:t>
            </a:r>
            <a:r>
              <a:rPr lang="ru-RU" sz="4400" dirty="0" smtClean="0"/>
              <a:t> </a:t>
            </a:r>
            <a:r>
              <a:rPr lang="ru-RU" sz="4400" dirty="0" err="1" smtClean="0"/>
              <a:t>власного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військово-адміністративного</a:t>
            </a:r>
            <a:r>
              <a:rPr lang="ru-RU" sz="4400" dirty="0" smtClean="0"/>
              <a:t> </a:t>
            </a:r>
            <a:r>
              <a:rPr lang="ru-RU" sz="4400" dirty="0" err="1" smtClean="0"/>
              <a:t>управління</a:t>
            </a:r>
            <a:r>
              <a:rPr lang="ru-RU" sz="4400" dirty="0" smtClean="0"/>
              <a:t>, </a:t>
            </a:r>
            <a:r>
              <a:rPr lang="ru-RU" sz="4400" dirty="0" err="1" smtClean="0"/>
              <a:t>виборністю</a:t>
            </a:r>
            <a:r>
              <a:rPr lang="ru-RU" sz="4400" dirty="0" smtClean="0"/>
              <a:t> </a:t>
            </a:r>
            <a:r>
              <a:rPr lang="ru-RU" sz="4400" dirty="0" err="1" smtClean="0"/>
              <a:t>гетьмана</a:t>
            </a:r>
            <a:r>
              <a:rPr lang="ru-RU" sz="4400" dirty="0" smtClean="0"/>
              <a:t> – </a:t>
            </a:r>
            <a:r>
              <a:rPr lang="ru-RU" sz="4400" dirty="0" err="1" smtClean="0"/>
              <a:t>головнокомандуючого</a:t>
            </a:r>
            <a:r>
              <a:rPr lang="ru-RU" sz="4400" dirty="0" smtClean="0"/>
              <a:t> та гаранта прав </a:t>
            </a:r>
            <a:r>
              <a:rPr lang="ru-RU" sz="4400" dirty="0" err="1" smtClean="0"/>
              <a:t>і</a:t>
            </a:r>
            <a:r>
              <a:rPr lang="ru-RU" sz="4400" dirty="0" smtClean="0"/>
              <a:t> вольностей, </a:t>
            </a:r>
            <a:r>
              <a:rPr lang="ru-RU" sz="4400" dirty="0" err="1" smtClean="0"/>
              <a:t>генеральної</a:t>
            </a:r>
            <a:r>
              <a:rPr lang="ru-RU" sz="4400" dirty="0" smtClean="0"/>
              <a:t>, </a:t>
            </a:r>
            <a:r>
              <a:rPr lang="ru-RU" sz="4400" dirty="0" err="1" smtClean="0"/>
              <a:t>полкової</a:t>
            </a:r>
            <a:r>
              <a:rPr lang="ru-RU" sz="4400" dirty="0" smtClean="0"/>
              <a:t> та </a:t>
            </a:r>
            <a:r>
              <a:rPr lang="ru-RU" sz="4400" dirty="0" err="1" smtClean="0"/>
              <a:t>сотенної</a:t>
            </a:r>
            <a:r>
              <a:rPr lang="ru-RU" sz="4400" dirty="0" smtClean="0"/>
              <a:t> </a:t>
            </a:r>
            <a:r>
              <a:rPr lang="ru-RU" sz="4400" dirty="0" err="1" smtClean="0"/>
              <a:t>старшини</a:t>
            </a:r>
            <a:r>
              <a:rPr lang="ru-RU" sz="4400" dirty="0" smtClean="0"/>
              <a:t>; </a:t>
            </a:r>
            <a:r>
              <a:rPr lang="ru-RU" sz="4400" dirty="0" err="1" smtClean="0"/>
              <a:t>єдиною</a:t>
            </a:r>
            <a:r>
              <a:rPr lang="ru-RU" sz="4400" dirty="0" smtClean="0"/>
              <a:t> </a:t>
            </a:r>
            <a:r>
              <a:rPr lang="ru-RU" sz="4400" dirty="0" err="1" smtClean="0"/>
              <a:t>податковою</a:t>
            </a:r>
            <a:r>
              <a:rPr lang="ru-RU" sz="4400" dirty="0" smtClean="0"/>
              <a:t>, </a:t>
            </a:r>
            <a:r>
              <a:rPr lang="ru-RU" sz="4400" dirty="0" err="1" smtClean="0"/>
              <a:t>фінансовою</a:t>
            </a:r>
            <a:r>
              <a:rPr lang="ru-RU" sz="4400" dirty="0" smtClean="0"/>
              <a:t>, </a:t>
            </a:r>
            <a:r>
              <a:rPr lang="ru-RU" sz="4400" dirty="0" err="1" smtClean="0"/>
              <a:t>військовою</a:t>
            </a:r>
            <a:r>
              <a:rPr lang="ru-RU" sz="4400" dirty="0" smtClean="0"/>
              <a:t> системою, </a:t>
            </a:r>
            <a:r>
              <a:rPr lang="ru-RU" sz="4400" dirty="0" err="1" smtClean="0"/>
              <a:t>наявністю</a:t>
            </a:r>
            <a:r>
              <a:rPr lang="ru-RU" sz="4400" dirty="0" smtClean="0"/>
              <a:t> </a:t>
            </a:r>
            <a:r>
              <a:rPr lang="ru-RU" sz="4400" dirty="0" err="1" smtClean="0"/>
              <a:t>дипломатичних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зносин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іноземними</a:t>
            </a:r>
            <a:r>
              <a:rPr lang="ru-RU" sz="4400" dirty="0" smtClean="0"/>
              <a:t> державами. </a:t>
            </a:r>
            <a:br>
              <a:rPr lang="ru-RU" sz="4400" dirty="0" smtClean="0"/>
            </a:br>
            <a:r>
              <a:rPr lang="ru-RU" sz="4400" dirty="0" smtClean="0"/>
              <a:t> </a:t>
            </a:r>
            <a:br>
              <a:rPr lang="ru-RU" sz="4400" dirty="0" smtClean="0"/>
            </a:br>
            <a:r>
              <a:rPr lang="ru-RU" sz="4400" dirty="0" err="1" smtClean="0"/>
              <a:t>Гетьманська</a:t>
            </a:r>
            <a:r>
              <a:rPr lang="ru-RU" sz="4400" dirty="0" smtClean="0"/>
              <a:t> </a:t>
            </a:r>
            <a:r>
              <a:rPr lang="ru-RU" sz="4400" dirty="0" err="1" smtClean="0"/>
              <a:t>доба</a:t>
            </a:r>
            <a:r>
              <a:rPr lang="ru-RU" sz="4400" dirty="0" smtClean="0"/>
              <a:t> </a:t>
            </a:r>
            <a:r>
              <a:rPr lang="ru-RU" sz="4400" dirty="0" err="1" smtClean="0"/>
              <a:t>залишила</a:t>
            </a:r>
            <a:r>
              <a:rPr lang="ru-RU" sz="4400" dirty="0" smtClean="0"/>
              <a:t> по </a:t>
            </a:r>
            <a:r>
              <a:rPr lang="ru-RU" sz="4400" dirty="0" err="1" smtClean="0"/>
              <a:t>собі</a:t>
            </a:r>
            <a:r>
              <a:rPr lang="ru-RU" sz="4400" dirty="0" smtClean="0"/>
              <a:t> низку </a:t>
            </a:r>
            <a:r>
              <a:rPr lang="ru-RU" sz="4400" dirty="0" err="1" smtClean="0"/>
              <a:t>гетьманських</a:t>
            </a:r>
            <a:r>
              <a:rPr lang="ru-RU" sz="4400" dirty="0" smtClean="0"/>
              <a:t> </a:t>
            </a:r>
            <a:r>
              <a:rPr lang="ru-RU" sz="4400" dirty="0" err="1" smtClean="0"/>
              <a:t>столиць</a:t>
            </a:r>
            <a:r>
              <a:rPr lang="ru-RU" sz="4400" dirty="0" smtClean="0"/>
              <a:t>. </a:t>
            </a:r>
            <a:r>
              <a:rPr lang="ru-RU" sz="4400" dirty="0" err="1" smtClean="0"/>
              <a:t>Столицями</a:t>
            </a:r>
            <a:r>
              <a:rPr lang="ru-RU" sz="4400" dirty="0" smtClean="0"/>
              <a:t> </a:t>
            </a:r>
            <a:r>
              <a:rPr lang="ru-RU" sz="4400" dirty="0" err="1" smtClean="0"/>
              <a:t>Гетьманщини</a:t>
            </a:r>
            <a:r>
              <a:rPr lang="ru-RU" sz="4400" dirty="0" smtClean="0"/>
              <a:t> в </a:t>
            </a:r>
            <a:r>
              <a:rPr lang="ru-RU" sz="4400" dirty="0" err="1" smtClean="0"/>
              <a:t>різні</a:t>
            </a:r>
            <a:r>
              <a:rPr lang="ru-RU" sz="4400" dirty="0" smtClean="0"/>
              <a:t> </a:t>
            </a:r>
            <a:r>
              <a:rPr lang="ru-RU" sz="4400" dirty="0" err="1" smtClean="0"/>
              <a:t>часи</a:t>
            </a:r>
            <a:r>
              <a:rPr lang="ru-RU" sz="4400" dirty="0" smtClean="0"/>
              <a:t> </a:t>
            </a:r>
            <a:r>
              <a:rPr lang="ru-RU" sz="4400" dirty="0" err="1" smtClean="0"/>
              <a:t>були</a:t>
            </a:r>
            <a:r>
              <a:rPr lang="ru-RU" sz="4400" dirty="0" smtClean="0"/>
              <a:t> </a:t>
            </a:r>
            <a:r>
              <a:rPr lang="ru-RU" sz="4400" dirty="0" err="1" smtClean="0"/>
              <a:t>міста</a:t>
            </a:r>
            <a:r>
              <a:rPr lang="ru-RU" sz="4400" dirty="0" smtClean="0"/>
              <a:t> Чигирин (1648-1660), Батурин (1669-1707, 1750-1761), </a:t>
            </a:r>
            <a:r>
              <a:rPr lang="ru-RU" sz="4400" dirty="0" err="1" smtClean="0"/>
              <a:t>Глухів</a:t>
            </a:r>
            <a:r>
              <a:rPr lang="ru-RU" sz="4400" dirty="0" smtClean="0"/>
              <a:t> (1708-1722, 1727-1734), Гадяч (1663-1668), Умань (1669-1674), </a:t>
            </a:r>
            <a:r>
              <a:rPr lang="ru-RU" sz="4400" dirty="0" err="1" smtClean="0"/>
              <a:t>Немирів</a:t>
            </a:r>
            <a:r>
              <a:rPr lang="ru-RU" sz="4400" dirty="0" smtClean="0"/>
              <a:t> (1678-1681), та </a:t>
            </a:r>
            <a:r>
              <a:rPr lang="ru-RU" sz="4400" dirty="0" err="1" smtClean="0"/>
              <a:t>Київ</a:t>
            </a:r>
            <a:r>
              <a:rPr lang="ru-RU" sz="4400" dirty="0" smtClean="0"/>
              <a:t>, </a:t>
            </a:r>
            <a:r>
              <a:rPr lang="ru-RU" sz="4400" dirty="0" err="1" smtClean="0"/>
              <a:t>який</a:t>
            </a:r>
            <a:r>
              <a:rPr lang="ru-RU" sz="4400" dirty="0" smtClean="0"/>
              <a:t> </a:t>
            </a:r>
            <a:r>
              <a:rPr lang="ru-RU" sz="4400" dirty="0" err="1" smtClean="0"/>
              <a:t>був</a:t>
            </a:r>
            <a:r>
              <a:rPr lang="ru-RU" sz="4400" dirty="0" smtClean="0"/>
              <a:t> </a:t>
            </a:r>
            <a:r>
              <a:rPr lang="ru-RU" sz="4400" dirty="0" err="1" smtClean="0"/>
              <a:t>гетьманською</a:t>
            </a:r>
            <a:r>
              <a:rPr lang="ru-RU" sz="4400" dirty="0" smtClean="0"/>
              <a:t> столицею за князя Василя Константина </a:t>
            </a:r>
            <a:r>
              <a:rPr lang="ru-RU" sz="4400" dirty="0" err="1" smtClean="0"/>
              <a:t>Острозького</a:t>
            </a:r>
            <a:r>
              <a:rPr lang="ru-RU" sz="4400" dirty="0" smtClean="0"/>
              <a:t> та </a:t>
            </a:r>
            <a:r>
              <a:rPr lang="ru-RU" sz="4400" dirty="0" err="1" smtClean="0"/>
              <a:t>гетьмана</a:t>
            </a:r>
            <a:r>
              <a:rPr lang="ru-RU" sz="4400" dirty="0" smtClean="0"/>
              <a:t> Павла </a:t>
            </a:r>
            <a:r>
              <a:rPr lang="ru-RU" sz="4400" dirty="0" err="1" smtClean="0"/>
              <a:t>Скоропадського</a:t>
            </a:r>
            <a:r>
              <a:rPr lang="ru-RU" sz="4400" dirty="0" smtClean="0"/>
              <a:t> (1918). </a:t>
            </a:r>
            <a:br>
              <a:rPr lang="ru-RU" sz="4400" dirty="0" smtClean="0"/>
            </a:br>
            <a:r>
              <a:rPr lang="ru-RU" sz="4400" dirty="0" smtClean="0"/>
              <a:t> </a:t>
            </a:r>
            <a:br>
              <a:rPr lang="ru-RU" sz="4400" dirty="0" smtClean="0"/>
            </a:br>
            <a:r>
              <a:rPr lang="ru-RU" sz="4400" dirty="0" err="1" smtClean="0"/>
              <a:t>Історичні</a:t>
            </a:r>
            <a:r>
              <a:rPr lang="ru-RU" sz="4400" dirty="0" smtClean="0"/>
              <a:t> </a:t>
            </a:r>
            <a:r>
              <a:rPr lang="ru-RU" sz="4400" dirty="0" err="1" smtClean="0"/>
              <a:t>пам’ятки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історії</a:t>
            </a:r>
            <a:r>
              <a:rPr lang="ru-RU" sz="4400" dirty="0" smtClean="0"/>
              <a:t> </a:t>
            </a:r>
            <a:r>
              <a:rPr lang="ru-RU" sz="4400" dirty="0" err="1" smtClean="0"/>
              <a:t>козаччини</a:t>
            </a:r>
            <a:r>
              <a:rPr lang="ru-RU" sz="4400" dirty="0" smtClean="0"/>
              <a:t> та </a:t>
            </a:r>
            <a:r>
              <a:rPr lang="ru-RU" sz="4400" dirty="0" err="1" smtClean="0"/>
              <a:t>державотворення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України</a:t>
            </a:r>
            <a:r>
              <a:rPr lang="ru-RU" sz="4400" dirty="0" smtClean="0"/>
              <a:t> </a:t>
            </a:r>
            <a:r>
              <a:rPr lang="ru-RU" sz="4400" dirty="0" err="1" smtClean="0"/>
              <a:t>привабливі</a:t>
            </a:r>
            <a:r>
              <a:rPr lang="ru-RU" sz="4400" dirty="0" smtClean="0"/>
              <a:t> для </a:t>
            </a:r>
            <a:r>
              <a:rPr lang="ru-RU" sz="4400" dirty="0" err="1" smtClean="0"/>
              <a:t>туристів</a:t>
            </a:r>
            <a:r>
              <a:rPr lang="ru-RU" sz="4400" dirty="0" smtClean="0"/>
              <a:t>. Тому </a:t>
            </a:r>
            <a:r>
              <a:rPr lang="ru-RU" sz="4400" dirty="0" err="1" smtClean="0"/>
              <a:t>користуються</a:t>
            </a:r>
            <a:r>
              <a:rPr lang="ru-RU" sz="4400" dirty="0" smtClean="0"/>
              <a:t> </a:t>
            </a:r>
            <a:r>
              <a:rPr lang="ru-RU" sz="4400" dirty="0" err="1" smtClean="0"/>
              <a:t>популярністю</a:t>
            </a:r>
            <a:r>
              <a:rPr lang="ru-RU" sz="4400" dirty="0" smtClean="0"/>
              <a:t> </a:t>
            </a:r>
            <a:r>
              <a:rPr lang="ru-RU" sz="4400" dirty="0" err="1" smtClean="0"/>
              <a:t>екскурсії</a:t>
            </a:r>
            <a:r>
              <a:rPr lang="ru-RU" sz="4400" dirty="0" smtClean="0"/>
              <a:t> на тему "</a:t>
            </a:r>
            <a:r>
              <a:rPr lang="ru-RU" sz="4400" dirty="0" err="1" smtClean="0"/>
              <a:t>Гетьманськими</a:t>
            </a:r>
            <a:r>
              <a:rPr lang="ru-RU" sz="4400" dirty="0" smtClean="0"/>
              <a:t> </a:t>
            </a:r>
            <a:r>
              <a:rPr lang="ru-RU" sz="4400" dirty="0" err="1" smtClean="0"/>
              <a:t>столицями</a:t>
            </a:r>
            <a:r>
              <a:rPr lang="ru-RU" sz="4400" dirty="0" smtClean="0"/>
              <a:t>" (</a:t>
            </a:r>
            <a:r>
              <a:rPr lang="ru-RU" sz="4400" dirty="0" err="1" smtClean="0"/>
              <a:t>Київ</a:t>
            </a:r>
            <a:r>
              <a:rPr lang="ru-RU" sz="4400" dirty="0" smtClean="0"/>
              <a:t> – Чигирин – Гадяч – Батурин – </a:t>
            </a:r>
            <a:r>
              <a:rPr lang="ru-RU" sz="4400" dirty="0" err="1" smtClean="0"/>
              <a:t>Глухів</a:t>
            </a:r>
            <a:r>
              <a:rPr lang="ru-RU" sz="4400" dirty="0" smtClean="0"/>
              <a:t>). </a:t>
            </a:r>
            <a:r>
              <a:rPr lang="ru-RU" sz="4400" dirty="0" err="1" smtClean="0"/>
              <a:t>Менше</a:t>
            </a:r>
            <a:r>
              <a:rPr lang="ru-RU" sz="4400" dirty="0" smtClean="0"/>
              <a:t> </a:t>
            </a:r>
            <a:r>
              <a:rPr lang="ru-RU" sz="4400" dirty="0" err="1" smtClean="0"/>
              <a:t>відомі</a:t>
            </a:r>
            <a:r>
              <a:rPr lang="ru-RU" sz="4400" dirty="0" smtClean="0"/>
              <a:t> </a:t>
            </a:r>
            <a:r>
              <a:rPr lang="ru-RU" sz="4400" dirty="0" err="1" smtClean="0"/>
              <a:t>гетьманські</a:t>
            </a:r>
            <a:r>
              <a:rPr lang="ru-RU" sz="4400" dirty="0" smtClean="0"/>
              <a:t> </a:t>
            </a:r>
            <a:r>
              <a:rPr lang="ru-RU" sz="4400" dirty="0" err="1" smtClean="0"/>
              <a:t>міста</a:t>
            </a:r>
            <a:r>
              <a:rPr lang="ru-RU" sz="4400" dirty="0" smtClean="0"/>
              <a:t> Умань та </a:t>
            </a:r>
            <a:r>
              <a:rPr lang="ru-RU" sz="4400" dirty="0" err="1" smtClean="0"/>
              <a:t>Немирів</a:t>
            </a:r>
            <a:r>
              <a:rPr lang="ru-RU" sz="4400" dirty="0" smtClean="0"/>
              <a:t>. </a:t>
            </a:r>
            <a:r>
              <a:rPr lang="ru-RU" sz="4400" dirty="0" err="1" smtClean="0"/>
              <a:t>Гетьманські</a:t>
            </a:r>
            <a:r>
              <a:rPr lang="ru-RU" sz="4400" dirty="0" smtClean="0"/>
              <a:t> </a:t>
            </a:r>
            <a:r>
              <a:rPr lang="ru-RU" sz="4400" dirty="0" err="1" smtClean="0"/>
              <a:t>столиці</a:t>
            </a:r>
            <a:r>
              <a:rPr lang="ru-RU" sz="4400" dirty="0" smtClean="0"/>
              <a:t> </a:t>
            </a:r>
            <a:r>
              <a:rPr lang="ru-RU" sz="4400" dirty="0" err="1" smtClean="0"/>
              <a:t>цікаві</a:t>
            </a:r>
            <a:r>
              <a:rPr lang="ru-RU" sz="4400" dirty="0" smtClean="0"/>
              <a:t> широкому колу </a:t>
            </a:r>
            <a:r>
              <a:rPr lang="ru-RU" sz="4400" dirty="0" err="1" smtClean="0"/>
              <a:t>екскурсантів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є</a:t>
            </a:r>
            <a:r>
              <a:rPr lang="ru-RU" sz="4400" dirty="0" smtClean="0"/>
              <a:t> </a:t>
            </a:r>
            <a:r>
              <a:rPr lang="ru-RU" sz="4400" dirty="0" err="1" smtClean="0"/>
              <a:t>важливою</a:t>
            </a:r>
            <a:r>
              <a:rPr lang="ru-RU" sz="4400" dirty="0" smtClean="0"/>
              <a:t> </a:t>
            </a:r>
            <a:r>
              <a:rPr lang="ru-RU" sz="4400" dirty="0" err="1" smtClean="0"/>
              <a:t>складовою</a:t>
            </a:r>
            <a:r>
              <a:rPr lang="ru-RU" sz="4400" dirty="0" smtClean="0"/>
              <a:t> </a:t>
            </a:r>
            <a:r>
              <a:rPr lang="ru-RU" sz="4400" dirty="0" err="1" smtClean="0"/>
              <a:t>історико-культурного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просвітництва</a:t>
            </a:r>
            <a:r>
              <a:rPr lang="ru-RU" sz="4400" dirty="0" smtClean="0"/>
              <a:t> народу, </a:t>
            </a:r>
            <a:r>
              <a:rPr lang="ru-RU" sz="4400" dirty="0" err="1" smtClean="0"/>
              <a:t>загальних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знань</a:t>
            </a:r>
            <a:r>
              <a:rPr lang="ru-RU" sz="4400" dirty="0" smtClean="0"/>
              <a:t> </a:t>
            </a:r>
            <a:r>
              <a:rPr lang="ru-RU" sz="4400" dirty="0" err="1" smtClean="0"/>
              <a:t>щодо</a:t>
            </a:r>
            <a:r>
              <a:rPr lang="ru-RU" sz="4400" dirty="0" smtClean="0"/>
              <a:t> </a:t>
            </a:r>
            <a:r>
              <a:rPr lang="ru-RU" sz="4400" dirty="0" err="1" smtClean="0"/>
              <a:t>розвитку</a:t>
            </a:r>
            <a:r>
              <a:rPr lang="ru-RU" sz="4400" dirty="0" smtClean="0"/>
              <a:t> </a:t>
            </a:r>
            <a:r>
              <a:rPr lang="ru-RU" sz="4400" dirty="0" err="1" smtClean="0"/>
              <a:t>української</a:t>
            </a:r>
            <a:r>
              <a:rPr lang="ru-RU" sz="4400" dirty="0" smtClean="0"/>
              <a:t> </a:t>
            </a:r>
            <a:r>
              <a:rPr lang="ru-RU" sz="4400" dirty="0" err="1" smtClean="0"/>
              <a:t>державності</a:t>
            </a:r>
            <a:r>
              <a:rPr lang="ru-RU" sz="4400" dirty="0" smtClean="0"/>
              <a:t>, </a:t>
            </a:r>
            <a:r>
              <a:rPr lang="ru-RU" sz="4400" dirty="0" err="1" smtClean="0"/>
              <a:t>духовних</a:t>
            </a:r>
            <a:r>
              <a:rPr lang="ru-RU" sz="4400" dirty="0" smtClean="0"/>
              <a:t> основ </a:t>
            </a:r>
            <a:r>
              <a:rPr lang="ru-RU" sz="4400" dirty="0" err="1" smtClean="0"/>
              <a:t>нації</a:t>
            </a:r>
            <a:r>
              <a:rPr lang="ru-RU" sz="4400" dirty="0" smtClean="0"/>
              <a:t>, </a:t>
            </a:r>
            <a:r>
              <a:rPr lang="ru-RU" sz="4400" dirty="0" err="1" smtClean="0"/>
              <a:t>невмирущих</a:t>
            </a:r>
            <a:r>
              <a:rPr lang="ru-RU" sz="4400" dirty="0" smtClean="0"/>
              <a:t> </a:t>
            </a:r>
            <a:r>
              <a:rPr lang="ru-RU" sz="4400" dirty="0" err="1" smtClean="0"/>
              <a:t>традицій</a:t>
            </a:r>
            <a:r>
              <a:rPr lang="ru-RU" sz="4400" dirty="0" smtClean="0"/>
              <a:t> </a:t>
            </a:r>
            <a:r>
              <a:rPr lang="ru-RU" sz="4400" dirty="0" err="1" smtClean="0"/>
              <a:t>українського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козацтва</a:t>
            </a:r>
            <a:r>
              <a:rPr lang="ru-RU" sz="4400" dirty="0" smtClean="0"/>
              <a:t> та </a:t>
            </a:r>
            <a:r>
              <a:rPr lang="ru-RU" sz="4400" dirty="0" err="1" smtClean="0"/>
              <a:t>гетьманів</a:t>
            </a:r>
            <a:r>
              <a:rPr lang="ru-RU" sz="4400" dirty="0" smtClean="0"/>
              <a:t>–</a:t>
            </a:r>
            <a:r>
              <a:rPr lang="ru-RU" sz="4400" dirty="0" err="1" smtClean="0"/>
              <a:t>державників</a:t>
            </a:r>
            <a:r>
              <a:rPr lang="ru-RU" sz="4400" dirty="0" smtClean="0"/>
              <a:t> на </a:t>
            </a:r>
            <a:r>
              <a:rPr lang="ru-RU" sz="4400" dirty="0" err="1" smtClean="0"/>
              <a:t>прикладі</a:t>
            </a:r>
            <a:r>
              <a:rPr lang="ru-RU" sz="4400" dirty="0" smtClean="0"/>
              <a:t> </a:t>
            </a:r>
            <a:r>
              <a:rPr lang="ru-RU" sz="4400" dirty="0" err="1" smtClean="0"/>
              <a:t>унікальних</a:t>
            </a:r>
            <a:r>
              <a:rPr lang="ru-RU" sz="4400" dirty="0" smtClean="0"/>
              <a:t> </a:t>
            </a:r>
            <a:r>
              <a:rPr lang="ru-RU" sz="4400" dirty="0" err="1" smtClean="0"/>
              <a:t>історико-культурних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пам'яток</a:t>
            </a:r>
            <a:r>
              <a:rPr lang="ru-RU" sz="4400" dirty="0" smtClean="0"/>
              <a:t> та </a:t>
            </a:r>
            <a:r>
              <a:rPr lang="ru-RU" sz="4400" dirty="0" err="1" smtClean="0"/>
              <a:t>загальноцивілізаційних</a:t>
            </a:r>
            <a:r>
              <a:rPr lang="ru-RU" sz="4400" dirty="0" smtClean="0"/>
              <a:t> </a:t>
            </a:r>
            <a:r>
              <a:rPr lang="ru-RU" sz="4400" dirty="0" err="1" smtClean="0"/>
              <a:t>цінностей</a:t>
            </a:r>
            <a:r>
              <a:rPr lang="ru-RU" sz="4400" dirty="0" smtClean="0"/>
              <a:t>: </a:t>
            </a:r>
            <a:r>
              <a:rPr lang="ru-RU" sz="4400" dirty="0" err="1" smtClean="0"/>
              <a:t>свободи</a:t>
            </a:r>
            <a:r>
              <a:rPr lang="ru-RU" sz="4400" dirty="0" smtClean="0"/>
              <a:t>, </a:t>
            </a:r>
            <a:r>
              <a:rPr lang="ru-RU" sz="4400" dirty="0" err="1" smtClean="0"/>
              <a:t>толерантності</a:t>
            </a:r>
            <a:r>
              <a:rPr lang="ru-RU" sz="4400" dirty="0" smtClean="0"/>
              <a:t>, </a:t>
            </a:r>
            <a:r>
              <a:rPr lang="ru-RU" sz="4400" dirty="0" err="1" smtClean="0"/>
              <a:t>відповідальності</a:t>
            </a:r>
            <a:r>
              <a:rPr lang="ru-RU" sz="4400" dirty="0" smtClean="0"/>
              <a:t>, </a:t>
            </a:r>
            <a:r>
              <a:rPr lang="ru-RU" sz="4400" dirty="0" err="1" smtClean="0"/>
              <a:t>справедливості</a:t>
            </a:r>
            <a:r>
              <a:rPr lang="ru-RU" sz="4400" dirty="0" smtClean="0"/>
              <a:t>, </a:t>
            </a:r>
            <a:r>
              <a:rPr lang="ru-RU" sz="4400" dirty="0" err="1" smtClean="0"/>
              <a:t>поваги</a:t>
            </a:r>
            <a:r>
              <a:rPr lang="ru-RU" sz="4400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Україна ти наша земля соловїна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163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Гетьманські столиці України</vt:lpstr>
      <vt:lpstr>Слайд 2</vt:lpstr>
      <vt:lpstr>Чигирин</vt:lpstr>
      <vt:lpstr>Глухів</vt:lpstr>
      <vt:lpstr>Батурин</vt:lpstr>
      <vt:lpstr>Гадяч</vt:lpstr>
      <vt:lpstr>          Таблиця періодів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11</cp:revision>
  <dcterms:created xsi:type="dcterms:W3CDTF">2015-01-18T13:57:09Z</dcterms:created>
  <dcterms:modified xsi:type="dcterms:W3CDTF">2015-02-15T16:02:01Z</dcterms:modified>
</cp:coreProperties>
</file>