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4" r:id="rId5"/>
    <p:sldId id="263" r:id="rId6"/>
    <p:sldId id="262" r:id="rId7"/>
    <p:sldId id="259" r:id="rId8"/>
    <p:sldId id="261" r:id="rId9"/>
    <p:sldId id="260" r:id="rId10"/>
    <p:sldId id="265" r:id="rId11"/>
    <p:sldId id="266" r:id="rId12"/>
    <p:sldId id="271" r:id="rId13"/>
    <p:sldId id="270" r:id="rId14"/>
    <p:sldId id="269" r:id="rId15"/>
    <p:sldId id="267" r:id="rId16"/>
    <p:sldId id="268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9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DA8F2-D470-4DE9-A4EF-5252B97B6C4C}" type="datetimeFigureOut">
              <a:rPr lang="uk-UA" smtClean="0"/>
              <a:t>26.01.2014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C63DD-4758-4F3C-AA0A-8BE036D937B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3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5)Цікаві</a:t>
            </a:r>
            <a:r>
              <a:rPr lang="uk-UA" baseline="0" dirty="0" smtClean="0"/>
              <a:t> факти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C63DD-4758-4F3C-AA0A-8BE036D937B3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420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C63DD-4758-4F3C-AA0A-8BE036D937B3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389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C63DD-4758-4F3C-AA0A-8BE036D937B3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861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C63DD-4758-4F3C-AA0A-8BE036D937B3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66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Цікаві факти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C63DD-4758-4F3C-AA0A-8BE036D937B3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682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310516.vk.me/v310516226/7b0c/gOQ7mJd_U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" y="-2348"/>
            <a:ext cx="914402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760501">
            <a:off x="3132828" y="3518831"/>
            <a:ext cx="5454352" cy="2308324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21299999" rev="0"/>
            </a:camera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uk-UA" sz="48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905000">
                    <a:schemeClr val="accent4">
                      <a:lumMod val="75000"/>
                      <a:alpha val="40000"/>
                    </a:schemeClr>
                  </a:glow>
                  <a:outerShdw blurRad="50800" dist="50800" dir="5400000" sx="157000" sy="157000" algn="ctr" rotWithShape="0">
                    <a:schemeClr val="accent5">
                      <a:lumMod val="50000"/>
                      <a:alpha val="44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Презентація на тему :</a:t>
            </a:r>
          </a:p>
          <a:p>
            <a:r>
              <a:rPr lang="uk-UA" sz="48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905000">
                    <a:schemeClr val="accent4">
                      <a:lumMod val="75000"/>
                      <a:alpha val="40000"/>
                    </a:schemeClr>
                  </a:glow>
                  <a:outerShdw blurRad="50800" dist="50800" dir="5400000" sx="157000" sy="157000" algn="ctr" rotWithShape="0">
                    <a:schemeClr val="accent5">
                      <a:lumMod val="50000"/>
                      <a:alpha val="44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САТУРН</a:t>
            </a:r>
            <a:endParaRPr lang="ru-RU" sz="4800" b="1" i="1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1905000">
                  <a:schemeClr val="accent4">
                    <a:lumMod val="75000"/>
                    <a:alpha val="40000"/>
                  </a:schemeClr>
                </a:glow>
                <a:outerShdw blurRad="50800" dist="50800" dir="5400000" sx="157000" sy="157000" algn="ctr" rotWithShape="0">
                  <a:schemeClr val="accent5">
                    <a:lumMod val="50000"/>
                    <a:alpha val="44000"/>
                  </a:scheme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93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niverse.ucoz.ua/sa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950" y="6206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Існує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три 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головних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кільця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названих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A, B 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</a:t>
            </a:r>
            <a:r>
              <a:rPr lang="en-US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 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Вони добре 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помітні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Землі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Слабші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кільця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називають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D, E </a:t>
            </a:r>
            <a:r>
              <a:rPr lang="ru-RU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</a:t>
            </a:r>
            <a:r>
              <a:rPr lang="en-US" sz="2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28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F. 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028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37451"/>
            <a:ext cx="2880320" cy="4418987"/>
          </a:xfrm>
          <a:prstGeom prst="rect">
            <a:avLst/>
          </a:prstGeom>
          <a:effectLst>
            <a:glow rad="1587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239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717032"/>
            <a:ext cx="5076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effectLst>
                  <a:glow rad="1155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Сатурн </a:t>
            </a:r>
            <a:r>
              <a:rPr lang="vi-VN" sz="2400" b="1" i="1" dirty="0">
                <a:effectLst>
                  <a:glow rad="1155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швидко обертається навколо своєї осі (з періодом — 10,23 години), складається переважно з рідкого водню і гелію, має товстий шар атмосфери. Сатурн обертається навколо Сонця за 29,46 земних років на середній відстані 1427 млн км</a:t>
            </a:r>
            <a:r>
              <a:rPr lang="uk-UA" sz="2400" b="1" i="1" dirty="0">
                <a:effectLst>
                  <a:glow rad="1155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b="1" i="1" dirty="0">
              <a:effectLst>
                <a:glow rad="1155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3" descr="2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0"/>
            <a:ext cx="4183003" cy="409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333722">
            <a:off x="4567242" y="12896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uk-UA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Сатурн - </a:t>
            </a:r>
            <a:r>
              <a:rPr lang="ru-RU" altLang="uk-UA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єдина</a:t>
            </a:r>
            <a:r>
              <a:rPr lang="ru-RU" altLang="uk-UA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 планета в </a:t>
            </a:r>
            <a:r>
              <a:rPr lang="ru-RU" altLang="uk-UA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Сонячній</a:t>
            </a:r>
            <a:r>
              <a:rPr lang="ru-RU" altLang="uk-UA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 </a:t>
            </a:r>
            <a:r>
              <a:rPr lang="ru-RU" altLang="uk-UA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системі</a:t>
            </a:r>
            <a:r>
              <a:rPr lang="ru-RU" altLang="uk-UA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, </a:t>
            </a:r>
            <a:r>
              <a:rPr lang="ru-RU" altLang="uk-UA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щільність</a:t>
            </a:r>
            <a:r>
              <a:rPr lang="ru-RU" altLang="uk-UA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 </a:t>
            </a:r>
            <a:r>
              <a:rPr lang="ru-RU" altLang="uk-UA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якої</a:t>
            </a:r>
            <a:r>
              <a:rPr lang="ru-RU" altLang="uk-UA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 </a:t>
            </a:r>
            <a:r>
              <a:rPr lang="ru-RU" altLang="uk-UA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менша</a:t>
            </a:r>
            <a:r>
              <a:rPr lang="ru-RU" altLang="uk-UA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 </a:t>
            </a:r>
            <a:r>
              <a:rPr lang="ru-RU" altLang="uk-UA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щільності</a:t>
            </a:r>
            <a:r>
              <a:rPr lang="ru-RU" altLang="uk-UA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66800">
                    <a:srgbClr val="FF0000">
                      <a:alpha val="40000"/>
                    </a:srgbClr>
                  </a:glow>
                </a:effectLst>
              </a:rPr>
              <a:t> води</a:t>
            </a:r>
            <a:endParaRPr lang="uk-UA" altLang="uk-UA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0668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674149"/>
            <a:ext cx="3199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b="1" dirty="0">
                <a:solidFill>
                  <a:schemeClr val="bg1"/>
                </a:solidFill>
                <a:effectLst>
                  <a:glow rad="1054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Сатурн </a:t>
            </a:r>
            <a:r>
              <a:rPr lang="ru-RU" altLang="uk-UA" b="1" dirty="0" err="1">
                <a:solidFill>
                  <a:schemeClr val="bg1"/>
                </a:solidFill>
                <a:effectLst>
                  <a:glow rad="1054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міг</a:t>
            </a:r>
            <a:r>
              <a:rPr lang="ru-RU" altLang="uk-UA" b="1" dirty="0">
                <a:solidFill>
                  <a:schemeClr val="bg1"/>
                </a:solidFill>
                <a:effectLst>
                  <a:glow rad="1054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b="1" dirty="0" err="1">
                <a:solidFill>
                  <a:schemeClr val="bg1"/>
                </a:solidFill>
                <a:effectLst>
                  <a:glow rad="1054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би</a:t>
            </a:r>
            <a:r>
              <a:rPr lang="ru-RU" altLang="uk-UA" b="1" dirty="0">
                <a:solidFill>
                  <a:schemeClr val="bg1"/>
                </a:solidFill>
                <a:effectLst>
                  <a:glow rad="1054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altLang="uk-UA" b="1" dirty="0" err="1">
                <a:solidFill>
                  <a:schemeClr val="bg1"/>
                </a:solidFill>
                <a:effectLst>
                  <a:glow rad="1054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плавати</a:t>
            </a:r>
            <a:r>
              <a:rPr lang="ru-RU" altLang="uk-UA" b="1" dirty="0">
                <a:solidFill>
                  <a:schemeClr val="bg1"/>
                </a:solidFill>
                <a:effectLst>
                  <a:glow rad="1054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altLang="uk-UA" b="1" dirty="0" err="1">
                <a:solidFill>
                  <a:schemeClr val="bg1"/>
                </a:solidFill>
                <a:effectLst>
                  <a:glow rad="10541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воді</a:t>
            </a:r>
            <a:endParaRPr lang="uk-UA" altLang="uk-UA" b="1" dirty="0">
              <a:solidFill>
                <a:schemeClr val="bg1"/>
              </a:solidFill>
              <a:effectLst>
                <a:glow rad="10541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5" descr="2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502">
            <a:off x="769346" y="3591151"/>
            <a:ext cx="2902393" cy="2786193"/>
          </a:xfrm>
          <a:prstGeom prst="rect">
            <a:avLst/>
          </a:prstGeom>
          <a:noFill/>
          <a:ln>
            <a:noFill/>
          </a:ln>
          <a:effectLst>
            <a:glow rad="14859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4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Полярне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сяйво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над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північним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полюсом Сатурна.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Сяйва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пофарбовані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блакитний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колір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хмари,що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лежать внизу у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червоний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Прямо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сяяннями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видно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шестикутну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хмару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5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46955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Полярне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сяйво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над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північним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полюсом Сатурна.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Сяйва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пофарбовані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блакитний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колір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хмари,що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лежать внизу у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червоний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Прямо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сяяннями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видно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шестикутну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хмару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75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298"/>
            <a:ext cx="9144000" cy="5500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3326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795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 Сатурна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795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795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телескоп (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795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ліворуч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795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і в телескоп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795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795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795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Галілея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795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795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праворуч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79500">
                    <a:srgbClr val="FFC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79500">
                  <a:srgbClr val="FFC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731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32656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Магнітне</a:t>
            </a: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 поле Сатурна </a:t>
            </a: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більш</a:t>
            </a: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 </a:t>
            </a: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слабке</a:t>
            </a: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 в </a:t>
            </a: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порівнянні</a:t>
            </a: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 з </a:t>
            </a: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магнітним</a:t>
            </a: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 полем </a:t>
            </a: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Юпітера</a:t>
            </a:r>
            <a:r>
              <a:rPr lang="ru-RU" altLang="uk-UA" sz="2400" b="1" i="1" dirty="0">
                <a:solidFill>
                  <a:schemeClr val="bg1"/>
                </a:solidFill>
                <a:effectLst>
                  <a:glow rad="1371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. </a:t>
            </a:r>
            <a:endParaRPr lang="ru-RU" altLang="uk-UA" sz="2400" b="1" i="1" dirty="0">
              <a:solidFill>
                <a:schemeClr val="bg1"/>
              </a:solidFill>
              <a:effectLst>
                <a:glow rad="1371600">
                  <a:srgbClr val="00B050">
                    <a:alpha val="40000"/>
                  </a:srgbClr>
                </a:glow>
              </a:effectLst>
              <a:latin typeface="Arial" charset="0"/>
            </a:endParaRPr>
          </a:p>
        </p:txBody>
      </p:sp>
      <p:pic>
        <p:nvPicPr>
          <p:cNvPr id="3" name="Picture 2" descr="http://www.membrana.ru/storage/img/r/rh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" y="1628800"/>
            <a:ext cx="4214810" cy="5229200"/>
          </a:xfrm>
          <a:prstGeom prst="rect">
            <a:avLst/>
          </a:prstGeom>
          <a:noFill/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7" y="3645024"/>
            <a:ext cx="4929190" cy="3212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673210">
            <a:off x="4484702" y="19663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Напруженість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 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магнітного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 поля на 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рівні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 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видимих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 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хмар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 на 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екваторі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 - 0,2 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Гс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 (на 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поверхні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 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Землі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 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магнітне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 поле 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дорівнює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 0,35 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Гс</a:t>
            </a:r>
            <a:r>
              <a:rPr lang="ru-RU" altLang="uk-UA" b="1" dirty="0">
                <a:solidFill>
                  <a:srgbClr val="92D050"/>
                </a:solidFill>
                <a:latin typeface="Arial" charset="0"/>
              </a:rPr>
              <a:t>).</a:t>
            </a:r>
            <a:endParaRPr lang="ru-RU" altLang="uk-UA" b="1" dirty="0">
              <a:solidFill>
                <a:srgbClr val="92D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8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704"/>
            <a:ext cx="9144000" cy="69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5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to.vspu.net/SAIT/inst_kaf/kafedru/matem_fizuka_tex_osv/www/Prakt_IT/PIDSUMOK/ped_prakt_2011-2012/Dynaevska_Nataliya/uroku/urok19.files/image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6798" cy="37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2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2138" y="2924944"/>
            <a:ext cx="4916853" cy="39330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805264"/>
            <a:ext cx="2844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uk-U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155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Схема </a:t>
            </a:r>
            <a:r>
              <a:rPr lang="ru-RU" altLang="uk-UA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155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будівлі</a:t>
            </a:r>
            <a:r>
              <a:rPr lang="ru-RU" altLang="uk-UA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155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 </a:t>
            </a:r>
            <a:r>
              <a:rPr lang="ru-RU" altLang="uk-UA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155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кілець</a:t>
            </a:r>
            <a:endParaRPr lang="ru-RU" altLang="uk-UA" sz="2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155700">
                  <a:schemeClr val="accent2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pic>
        <p:nvPicPr>
          <p:cNvPr id="5122" name="Picture 2" descr="http://images.astronet.ru/pubd/2001/10/09/0001171125/satring1.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4252"/>
            <a:ext cx="3830017" cy="29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36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0"/>
            <a:ext cx="92211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9016" y="1124744"/>
            <a:ext cx="3405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sz="2000" dirty="0">
                <a:solidFill>
                  <a:schemeClr val="bg1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Система супутників Сатурна </a:t>
            </a:r>
            <a:endParaRPr lang="ru-RU" altLang="uk-UA" sz="2000" dirty="0">
              <a:solidFill>
                <a:schemeClr val="bg1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33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0"/>
            <a:ext cx="47291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22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429000"/>
            <a:ext cx="6288087" cy="34290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358" y="4293096"/>
            <a:ext cx="2553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000" b="1" i="1" dirty="0">
                <a:solidFill>
                  <a:srgbClr val="CCFFFF"/>
                </a:solidFill>
                <a:effectLst>
                  <a:glow rad="927100">
                    <a:srgbClr val="FF0000">
                      <a:alpha val="40000"/>
                    </a:srgbClr>
                  </a:glow>
                </a:effectLst>
                <a:latin typeface="Arial" charset="0"/>
              </a:rPr>
              <a:t>Порівняльні</a:t>
            </a:r>
            <a:r>
              <a:rPr lang="ru-RU" altLang="uk-UA" sz="2000" b="1" i="1" dirty="0">
                <a:solidFill>
                  <a:srgbClr val="CCFFFF"/>
                </a:solidFill>
                <a:effectLst>
                  <a:glow rad="927100">
                    <a:srgbClr val="FF0000">
                      <a:alpha val="40000"/>
                    </a:srgbClr>
                  </a:glow>
                </a:effectLst>
                <a:latin typeface="Arial" charset="0"/>
              </a:rPr>
              <a:t> </a:t>
            </a:r>
            <a:r>
              <a:rPr lang="ru-RU" altLang="uk-UA" sz="2000" b="1" i="1" dirty="0">
                <a:solidFill>
                  <a:srgbClr val="CCFFFF"/>
                </a:solidFill>
                <a:effectLst>
                  <a:glow rad="927100">
                    <a:srgbClr val="FF0000">
                      <a:alpha val="40000"/>
                    </a:srgbClr>
                  </a:glow>
                </a:effectLst>
                <a:latin typeface="Arial" charset="0"/>
              </a:rPr>
              <a:t>розміри</a:t>
            </a:r>
            <a:r>
              <a:rPr lang="ru-RU" altLang="uk-UA" sz="2000" b="1" i="1" dirty="0">
                <a:solidFill>
                  <a:srgbClr val="CCFFFF"/>
                </a:solidFill>
                <a:effectLst>
                  <a:glow rad="927100">
                    <a:srgbClr val="FF0000">
                      <a:alpha val="40000"/>
                    </a:srgbClr>
                  </a:glow>
                </a:effectLst>
                <a:latin typeface="Arial" charset="0"/>
              </a:rPr>
              <a:t> </a:t>
            </a:r>
            <a:r>
              <a:rPr lang="ru-RU" altLang="uk-UA" sz="2000" b="1" i="1" dirty="0">
                <a:solidFill>
                  <a:srgbClr val="CCFFFF"/>
                </a:solidFill>
                <a:effectLst>
                  <a:glow rad="927100">
                    <a:srgbClr val="FF0000">
                      <a:alpha val="40000"/>
                    </a:srgbClr>
                  </a:glow>
                </a:effectLst>
                <a:latin typeface="Arial" charset="0"/>
              </a:rPr>
              <a:t>Землі</a:t>
            </a:r>
            <a:r>
              <a:rPr lang="ru-RU" altLang="uk-UA" sz="2000" b="1" i="1" dirty="0">
                <a:solidFill>
                  <a:srgbClr val="CCFFFF"/>
                </a:solidFill>
                <a:effectLst>
                  <a:glow rad="927100">
                    <a:srgbClr val="FF0000">
                      <a:alpha val="40000"/>
                    </a:srgbClr>
                  </a:glow>
                </a:effectLst>
                <a:latin typeface="Arial" charset="0"/>
              </a:rPr>
              <a:t>, Титана і </a:t>
            </a:r>
            <a:r>
              <a:rPr lang="ru-RU" altLang="uk-UA" sz="2000" b="1" i="1" dirty="0">
                <a:solidFill>
                  <a:srgbClr val="CCFFFF"/>
                </a:solidFill>
                <a:effectLst>
                  <a:glow rad="927100">
                    <a:srgbClr val="FF0000">
                      <a:alpha val="40000"/>
                    </a:srgbClr>
                  </a:glow>
                </a:effectLst>
                <a:latin typeface="Arial" charset="0"/>
              </a:rPr>
              <a:t>Місяця</a:t>
            </a:r>
            <a:endParaRPr lang="ru-RU" altLang="uk-UA" sz="2000" b="1" i="1" dirty="0">
              <a:solidFill>
                <a:srgbClr val="CCFFFF"/>
              </a:solidFill>
              <a:effectLst>
                <a:glow rad="927100">
                  <a:srgbClr val="FF0000"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908720"/>
            <a:ext cx="3599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uk-UA" b="1" dirty="0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Титан - великий </a:t>
            </a:r>
            <a:r>
              <a:rPr lang="ru-RU" altLang="uk-UA" b="1" dirty="0" err="1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супутник</a:t>
            </a:r>
            <a:r>
              <a:rPr lang="ru-RU" altLang="uk-UA" b="1" dirty="0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, </a:t>
            </a:r>
            <a:r>
              <a:rPr lang="ru-RU" altLang="uk-UA" b="1" dirty="0" err="1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більший</a:t>
            </a:r>
            <a:r>
              <a:rPr lang="ru-RU" altLang="uk-UA" b="1" dirty="0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 </a:t>
            </a:r>
            <a:r>
              <a:rPr lang="ru-RU" altLang="uk-UA" b="1" dirty="0" err="1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ніж</a:t>
            </a:r>
            <a:r>
              <a:rPr lang="ru-RU" altLang="uk-UA" b="1" dirty="0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 </a:t>
            </a:r>
            <a:r>
              <a:rPr lang="ru-RU" altLang="uk-UA" b="1" dirty="0" err="1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Місяць</a:t>
            </a:r>
            <a:r>
              <a:rPr lang="ru-RU" altLang="uk-UA" b="1" dirty="0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 і </a:t>
            </a:r>
            <a:r>
              <a:rPr lang="ru-RU" altLang="uk-UA" b="1" dirty="0" err="1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Меркурій</a:t>
            </a:r>
            <a:r>
              <a:rPr lang="ru-RU" altLang="uk-UA" b="1" dirty="0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. </a:t>
            </a:r>
            <a:r>
              <a:rPr lang="ru-RU" altLang="uk-UA" b="1" dirty="0" err="1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Його</a:t>
            </a:r>
            <a:r>
              <a:rPr lang="ru-RU" altLang="uk-UA" b="1" dirty="0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 </a:t>
            </a:r>
            <a:r>
              <a:rPr lang="ru-RU" altLang="uk-UA" b="1" dirty="0" err="1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діаметр</a:t>
            </a:r>
            <a:r>
              <a:rPr lang="ru-RU" altLang="uk-UA" b="1" dirty="0">
                <a:solidFill>
                  <a:schemeClr val="bg1"/>
                </a:solidFill>
                <a:effectLst>
                  <a:glow rad="1244600">
                    <a:srgbClr val="00B050">
                      <a:alpha val="40000"/>
                    </a:srgbClr>
                  </a:glow>
                </a:effectLst>
                <a:latin typeface="Arial" charset="0"/>
              </a:rPr>
              <a:t> - 5150 км.</a:t>
            </a:r>
            <a:endParaRPr lang="ru-RU" altLang="uk-UA" b="1" dirty="0">
              <a:solidFill>
                <a:schemeClr val="bg1"/>
              </a:solidFill>
              <a:effectLst>
                <a:glow rad="1244600">
                  <a:srgbClr val="00B050">
                    <a:alpha val="40000"/>
                  </a:srgb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9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ланеты, звезды, кольца, косм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Сатурні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немає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твердої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поверхні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Середня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щільність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планети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найнижча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Сонячній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системі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Планета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складається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в основному, з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водню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гелію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2-х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найлегших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елементів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світовому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просторі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Щільність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планети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складає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всього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лише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0,69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щільності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води.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означає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якби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</a:effectLst>
              </a:rPr>
              <a:t>існував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океан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відповідних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розмірів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Сатурн б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плив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поверхні</a:t>
            </a:r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319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glow rad="12319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2319" y="262576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Хмари на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Сатурні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утворюють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шестикутник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-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гігантський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шестикутник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.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Вперше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це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виявлено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під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час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прольотів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Вояджера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близько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Сатурна в 1980 -х роках ,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подібне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явище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ніколи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не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спостерігалося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в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жодному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іншому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місці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Сонячної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системи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.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Окремі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хмари на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Землі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можуть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мати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форму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шестикутника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, але , на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відміну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від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них, у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хмарної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системи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на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Сатурні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є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шість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добре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виражених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сторін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майже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рівної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довжини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.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Усередині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цього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шестикутника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можуть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поміститися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чотири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Землі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.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Повного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пояснення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цього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явища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поки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 </a:t>
            </a:r>
            <a:r>
              <a:rPr lang="ru-RU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немає</a:t>
            </a: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44500">
                    <a:srgbClr val="92D050"/>
                  </a:glow>
                </a:effectLst>
              </a:rPr>
              <a:t>.</a:t>
            </a:r>
            <a:endParaRPr lang="ru-RU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glow rad="444500">
                  <a:srgbClr val="92D050"/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390909">
            <a:off x="5532611" y="567105"/>
            <a:ext cx="3382506" cy="156966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uk-UA" sz="4800" b="1" i="1" dirty="0">
                <a:solidFill>
                  <a:srgbClr val="00B0F0"/>
                </a:solidFill>
                <a:effectLst>
                  <a:glow rad="1143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Цікаві факти</a:t>
            </a:r>
            <a:endParaRPr lang="uk-UA" sz="4800" b="1" i="1" dirty="0">
              <a:solidFill>
                <a:srgbClr val="00B0F0"/>
              </a:solidFill>
              <a:effectLst>
                <a:glow rad="11430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4925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  <a:t>Сатурн робить оборот навколо Сонця за 29 років 167 днів 6,7 годин. День на планеті триває 10:00 34 хвилини.</a:t>
            </a:r>
          </a:p>
        </p:txBody>
      </p:sp>
    </p:spTree>
    <p:extLst>
      <p:ext uri="{BB962C8B-B14F-4D97-AF65-F5344CB8AC3E}">
        <p14:creationId xmlns:p14="http://schemas.microsoft.com/office/powerpoint/2010/main" val="16626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nipedia.org.ua/wp-content/uploads/2012/12/saturn-okolcovannaya-plan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332656"/>
            <a:ext cx="2374368" cy="11079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uk-UA" sz="6600" i="1" dirty="0">
                <a:solidFill>
                  <a:schemeClr val="accent5">
                    <a:lumMod val="50000"/>
                  </a:schemeClr>
                </a:solidFill>
                <a:effectLst>
                  <a:glow rad="266700">
                    <a:schemeClr val="tx2">
                      <a:lumMod val="40000"/>
                      <a:lumOff val="60000"/>
                    </a:schemeClr>
                  </a:glow>
                </a:effectLst>
              </a:rPr>
              <a:t>Зміст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440652"/>
            <a:ext cx="3615092" cy="584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chemeClr val="accent5">
                    <a:lumMod val="50000"/>
                  </a:schemeClr>
                </a:solidFill>
                <a:effectLst>
                  <a:glow rad="6731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1.Історія вивчення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6099" y="2157247"/>
            <a:ext cx="2953053" cy="5232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79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2)Будова,розміри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5137" y="2875002"/>
            <a:ext cx="2597186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573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3)Кільця Сатурна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95137" y="3472888"/>
            <a:ext cx="3212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06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4)Супутники Сатурна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5137" y="4149080"/>
            <a:ext cx="226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effectLst>
                  <a:glow rad="9271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5)Цікаві факти</a:t>
            </a:r>
          </a:p>
        </p:txBody>
      </p:sp>
    </p:spTree>
    <p:extLst>
      <p:ext uri="{BB962C8B-B14F-4D97-AF65-F5344CB8AC3E}">
        <p14:creationId xmlns:p14="http://schemas.microsoft.com/office/powerpoint/2010/main" val="294850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64555" cy="71734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214979"/>
            <a:ext cx="7319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7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Aharoni" panose="02010803020104030203" pitchFamily="2" charset="-79"/>
              </a:rPr>
              <a:t>Дякуємо за увагу!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57262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amianpeach.com/images/saturn/sat_misc/2006_03_15gr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985">
            <a:off x="4538207" y="123747"/>
            <a:ext cx="4638164" cy="304800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9" y="476672"/>
            <a:ext cx="410445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14224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Сату́рн</a:t>
            </a:r>
            <a:r>
              <a:rPr lang="vi-VN" sz="2400" b="1" i="1" dirty="0">
                <a:solidFill>
                  <a:schemeClr val="accent3">
                    <a:lumMod val="50000"/>
                  </a:schemeClr>
                </a:solidFill>
                <a:effectLst>
                  <a:glow rad="14224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— шоста за віддаленістю від Сонця та друга за розмірами планета Сонячної системи</a:t>
            </a:r>
            <a:r>
              <a:rPr lang="vi-VN" dirty="0"/>
              <a:t>.</a:t>
            </a:r>
            <a:endParaRPr lang="uk-UA" dirty="0"/>
          </a:p>
        </p:txBody>
      </p:sp>
      <p:pic>
        <p:nvPicPr>
          <p:cNvPr id="2054" name="Picture 6" descr="http://st.gdefon.com/wallpapers_original/wallpapers/454506_saturn_saturn_planeta_kosmos_qauz_1920x1200_%28www.GdeFon.ru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40968"/>
            <a:ext cx="4325326" cy="27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6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572000" cy="4401205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20999997" rev="0"/>
              </a:camera>
              <a:lightRig rig="threePt" dir="t"/>
            </a:scene3d>
          </a:bodyPr>
          <a:lstStyle/>
          <a:p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Сатурн - одна з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п'яти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планет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Сонячної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системи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, легко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видимих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​​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неозброєним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оком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із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Землі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 У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максимумі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блиск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Сатурна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перевищує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першу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зоряну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величину.</a:t>
            </a:r>
          </a:p>
          <a:p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Вперше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спостерігаючи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Сатурн через телескоп в 1609-1610 роках ,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Галілео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Галілей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помітив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,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Сатурн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виглядає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не як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єдине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небесне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тіло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, а як три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тіла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,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майже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стосуються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один одного , і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висловив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припущення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,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це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два великих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супутника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. Два роки по тому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Галілей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повторив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спостереження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і , на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свій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подив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, не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знайшов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супутників</a:t>
            </a:r>
            <a:r>
              <a:rPr lang="ru-RU" sz="2000" b="1" i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glow rad="16129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3074" name="Picture 2" descr="http://upload.wikimedia.org/wikipedia/commons/d/d4/Justus_Sustermans_-_Portrait_of_Galileo_Galilei,_1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96" y="418015"/>
            <a:ext cx="3680104" cy="4091105"/>
          </a:xfrm>
          <a:prstGeom prst="rect">
            <a:avLst/>
          </a:prstGeom>
          <a:noFill/>
          <a:effectLst>
            <a:innerShdw blurRad="63500" dist="50800" dir="13500000">
              <a:schemeClr val="accent5">
                <a:lumMod val="75000"/>
                <a:alpha val="50000"/>
              </a:schemeClr>
            </a:inn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01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3416320"/>
          </a:xfrm>
          <a:prstGeom prst="rect">
            <a:avLst/>
          </a:prstGeom>
          <a:scene3d>
            <a:camera prst="obliqueBottomRight"/>
            <a:lightRig rig="threePt" dir="t"/>
          </a:scene3d>
        </p:spPr>
        <p:txBody>
          <a:bodyPr>
            <a:spAutoFit/>
          </a:bodyPr>
          <a:lstStyle/>
          <a:p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У 1659 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році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Гюйгенс , за 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допомогою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більш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потужного телескопа , 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з'ясував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,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що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«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компаньйони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» -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це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насправді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тонке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плоске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кільце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,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оперізуючий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планету і не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стосується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її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. Гюйгенс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також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відкрив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найбільший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</a:t>
            </a:r>
            <a:r>
              <a:rPr lang="ru-RU" sz="2400" b="1" i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супутник</a:t>
            </a:r>
            <a:r>
              <a:rPr lang="ru-RU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chemeClr val="accent4">
                      <a:lumMod val="75000"/>
                      <a:alpha val="50000"/>
                    </a:schemeClr>
                  </a:innerShdw>
                </a:effectLst>
              </a:rPr>
              <a:t> Сатурна - Титан . </a:t>
            </a:r>
            <a:endParaRPr lang="uk-UA" sz="2400" i="1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schemeClr val="accent4">
                    <a:lumMod val="75000"/>
                    <a:alpha val="50000"/>
                  </a:schemeClr>
                </a:innerShdw>
              </a:effectLst>
            </a:endParaRPr>
          </a:p>
        </p:txBody>
      </p:sp>
      <p:pic>
        <p:nvPicPr>
          <p:cNvPr id="1026" name="Picture 2" descr="http://st.gdefon.com/wallpapers_original/wallpapers/515815_saturn_kolca_kosmos_art_planety_1920x1200_%28www.GdeFon.ru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9" y="3748976"/>
            <a:ext cx="4130278" cy="2580603"/>
          </a:xfrm>
          <a:prstGeom prst="rect">
            <a:avLst/>
          </a:prstGeom>
          <a:noFill/>
          <a:effectLst>
            <a:innerShdw blurRad="63500" dist="203200" dir="2700000">
              <a:schemeClr val="accent6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datai/fizika/Poljarizatsija-sveta/0015-032-KHristian-Gjujgens-Isaak-Njuton-Erazm-Bartolin-Eten-Lui-Malj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86" y="476672"/>
            <a:ext cx="3304461" cy="4752528"/>
          </a:xfrm>
          <a:prstGeom prst="rect">
            <a:avLst/>
          </a:prstGeom>
          <a:noFill/>
          <a:effectLst>
            <a:reflection blurRad="12700" stA="32000" endPos="6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1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effectLst>
                  <a:glow rad="149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 1979 році космічний апарат "Піонер-11 » вперше пролетів поблизу Сатурна , а в 1980 і 1981 роках за ним пішли апарати « </a:t>
            </a:r>
            <a:r>
              <a:rPr lang="uk-UA" sz="2800" b="1" i="1" dirty="0" err="1">
                <a:solidFill>
                  <a:schemeClr val="accent5">
                    <a:lumMod val="50000"/>
                  </a:schemeClr>
                </a:solidFill>
                <a:effectLst>
                  <a:glow rad="149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Вояджер-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effectLst>
                  <a:glow rad="149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1 » і « </a:t>
            </a:r>
            <a:r>
              <a:rPr lang="uk-UA" sz="2800" b="1" i="1" dirty="0" err="1">
                <a:solidFill>
                  <a:schemeClr val="accent5">
                    <a:lumMod val="50000"/>
                  </a:schemeClr>
                </a:solidFill>
                <a:effectLst>
                  <a:glow rad="149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Вояджер-</a:t>
            </a: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effectLst>
                  <a:glow rad="149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 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5435" y="351320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 1997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році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до Сатурна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був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запущений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апарат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Кассіні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-Гюйгенс і,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після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семи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років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польоту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1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липня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2004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він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досяг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системи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Сатурна і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вийшов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орбіту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навколо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планети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9050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http://www.fotomonitor.ru/big/kosmos/1307526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847">
            <a:off x="5013852" y="401007"/>
            <a:ext cx="3996501" cy="2496010"/>
          </a:xfrm>
          <a:prstGeom prst="rect">
            <a:avLst/>
          </a:prstGeom>
          <a:noFill/>
          <a:effectLst>
            <a:glow rad="609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i-tech.in/wp-content/uploads/2011/10/satu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128">
            <a:off x="219338" y="3767953"/>
            <a:ext cx="3168748" cy="2620904"/>
          </a:xfrm>
          <a:prstGeom prst="rect">
            <a:avLst/>
          </a:prstGeom>
          <a:noFill/>
          <a:effectLst>
            <a:glow rad="1079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7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8640"/>
            <a:ext cx="5888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sz="32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9050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Космічний</a:t>
            </a:r>
            <a:r>
              <a:rPr lang="ru-RU" altLang="uk-UA" sz="32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9050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altLang="uk-UA" sz="32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9050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апарат</a:t>
            </a:r>
            <a:r>
              <a:rPr lang="ru-RU" altLang="uk-UA" sz="32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9050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«Піонер-11»</a:t>
            </a:r>
            <a:endParaRPr lang="uk-UA" altLang="uk-UA" sz="3200" b="1" i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905000">
                  <a:schemeClr val="accent4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415"/>
            <a:ext cx="9143999" cy="60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7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6"/>
            <a:ext cx="2386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uk-UA" sz="2400" b="1" i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glow rad="19050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«Вояджер-1» </a:t>
            </a:r>
            <a:endParaRPr lang="uk-UA" altLang="uk-UA" sz="2400" b="1" i="1" cap="all" dirty="0">
              <a:ln w="0"/>
              <a:solidFill>
                <a:schemeClr val="accent4">
                  <a:lumMod val="75000"/>
                </a:schemeClr>
              </a:solidFill>
              <a:effectLst>
                <a:glow rad="19050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400"/>
            <a:ext cx="9144000" cy="60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51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9050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994"/>
            <a:ext cx="9146913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88640"/>
            <a:ext cx="3559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Апарат</a:t>
            </a:r>
            <a:r>
              <a:rPr lang="ru-RU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Кассіні</a:t>
            </a:r>
            <a:r>
              <a:rPr lang="ru-RU" sz="2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-Гюйгенс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1944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519</Words>
  <Application>Microsoft Office PowerPoint</Application>
  <PresentationFormat>Экран (4:3)</PresentationFormat>
  <Paragraphs>43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Марійка</dc:creator>
  <cp:lastModifiedBy>Марійка</cp:lastModifiedBy>
  <cp:revision>11</cp:revision>
  <dcterms:created xsi:type="dcterms:W3CDTF">2014-01-26T14:06:39Z</dcterms:created>
  <dcterms:modified xsi:type="dcterms:W3CDTF">2014-01-26T15:52:13Z</dcterms:modified>
</cp:coreProperties>
</file>