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Глобальн</a:t>
            </a:r>
            <a:r>
              <a:rPr lang="uk-UA" dirty="0">
                <a:latin typeface="Monotype Corsiva" pitchFamily="66" charset="0"/>
              </a:rPr>
              <a:t>а</a:t>
            </a:r>
            <a:r>
              <a:rPr lang="uk-UA" dirty="0" smtClean="0">
                <a:latin typeface="Monotype Corsiva" pitchFamily="66" charset="0"/>
              </a:rPr>
              <a:t> проблема </a:t>
            </a:r>
            <a:r>
              <a:rPr lang="uk-UA" dirty="0">
                <a:latin typeface="Monotype Corsiva" pitchFamily="66" charset="0"/>
              </a:rPr>
              <a:t>людства. Економічні проблеми.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509120"/>
            <a:ext cx="5216624" cy="127369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Monotype Corsiva" pitchFamily="66" charset="0"/>
              </a:rPr>
              <a:t>Виконала учениця 11-Е класу</a:t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Пирятинського ліцею</a:t>
            </a:r>
          </a:p>
          <a:p>
            <a:r>
              <a:rPr lang="uk-UA" dirty="0" smtClean="0">
                <a:latin typeface="Monotype Corsiva" pitchFamily="66" charset="0"/>
              </a:rPr>
              <a:t>Ілляшенко Ольга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2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Monotype Corsiva" pitchFamily="66" charset="0"/>
              </a:rPr>
              <a:t>Розв'язання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енергетичної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проблеми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крім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повсюдної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економії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енергії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вдосконалення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існуючої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теплової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енергетики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принципово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нових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технологічних</a:t>
            </a:r>
            <a:r>
              <a:rPr lang="ru-RU" dirty="0">
                <a:latin typeface="Monotype Corsiva" pitchFamily="66" charset="0"/>
              </a:rPr>
              <a:t> основах (</a:t>
            </a:r>
            <a:r>
              <a:rPr lang="ru-RU" dirty="0" err="1">
                <a:latin typeface="Monotype Corsiva" pitchFamily="66" charset="0"/>
              </a:rPr>
              <a:t>спалювання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вугілля</a:t>
            </a:r>
            <a:r>
              <a:rPr lang="ru-RU" dirty="0">
                <a:latin typeface="Monotype Corsiva" pitchFamily="66" charset="0"/>
              </a:rPr>
              <a:t> у "</a:t>
            </a:r>
            <a:r>
              <a:rPr lang="ru-RU" dirty="0" err="1">
                <a:latin typeface="Monotype Corsiva" pitchFamily="66" charset="0"/>
              </a:rPr>
              <a:t>киплячому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шарі</a:t>
            </a:r>
            <a:r>
              <a:rPr lang="ru-RU" dirty="0">
                <a:latin typeface="Monotype Corsiva" pitchFamily="66" charset="0"/>
              </a:rPr>
              <a:t>", МГД-</a:t>
            </a:r>
            <a:r>
              <a:rPr lang="ru-RU" dirty="0" err="1">
                <a:latin typeface="Monotype Corsiva" pitchFamily="66" charset="0"/>
              </a:rPr>
              <a:t>генератори</a:t>
            </a:r>
            <a:r>
              <a:rPr lang="ru-RU" dirty="0">
                <a:latin typeface="Monotype Corsiva" pitchFamily="66" charset="0"/>
              </a:rPr>
              <a:t>), </a:t>
            </a:r>
            <a:r>
              <a:rPr lang="ru-RU" dirty="0" err="1">
                <a:latin typeface="Monotype Corsiva" pitchFamily="66" charset="0"/>
              </a:rPr>
              <a:t>передбачає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широке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використання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альтернативних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джерел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енергії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передусім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сонячної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вітрової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внутрішнього</a:t>
            </a:r>
            <a:r>
              <a:rPr lang="ru-RU" dirty="0">
                <a:latin typeface="Monotype Corsiva" pitchFamily="66" charset="0"/>
              </a:rPr>
              <a:t> тепла </a:t>
            </a:r>
            <a:r>
              <a:rPr lang="ru-RU" dirty="0" err="1">
                <a:latin typeface="Monotype Corsiva" pitchFamily="66" charset="0"/>
              </a:rPr>
              <a:t>Землі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0481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5" y="3429000"/>
            <a:ext cx="3890798" cy="291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6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вітроенергетичний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 ЗО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річне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електрики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Вітрові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в ФРН, США,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Казахстані</a:t>
            </a:r>
            <a:r>
              <a:rPr lang="ru-RU" dirty="0"/>
              <a:t>, </a:t>
            </a:r>
            <a:r>
              <a:rPr lang="ru-RU" dirty="0" err="1"/>
              <a:t>Туркменистані</a:t>
            </a:r>
            <a:r>
              <a:rPr lang="ru-RU" dirty="0"/>
              <a:t>. </a:t>
            </a:r>
            <a:r>
              <a:rPr lang="ru-RU" dirty="0" err="1"/>
              <a:t>Кубі</a:t>
            </a:r>
            <a:r>
              <a:rPr lang="ru-RU" dirty="0"/>
              <a:t>, </a:t>
            </a:r>
            <a:r>
              <a:rPr lang="ru-RU" dirty="0" err="1"/>
              <a:t>Швеції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64496" cy="264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89" y="3140968"/>
            <a:ext cx="4518731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19612"/>
            <a:ext cx="4032449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4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36905"/>
            <a:ext cx="3490276" cy="4525963"/>
          </a:xfrm>
        </p:spPr>
        <p:txBody>
          <a:bodyPr/>
          <a:lstStyle/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припливів</a:t>
            </a:r>
            <a:r>
              <a:rPr lang="ru-RU" dirty="0"/>
              <a:t> і </a:t>
            </a:r>
            <a:r>
              <a:rPr lang="ru-RU" dirty="0" err="1"/>
              <a:t>відпливів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характерно для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Росії</a:t>
            </a:r>
            <a:r>
              <a:rPr lang="ru-RU" dirty="0"/>
              <a:t>, США та </a:t>
            </a:r>
            <a:r>
              <a:rPr lang="ru-RU" dirty="0" err="1"/>
              <a:t>ін</a:t>
            </a:r>
            <a:r>
              <a:rPr lang="ru-RU" dirty="0"/>
              <a:t>., а </a:t>
            </a:r>
            <a:r>
              <a:rPr lang="ru-RU" dirty="0" err="1"/>
              <a:t>геотермальної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- для </a:t>
            </a:r>
            <a:r>
              <a:rPr lang="ru-RU" dirty="0" err="1"/>
              <a:t>Ісландії</a:t>
            </a:r>
            <a:r>
              <a:rPr lang="ru-RU" dirty="0"/>
              <a:t>, </a:t>
            </a:r>
            <a:r>
              <a:rPr lang="ru-RU" dirty="0" err="1"/>
              <a:t>Росії</a:t>
            </a:r>
            <a:r>
              <a:rPr lang="ru-RU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" y="2399887"/>
            <a:ext cx="5905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18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9078" y="2780928"/>
            <a:ext cx="3528392" cy="38164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Зонами </a:t>
            </a:r>
            <a:r>
              <a:rPr lang="ru-RU" dirty="0" err="1"/>
              <a:t>критичної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є </a:t>
            </a:r>
            <a:r>
              <a:rPr lang="ru-RU" dirty="0" err="1"/>
              <a:t>територія</a:t>
            </a:r>
            <a:r>
              <a:rPr lang="ru-RU" dirty="0"/>
              <a:t> у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r>
              <a:rPr lang="ru-RU" dirty="0"/>
              <a:t> (</a:t>
            </a:r>
            <a:r>
              <a:rPr lang="ru-RU" dirty="0" err="1"/>
              <a:t>Мавританія</a:t>
            </a:r>
            <a:r>
              <a:rPr lang="ru-RU" dirty="0"/>
              <a:t>, Сенегал, </a:t>
            </a:r>
            <a:r>
              <a:rPr lang="ru-RU" dirty="0" err="1"/>
              <a:t>Гамбія</a:t>
            </a:r>
            <a:r>
              <a:rPr lang="ru-RU" dirty="0"/>
              <a:t>, </a:t>
            </a:r>
            <a:r>
              <a:rPr lang="ru-RU" dirty="0" err="1"/>
              <a:t>Малі</a:t>
            </a:r>
            <a:r>
              <a:rPr lang="ru-RU" dirty="0"/>
              <a:t>, </a:t>
            </a:r>
            <a:r>
              <a:rPr lang="ru-RU" dirty="0" err="1"/>
              <a:t>Нігерія</a:t>
            </a:r>
            <a:r>
              <a:rPr lang="ru-RU" dirty="0"/>
              <a:t>, Чад), де слабо </a:t>
            </a:r>
            <a:r>
              <a:rPr lang="ru-RU" dirty="0" err="1"/>
              <a:t>розвинена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, і у </a:t>
            </a:r>
            <a:r>
              <a:rPr lang="ru-RU" dirty="0" err="1"/>
              <a:t>Північно-Східній</a:t>
            </a:r>
            <a:r>
              <a:rPr lang="ru-RU" dirty="0"/>
              <a:t> та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Африці</a:t>
            </a:r>
            <a:r>
              <a:rPr lang="ru-RU" dirty="0"/>
              <a:t> (за </a:t>
            </a:r>
            <a:r>
              <a:rPr lang="ru-RU" dirty="0" err="1"/>
              <a:t>винятком</a:t>
            </a:r>
            <a:r>
              <a:rPr lang="ru-RU" dirty="0"/>
              <a:t> ПАР).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14" y="0"/>
            <a:ext cx="5638006" cy="451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65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критичне</a:t>
            </a:r>
            <a:r>
              <a:rPr lang="ru-RU" dirty="0"/>
              <a:t> становище </a:t>
            </a:r>
            <a:r>
              <a:rPr lang="ru-RU" dirty="0" err="1"/>
              <a:t>склалося</a:t>
            </a:r>
            <a:r>
              <a:rPr lang="ru-RU" dirty="0"/>
              <a:t> у 20 </a:t>
            </a:r>
            <a:r>
              <a:rPr lang="ru-RU" dirty="0" err="1"/>
              <a:t>країнах</a:t>
            </a:r>
            <a:r>
              <a:rPr lang="ru-RU" dirty="0"/>
              <a:t> "</a:t>
            </a:r>
            <a:r>
              <a:rPr lang="ru-RU" dirty="0" err="1"/>
              <a:t>зони</a:t>
            </a:r>
            <a:r>
              <a:rPr lang="ru-RU" dirty="0"/>
              <a:t> голоду",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в сухих саванах і </a:t>
            </a:r>
            <a:r>
              <a:rPr lang="ru-RU" dirty="0" err="1"/>
              <a:t>напівпустелях</a:t>
            </a:r>
            <a:r>
              <a:rPr lang="ru-RU" dirty="0"/>
              <a:t>. Тут </a:t>
            </a:r>
            <a:r>
              <a:rPr lang="ru-RU" dirty="0" err="1"/>
              <a:t>темпи</a:t>
            </a:r>
            <a:r>
              <a:rPr lang="ru-RU" dirty="0"/>
              <a:t> приросту </a:t>
            </a:r>
            <a:r>
              <a:rPr lang="ru-RU" dirty="0" err="1"/>
              <a:t>населення</a:t>
            </a:r>
            <a:r>
              <a:rPr lang="ru-RU" dirty="0"/>
              <a:t> у два рази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продовольства</a:t>
            </a:r>
            <a:r>
              <a:rPr lang="ru-RU" dirty="0"/>
              <a:t>. </a:t>
            </a:r>
            <a:r>
              <a:rPr lang="ru-RU" dirty="0" err="1"/>
              <a:t>Середньодобова</a:t>
            </a:r>
            <a:r>
              <a:rPr lang="ru-RU" dirty="0"/>
              <a:t> </a:t>
            </a:r>
            <a:r>
              <a:rPr lang="ru-RU" dirty="0" err="1"/>
              <a:t>забезпеченість</a:t>
            </a:r>
            <a:r>
              <a:rPr lang="ru-RU" dirty="0"/>
              <a:t> </a:t>
            </a:r>
            <a:r>
              <a:rPr lang="ru-RU" dirty="0" err="1"/>
              <a:t>їжею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 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на 80-85 %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рекомендованих</a:t>
            </a:r>
            <a:r>
              <a:rPr lang="ru-RU" dirty="0"/>
              <a:t> ФАО норм (не </a:t>
            </a:r>
            <a:r>
              <a:rPr lang="ru-RU" dirty="0" err="1"/>
              <a:t>менше</a:t>
            </a:r>
            <a:r>
              <a:rPr lang="ru-RU" dirty="0"/>
              <a:t> 2400 ккал на </a:t>
            </a:r>
            <a:r>
              <a:rPr lang="ru-RU" dirty="0" err="1" smtClean="0"/>
              <a:t>добу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4932040" cy="392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90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600201"/>
            <a:ext cx="3466728" cy="290892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с земля. </a:t>
            </a:r>
            <a:r>
              <a:rPr lang="ru-RU" dirty="0" err="1"/>
              <a:t>Однак</a:t>
            </a:r>
            <a:r>
              <a:rPr lang="ru-RU" dirty="0"/>
              <a:t> не вся земля с </a:t>
            </a:r>
            <a:r>
              <a:rPr lang="ru-RU" dirty="0" err="1"/>
              <a:t>придатною</a:t>
            </a:r>
            <a:r>
              <a:rPr lang="ru-RU" dirty="0"/>
              <a:t> для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" y="908720"/>
            <a:ext cx="520966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578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3538736" cy="39212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11,3%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 </a:t>
            </a:r>
            <a:r>
              <a:rPr lang="ru-RU" dirty="0" err="1"/>
              <a:t>придатні</a:t>
            </a:r>
            <a:r>
              <a:rPr lang="ru-RU" dirty="0"/>
              <a:t> до </a:t>
            </a:r>
            <a:r>
              <a:rPr lang="ru-RU" dirty="0" err="1"/>
              <a:t>обробітку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є </a:t>
            </a:r>
            <a:r>
              <a:rPr lang="ru-RU" dirty="0" err="1"/>
              <a:t>орними</a:t>
            </a:r>
            <a:r>
              <a:rPr lang="ru-RU" dirty="0"/>
              <a:t> землями.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1800 млн. га (12%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)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освоєна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орні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та </a:t>
            </a:r>
            <a:r>
              <a:rPr lang="ru-RU" dirty="0" err="1"/>
              <a:t>багаторічні</a:t>
            </a:r>
            <a:r>
              <a:rPr lang="ru-RU" dirty="0"/>
              <a:t> </a:t>
            </a:r>
            <a:r>
              <a:rPr lang="ru-RU" dirty="0" err="1"/>
              <a:t>насадження</a:t>
            </a:r>
            <a:r>
              <a:rPr lang="ru-RU" dirty="0"/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768796" cy="35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88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Особливою проблемою є </a:t>
            </a:r>
            <a:r>
              <a:rPr lang="ru-RU" dirty="0" err="1"/>
              <a:t>деградація</a:t>
            </a:r>
            <a:r>
              <a:rPr lang="ru-RU" dirty="0"/>
              <a:t> (</a:t>
            </a:r>
            <a:r>
              <a:rPr lang="ru-RU" dirty="0" err="1"/>
              <a:t>погіршення</a:t>
            </a:r>
            <a:r>
              <a:rPr lang="ru-RU" dirty="0"/>
              <a:t>)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ерозія</a:t>
            </a:r>
            <a:r>
              <a:rPr lang="ru-RU" dirty="0"/>
              <a:t>, а й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/>
              <a:t>сполуками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вносяться</a:t>
            </a:r>
            <a:r>
              <a:rPr lang="ru-RU" dirty="0"/>
              <a:t> при </a:t>
            </a:r>
            <a:r>
              <a:rPr lang="ru-RU" dirty="0" err="1"/>
              <a:t>удобренні</a:t>
            </a:r>
            <a:r>
              <a:rPr lang="ru-RU" dirty="0"/>
              <a:t>. За </a:t>
            </a:r>
            <a:r>
              <a:rPr lang="ru-RU" dirty="0" err="1"/>
              <a:t>даними</a:t>
            </a:r>
            <a:r>
              <a:rPr lang="ru-RU" dirty="0"/>
              <a:t> ООН,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орних</a:t>
            </a:r>
            <a:r>
              <a:rPr lang="ru-RU" dirty="0"/>
              <a:t> земель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 "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" на початок XXI ст. </a:t>
            </a:r>
            <a:r>
              <a:rPr lang="ru-RU" dirty="0" err="1"/>
              <a:t>скоротиться</a:t>
            </a:r>
            <a:r>
              <a:rPr lang="ru-RU" dirty="0"/>
              <a:t> на 17,7 %,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потенційна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- на 28,9 %.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4000500" cy="39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8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260648"/>
            <a:ext cx="4104456" cy="640871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Компенсувати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оброблювальних</a:t>
            </a:r>
            <a:r>
              <a:rPr lang="ru-RU" dirty="0"/>
              <a:t> земель,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врожаїв</a:t>
            </a:r>
            <a:r>
              <a:rPr lang="ru-RU" dirty="0"/>
              <a:t>. </a:t>
            </a:r>
            <a:r>
              <a:rPr lang="ru-RU" dirty="0" err="1"/>
              <a:t>Спеціалісти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досягнути</a:t>
            </a:r>
            <a:r>
              <a:rPr lang="ru-RU" dirty="0"/>
              <a:t>, </a:t>
            </a:r>
            <a:r>
              <a:rPr lang="ru-RU" dirty="0" err="1"/>
              <a:t>поєднавши</a:t>
            </a:r>
            <a:r>
              <a:rPr lang="ru-RU" dirty="0"/>
              <a:t> </a:t>
            </a:r>
            <a:r>
              <a:rPr lang="ru-RU" dirty="0" err="1"/>
              <a:t>апробовані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землеробства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досягненнями</a:t>
            </a:r>
            <a:r>
              <a:rPr lang="ru-RU" dirty="0"/>
              <a:t> </a:t>
            </a:r>
            <a:r>
              <a:rPr lang="ru-RU" dirty="0" err="1"/>
              <a:t>біотехнології</a:t>
            </a:r>
            <a:r>
              <a:rPr lang="ru-RU" dirty="0"/>
              <a:t>. </a:t>
            </a:r>
            <a:r>
              <a:rPr lang="ru-RU" dirty="0" err="1"/>
              <a:t>Допускається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таким шляхом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врожайність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кукурудзи</a:t>
            </a:r>
            <a:r>
              <a:rPr lang="ru-RU" dirty="0"/>
              <a:t> і </a:t>
            </a:r>
            <a:r>
              <a:rPr lang="ru-RU" dirty="0" err="1"/>
              <a:t>пшениці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, то </a:t>
            </a:r>
            <a:r>
              <a:rPr lang="ru-RU" dirty="0" err="1"/>
              <a:t>розвиваються</a:t>
            </a:r>
            <a:r>
              <a:rPr lang="ru-RU" dirty="0"/>
              <a:t>, у 2-3 рази.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достатньо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у </a:t>
            </a:r>
            <a:r>
              <a:rPr lang="ru-RU" dirty="0" err="1"/>
              <a:t>зернових</a:t>
            </a:r>
            <a:r>
              <a:rPr lang="ru-RU" dirty="0"/>
              <a:t> культурах.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4680520" cy="312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0" y="3580226"/>
            <a:ext cx="4678141" cy="307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01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038600" cy="4525963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продовольчого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суттєве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океану. </a:t>
            </a:r>
            <a:r>
              <a:rPr lang="ru-RU" dirty="0" err="1"/>
              <a:t>Адже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видобувається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20 %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546476" cy="41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86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692" y="32792"/>
            <a:ext cx="4038600" cy="4525963"/>
          </a:xfrm>
        </p:spPr>
        <p:txBody>
          <a:bodyPr/>
          <a:lstStyle/>
          <a:p>
            <a:r>
              <a:rPr lang="ru-RU" dirty="0">
                <a:latin typeface="Monotype Corsiva" pitchFamily="66" charset="0"/>
              </a:rPr>
              <a:t>До </a:t>
            </a:r>
            <a:r>
              <a:rPr lang="ru-RU" dirty="0" err="1">
                <a:latin typeface="Monotype Corsiva" pitchFamily="66" charset="0"/>
              </a:rPr>
              <a:t>цієї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групи</a:t>
            </a:r>
            <a:r>
              <a:rPr lang="ru-RU" dirty="0">
                <a:latin typeface="Monotype Corsiva" pitchFamily="66" charset="0"/>
              </a:rPr>
              <a:t> проблем </a:t>
            </a:r>
            <a:r>
              <a:rPr lang="ru-RU" dirty="0" err="1">
                <a:latin typeface="Monotype Corsiva" pitchFamily="66" charset="0"/>
              </a:rPr>
              <a:t>відносять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переважно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енергетичну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сировинну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продовольчу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2445"/>
            <a:ext cx="6834336" cy="51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0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нетрадиційного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використовувалися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особливо таких,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імітують</a:t>
            </a:r>
            <a:r>
              <a:rPr lang="ru-RU" dirty="0"/>
              <a:t> </a:t>
            </a:r>
            <a:r>
              <a:rPr lang="ru-RU" dirty="0" err="1"/>
              <a:t>тваринницькі</a:t>
            </a:r>
            <a:r>
              <a:rPr lang="ru-RU" dirty="0"/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034011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75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475509">
            <a:off x="597999" y="2705727"/>
            <a:ext cx="79480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79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476672"/>
            <a:ext cx="3682752" cy="619268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Monotype Corsiva" pitchFamily="66" charset="0"/>
              </a:rPr>
              <a:t>Сировинна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енергетична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проблеми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багато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спільного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Викликані</a:t>
            </a:r>
            <a:r>
              <a:rPr lang="ru-RU" dirty="0">
                <a:latin typeface="Monotype Corsiva" pitchFamily="66" charset="0"/>
              </a:rPr>
              <a:t> вони, </a:t>
            </a:r>
            <a:r>
              <a:rPr lang="ru-RU" dirty="0" err="1">
                <a:latin typeface="Monotype Corsiva" pitchFamily="66" charset="0"/>
              </a:rPr>
              <a:t>передусім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недостатньою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кількістю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розвіданих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запасів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корисних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копалин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дуже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нераціональним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їх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використанням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Вже</a:t>
            </a:r>
            <a:r>
              <a:rPr lang="ru-RU" dirty="0">
                <a:latin typeface="Monotype Corsiva" pitchFamily="66" charset="0"/>
              </a:rPr>
              <a:t> доводиться </a:t>
            </a:r>
            <a:r>
              <a:rPr lang="ru-RU" dirty="0" err="1">
                <a:latin typeface="Monotype Corsiva" pitchFamily="66" charset="0"/>
              </a:rPr>
              <a:t>експлуатувати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родовища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знаходяться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гірших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гірничо-геологічних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умовах</a:t>
            </a:r>
            <a:r>
              <a:rPr lang="ru-RU" dirty="0">
                <a:latin typeface="Monotype Corsiva" pitchFamily="66" charset="0"/>
              </a:rPr>
              <a:t>, у районах з </a:t>
            </a:r>
            <a:r>
              <a:rPr lang="ru-RU" dirty="0" err="1">
                <a:latin typeface="Monotype Corsiva" pitchFamily="66" charset="0"/>
              </a:rPr>
              <a:t>екстремальними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природними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умовами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Сибір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Канадська</a:t>
            </a:r>
            <a:r>
              <a:rPr lang="ru-RU" dirty="0">
                <a:latin typeface="Monotype Corsiva" pitchFamily="66" charset="0"/>
              </a:rPr>
              <a:t> Арктика, </a:t>
            </a:r>
            <a:r>
              <a:rPr lang="ru-RU" dirty="0" err="1">
                <a:latin typeface="Monotype Corsiva" pitchFamily="66" charset="0"/>
              </a:rPr>
              <a:t>пустелі</a:t>
            </a:r>
            <a:r>
              <a:rPr lang="ru-RU" dirty="0">
                <a:latin typeface="Monotype Corsiva" pitchFamily="66" charset="0"/>
              </a:rPr>
              <a:t> Африки і </a:t>
            </a:r>
            <a:r>
              <a:rPr lang="ru-RU" dirty="0" err="1">
                <a:latin typeface="Monotype Corsiva" pitchFamily="66" charset="0"/>
              </a:rPr>
              <a:t>Австралії</a:t>
            </a:r>
            <a:r>
              <a:rPr lang="ru-RU" dirty="0">
                <a:latin typeface="Monotype Corsiva" pitchFamily="66" charset="0"/>
              </a:rPr>
              <a:t>), з </a:t>
            </a:r>
            <a:r>
              <a:rPr lang="ru-RU" dirty="0" err="1">
                <a:latin typeface="Monotype Corsiva" pitchFamily="66" charset="0"/>
              </a:rPr>
              <a:t>нижчим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вмістом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корисних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компонентів</a:t>
            </a:r>
            <a:r>
              <a:rPr lang="ru-RU" dirty="0">
                <a:latin typeface="Monotype Corsiva" pitchFamily="66" charset="0"/>
              </a:rPr>
              <a:t> у рудах.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184576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14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Усе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приводить до </a:t>
            </a:r>
            <a:r>
              <a:rPr lang="ru-RU" dirty="0" err="1">
                <a:latin typeface="Monotype Corsiva" pitchFamily="66" charset="0"/>
              </a:rPr>
              <a:t>подорожчання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сировинної</a:t>
            </a:r>
            <a:r>
              <a:rPr lang="ru-RU" dirty="0">
                <a:latin typeface="Monotype Corsiva" pitchFamily="66" charset="0"/>
              </a:rPr>
              <a:t> та </a:t>
            </a:r>
            <a:r>
              <a:rPr lang="ru-RU" dirty="0" err="1">
                <a:latin typeface="Monotype Corsiva" pitchFamily="66" charset="0"/>
              </a:rPr>
              <a:t>енергії</a:t>
            </a:r>
            <a:r>
              <a:rPr lang="ru-RU" dirty="0">
                <a:latin typeface="Monotype Corsiva" pitchFamily="66" charset="0"/>
              </a:rPr>
              <a:t>, а значить, і </a:t>
            </a:r>
            <a:r>
              <a:rPr lang="ru-RU" dirty="0" err="1">
                <a:latin typeface="Monotype Corsiva" pitchFamily="66" charset="0"/>
              </a:rPr>
              <a:t>всієї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продукції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згаданих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галузей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господарства</a:t>
            </a:r>
            <a:r>
              <a:rPr lang="ru-RU" dirty="0" smtClean="0">
                <a:latin typeface="Monotype Corsiva" pitchFamily="66" charset="0"/>
              </a:rPr>
              <a:t>..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6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3321496" cy="6480720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Тому </a:t>
            </a:r>
            <a:r>
              <a:rPr lang="ru-RU" dirty="0" err="1">
                <a:latin typeface="Monotype Corsiva" pitchFamily="66" charset="0"/>
              </a:rPr>
              <a:t>основним</a:t>
            </a:r>
            <a:r>
              <a:rPr lang="ru-RU" dirty="0">
                <a:latin typeface="Monotype Corsiva" pitchFamily="66" charset="0"/>
              </a:rPr>
              <a:t> шляхом </a:t>
            </a:r>
            <a:r>
              <a:rPr lang="ru-RU" dirty="0" err="1">
                <a:latin typeface="Monotype Corsiva" pitchFamily="66" charset="0"/>
              </a:rPr>
              <a:t>вирішення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сировинноенергетичної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кризи</a:t>
            </a:r>
            <a:r>
              <a:rPr lang="ru-RU" dirty="0">
                <a:latin typeface="Monotype Corsiva" pitchFamily="66" charset="0"/>
              </a:rPr>
              <a:t> є </a:t>
            </a:r>
            <a:r>
              <a:rPr lang="ru-RU" dirty="0" err="1">
                <a:latin typeface="Monotype Corsiva" pitchFamily="66" charset="0"/>
              </a:rPr>
              <a:t>перехід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матеріало</a:t>
            </a:r>
            <a:r>
              <a:rPr lang="ru-RU" dirty="0">
                <a:latin typeface="Monotype Corsiva" pitchFamily="66" charset="0"/>
              </a:rPr>
              <a:t>- і </a:t>
            </a:r>
            <a:r>
              <a:rPr lang="ru-RU" dirty="0" err="1">
                <a:latin typeface="Monotype Corsiva" pitchFamily="66" charset="0"/>
              </a:rPr>
              <a:t>енергозберігаючих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технологій</a:t>
            </a:r>
            <a:r>
              <a:rPr lang="ru-RU" dirty="0">
                <a:latin typeface="Monotype Corsiva" pitchFamily="66" charset="0"/>
              </a:rPr>
              <a:t>, комплексного </a:t>
            </a:r>
            <a:r>
              <a:rPr lang="ru-RU" dirty="0" err="1">
                <a:latin typeface="Monotype Corsiva" pitchFamily="66" charset="0"/>
              </a:rPr>
              <a:t>використання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сировини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створення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маловідхідного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безвідходного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виробництв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8680"/>
            <a:ext cx="5715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8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764704"/>
            <a:ext cx="4038600" cy="5328592"/>
          </a:xfrm>
        </p:spPr>
        <p:txBody>
          <a:bodyPr>
            <a:normAutofit/>
          </a:bodyPr>
          <a:lstStyle/>
          <a:p>
            <a:r>
              <a:rPr lang="ru-RU" dirty="0">
                <a:latin typeface="Monotype Corsiva" pitchFamily="66" charset="0"/>
              </a:rPr>
              <a:t>До </a:t>
            </a:r>
            <a:r>
              <a:rPr lang="ru-RU" dirty="0" err="1">
                <a:latin typeface="Monotype Corsiva" pitchFamily="66" charset="0"/>
              </a:rPr>
              <a:t>зменшення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використання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сировини</a:t>
            </a:r>
            <a:r>
              <a:rPr lang="ru-RU" dirty="0">
                <a:latin typeface="Monotype Corsiva" pitchFamily="66" charset="0"/>
              </a:rPr>
              <a:t> повинна привести і </a:t>
            </a:r>
            <a:r>
              <a:rPr lang="ru-RU" dirty="0" err="1">
                <a:latin typeface="Monotype Corsiva" pitchFamily="66" charset="0"/>
              </a:rPr>
              <a:t>заміна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багатьох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видів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природних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матеріалів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штучні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синтетичні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які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можуть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створюватися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із</a:t>
            </a:r>
            <a:r>
              <a:rPr lang="ru-RU" dirty="0">
                <a:latin typeface="Monotype Corsiva" pitchFamily="66" charset="0"/>
              </a:rPr>
              <a:t> наперед </a:t>
            </a:r>
            <a:r>
              <a:rPr lang="ru-RU" dirty="0" err="1">
                <a:latin typeface="Monotype Corsiva" pitchFamily="66" charset="0"/>
              </a:rPr>
              <a:t>заданими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властивостями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62908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72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360040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Monotype Corsiva" pitchFamily="66" charset="0"/>
              </a:rPr>
              <a:t>Більшість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цих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матеріалів</a:t>
            </a:r>
            <a:r>
              <a:rPr lang="ru-RU" dirty="0">
                <a:latin typeface="Monotype Corsiva" pitchFamily="66" charset="0"/>
              </a:rPr>
              <a:t> є </a:t>
            </a:r>
            <a:r>
              <a:rPr lang="ru-RU" dirty="0" err="1">
                <a:latin typeface="Monotype Corsiva" pitchFamily="66" charset="0"/>
              </a:rPr>
              <a:t>надзвичайно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складними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хімічними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сполуками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нерідко</a:t>
            </a:r>
            <a:r>
              <a:rPr lang="ru-RU" dirty="0">
                <a:latin typeface="Monotype Corsiva" pitchFamily="66" charset="0"/>
              </a:rPr>
              <a:t> вони </a:t>
            </a:r>
            <a:r>
              <a:rPr lang="ru-RU" dirty="0" err="1">
                <a:latin typeface="Monotype Corsiva" pitchFamily="66" charset="0"/>
              </a:rPr>
              <a:t>мають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токсичні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канцерогенні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властивості</a:t>
            </a:r>
            <a:r>
              <a:rPr lang="ru-RU" dirty="0">
                <a:latin typeface="Monotype Corsiva" pitchFamily="66" charset="0"/>
              </a:rPr>
              <a:t>. Тому в </a:t>
            </a:r>
            <a:r>
              <a:rPr lang="ru-RU" dirty="0" err="1">
                <a:latin typeface="Monotype Corsiva" pitchFamily="66" charset="0"/>
              </a:rPr>
              <a:t>світі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існує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тенденція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ширшого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використання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екологічно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безпечних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матеріалів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>
                <a:latin typeface="Monotype Corsiva" pitchFamily="66" charset="0"/>
              </a:rPr>
              <a:t>основі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відновних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біологічних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ресурсів</a:t>
            </a:r>
            <a:r>
              <a:rPr lang="ru-RU" dirty="0">
                <a:latin typeface="Monotype Corsiva" pitchFamily="66" charset="0"/>
              </a:rPr>
              <a:t> (деревина, </a:t>
            </a:r>
            <a:r>
              <a:rPr lang="ru-RU" dirty="0" err="1">
                <a:latin typeface="Monotype Corsiva" pitchFamily="66" charset="0"/>
              </a:rPr>
              <a:t>натуральні</a:t>
            </a:r>
            <a:r>
              <a:rPr lang="ru-RU" dirty="0">
                <a:latin typeface="Monotype Corsiva" pitchFamily="66" charset="0"/>
              </a:rPr>
              <a:t> волокна, </a:t>
            </a:r>
            <a:r>
              <a:rPr lang="ru-RU" dirty="0" err="1">
                <a:latin typeface="Monotype Corsiva" pitchFamily="66" charset="0"/>
              </a:rPr>
              <a:t>шкіра</a:t>
            </a:r>
            <a:r>
              <a:rPr lang="ru-RU" dirty="0">
                <a:latin typeface="Monotype Corsiva" pitchFamily="66" charset="0"/>
              </a:rPr>
              <a:t>) та </a:t>
            </a:r>
            <a:r>
              <a:rPr lang="ru-RU" dirty="0" err="1">
                <a:latin typeface="Monotype Corsiva" pitchFamily="66" charset="0"/>
              </a:rPr>
              <a:t>найбільш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розповсюджених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корисних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копалин</a:t>
            </a:r>
            <a:r>
              <a:rPr lang="ru-RU" dirty="0">
                <a:latin typeface="Monotype Corsiva" pitchFamily="66" charset="0"/>
              </a:rPr>
              <a:t> (</a:t>
            </a:r>
            <a:r>
              <a:rPr lang="ru-RU" dirty="0" err="1">
                <a:latin typeface="Monotype Corsiva" pitchFamily="66" charset="0"/>
              </a:rPr>
              <a:t>будівельне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каміння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пісок</a:t>
            </a:r>
            <a:r>
              <a:rPr lang="ru-RU" dirty="0">
                <a:latin typeface="Monotype Corsiva" pitchFamily="66" charset="0"/>
              </a:rPr>
              <a:t>, глина).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04" y="332656"/>
            <a:ext cx="45720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91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90872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Monotype Corsiva" pitchFamily="66" charset="0"/>
              </a:rPr>
              <a:t>Значна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економія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сировини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досягається</a:t>
            </a:r>
            <a:r>
              <a:rPr lang="ru-RU" dirty="0">
                <a:latin typeface="Monotype Corsiva" pitchFamily="66" charset="0"/>
              </a:rPr>
              <a:t> за </a:t>
            </a:r>
            <a:r>
              <a:rPr lang="ru-RU" dirty="0" err="1">
                <a:latin typeface="Monotype Corsiva" pitchFamily="66" charset="0"/>
              </a:rPr>
              <a:t>рахунок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використання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вторинних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матеріалів</a:t>
            </a:r>
            <a:r>
              <a:rPr lang="ru-RU" dirty="0">
                <a:latin typeface="Monotype Corsiva" pitchFamily="66" charset="0"/>
              </a:rPr>
              <a:t> - </a:t>
            </a:r>
            <a:r>
              <a:rPr lang="ru-RU" dirty="0" err="1">
                <a:latin typeface="Monotype Corsiva" pitchFamily="66" charset="0"/>
              </a:rPr>
              <a:t>металобрухту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макулатури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пластмас</a:t>
            </a:r>
            <a:r>
              <a:rPr lang="ru-RU" dirty="0">
                <a:latin typeface="Monotype Corsiva" pitchFamily="66" charset="0"/>
              </a:rPr>
              <a:t>. Запаси </a:t>
            </a:r>
            <a:r>
              <a:rPr lang="ru-RU" dirty="0" err="1">
                <a:latin typeface="Monotype Corsiva" pitchFamily="66" charset="0"/>
              </a:rPr>
              <a:t>їх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багатьох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країнах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настільки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значні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можуть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значною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мірою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компенсувати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дефіцит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природних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ресурсів</a:t>
            </a:r>
            <a:r>
              <a:rPr lang="ru-RU" dirty="0">
                <a:latin typeface="Monotype Corsiva" pitchFamily="66" charset="0"/>
              </a:rPr>
              <a:t>. У </a:t>
            </a:r>
            <a:r>
              <a:rPr lang="ru-RU" dirty="0" err="1">
                <a:latin typeface="Monotype Corsiva" pitchFamily="66" charset="0"/>
              </a:rPr>
              <a:t>старопромислових</a:t>
            </a:r>
            <a:r>
              <a:rPr lang="ru-RU" dirty="0">
                <a:latin typeface="Monotype Corsiva" pitchFamily="66" charset="0"/>
              </a:rPr>
              <a:t> районах </a:t>
            </a:r>
            <a:r>
              <a:rPr lang="ru-RU" dirty="0" err="1">
                <a:latin typeface="Monotype Corsiva" pitchFamily="66" charset="0"/>
              </a:rPr>
              <a:t>Західної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Східної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Європи</a:t>
            </a:r>
            <a:r>
              <a:rPr lang="ru-RU" dirty="0">
                <a:latin typeface="Monotype Corsiva" pitchFamily="66" charset="0"/>
              </a:rPr>
              <a:t> та США </a:t>
            </a:r>
            <a:r>
              <a:rPr lang="ru-RU" dirty="0" err="1">
                <a:latin typeface="Monotype Corsiva" pitchFamily="66" charset="0"/>
              </a:rPr>
              <a:t>обсяги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заготівлі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вторинних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ресурсів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навіть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перекривають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місцеві</a:t>
            </a:r>
            <a:r>
              <a:rPr lang="ru-RU" dirty="0">
                <a:latin typeface="Monotype Corsiva" pitchFamily="66" charset="0"/>
              </a:rPr>
              <a:t> потреби і </a:t>
            </a:r>
            <a:r>
              <a:rPr lang="ru-RU" dirty="0" err="1">
                <a:latin typeface="Monotype Corsiva" pitchFamily="66" charset="0"/>
              </a:rPr>
              <a:t>частково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експортуються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інші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країни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04664"/>
            <a:ext cx="43148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44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>
                <a:latin typeface="Monotype Corsiva" pitchFamily="66" charset="0"/>
              </a:rPr>
              <a:t>Приклади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високоефективного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використання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вторинної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сировини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показують</a:t>
            </a:r>
            <a:r>
              <a:rPr lang="ru-RU" dirty="0">
                <a:latin typeface="Monotype Corsiva" pitchFamily="66" charset="0"/>
              </a:rPr>
              <a:t> "</a:t>
            </a:r>
            <a:r>
              <a:rPr lang="ru-RU" dirty="0" err="1">
                <a:latin typeface="Monotype Corsiva" pitchFamily="66" charset="0"/>
              </a:rPr>
              <a:t>малі</a:t>
            </a:r>
            <a:r>
              <a:rPr lang="ru-RU" dirty="0">
                <a:latin typeface="Monotype Corsiva" pitchFamily="66" charset="0"/>
              </a:rPr>
              <a:t>" </a:t>
            </a:r>
            <a:r>
              <a:rPr lang="ru-RU" dirty="0" err="1">
                <a:latin typeface="Monotype Corsiva" pitchFamily="66" charset="0"/>
              </a:rPr>
              <a:t>високорозвинені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країни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Західної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Європи</a:t>
            </a:r>
            <a:r>
              <a:rPr lang="ru-RU" dirty="0">
                <a:latin typeface="Monotype Corsiva" pitchFamily="66" charset="0"/>
              </a:rPr>
              <a:t>. Тут </a:t>
            </a:r>
            <a:r>
              <a:rPr lang="ru-RU" dirty="0" err="1">
                <a:latin typeface="Monotype Corsiva" pitchFamily="66" charset="0"/>
              </a:rPr>
              <a:t>використовується</a:t>
            </a:r>
            <a:r>
              <a:rPr lang="ru-RU" dirty="0">
                <a:latin typeface="Monotype Corsiva" pitchFamily="66" charset="0"/>
              </a:rPr>
              <a:t> 80-90 % </a:t>
            </a:r>
            <a:r>
              <a:rPr lang="ru-RU" dirty="0" err="1">
                <a:latin typeface="Monotype Corsiva" pitchFamily="66" charset="0"/>
              </a:rPr>
              <a:t>щорічного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надходження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металобрухту</a:t>
            </a:r>
            <a:r>
              <a:rPr lang="ru-RU" dirty="0">
                <a:latin typeface="Monotype Corsiva" pitchFamily="66" charset="0"/>
              </a:rPr>
              <a:t>, 50-70 % </a:t>
            </a:r>
            <a:r>
              <a:rPr lang="ru-RU" dirty="0" err="1">
                <a:latin typeface="Monotype Corsiva" pitchFamily="66" charset="0"/>
              </a:rPr>
              <a:t>макулатури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багатьох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видів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пластмас</a:t>
            </a:r>
            <a:r>
              <a:rPr lang="ru-RU" dirty="0">
                <a:latin typeface="Monotype Corsiva" pitchFamily="66" charset="0"/>
              </a:rPr>
              <a:t>, до 75% </a:t>
            </a:r>
            <a:r>
              <a:rPr lang="ru-RU" dirty="0" err="1">
                <a:latin typeface="Monotype Corsiva" pitchFamily="66" charset="0"/>
              </a:rPr>
              <a:t>побутового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сміття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спалюється</a:t>
            </a:r>
            <a:r>
              <a:rPr lang="ru-RU" dirty="0">
                <a:latin typeface="Monotype Corsiva" pitchFamily="66" charset="0"/>
              </a:rPr>
              <a:t> з метою </a:t>
            </a:r>
            <a:r>
              <a:rPr lang="ru-RU" dirty="0" err="1">
                <a:latin typeface="Monotype Corsiva" pitchFamily="66" charset="0"/>
              </a:rPr>
              <a:t>виробництва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енергії</a:t>
            </a:r>
            <a:r>
              <a:rPr lang="ru-RU" dirty="0">
                <a:latin typeface="Monotype Corsiva" pitchFamily="66" charset="0"/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429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59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758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Глобальна проблема людства. Економічні проблеми.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Глобальна проблема людства.</dc:title>
  <dc:creator>1</dc:creator>
  <cp:lastModifiedBy>1</cp:lastModifiedBy>
  <cp:revision>9</cp:revision>
  <dcterms:created xsi:type="dcterms:W3CDTF">2014-02-19T17:36:08Z</dcterms:created>
  <dcterms:modified xsi:type="dcterms:W3CDTF">2014-02-20T05:07:28Z</dcterms:modified>
</cp:coreProperties>
</file>