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t>10.02.2014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10.02.2014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t>10.02.2014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10.02.2014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t>10.02.2014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10.02.2014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10.02.2014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10.02.2014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t>10.02.2014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10.02.2014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t>10.02.2014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10.02.2014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37981" y="260648"/>
            <a:ext cx="6300192" cy="1728192"/>
          </a:xfrm>
        </p:spPr>
        <p:txBody>
          <a:bodyPr/>
          <a:lstStyle/>
          <a:p>
            <a:pPr algn="just"/>
            <a:r>
              <a:rPr lang="uk-UA" sz="4400" dirty="0" smtClean="0">
                <a:latin typeface="Times New Roman" pitchFamily="18" charset="0"/>
                <a:cs typeface="Times New Roman" pitchFamily="18" charset="0"/>
              </a:rPr>
              <a:t>Поняття «емоція»</a:t>
            </a:r>
            <a:endParaRPr lang="uk-UA" sz="4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427984" y="3356992"/>
            <a:ext cx="3456384" cy="2232248"/>
          </a:xfrm>
        </p:spPr>
        <p:txBody>
          <a:bodyPr>
            <a:noAutofit/>
          </a:bodyPr>
          <a:lstStyle/>
          <a:p>
            <a:pPr algn="ctr"/>
            <a:r>
              <a:rPr lang="uk-UA" sz="2400" dirty="0" smtClean="0">
                <a:latin typeface="Times New Roman" pitchFamily="18" charset="0"/>
                <a:cs typeface="Times New Roman" pitchFamily="18" charset="0"/>
              </a:rPr>
              <a:t>Підготувала:</a:t>
            </a:r>
          </a:p>
          <a:p>
            <a:pPr algn="ctr"/>
            <a:r>
              <a:rPr lang="uk-UA" sz="2400" dirty="0" smtClean="0">
                <a:latin typeface="Times New Roman" pitchFamily="18" charset="0"/>
                <a:cs typeface="Times New Roman" pitchFamily="18" charset="0"/>
              </a:rPr>
              <a:t>Учениця 11-А класу</a:t>
            </a:r>
          </a:p>
          <a:p>
            <a:pPr algn="ctr"/>
            <a:r>
              <a:rPr lang="uk-UA" sz="2400" dirty="0" smtClean="0">
                <a:latin typeface="Times New Roman" pitchFamily="18" charset="0"/>
                <a:cs typeface="Times New Roman" pitchFamily="18" charset="0"/>
              </a:rPr>
              <a:t>ЗОШ.№22 м. Кременчука</a:t>
            </a:r>
          </a:p>
          <a:p>
            <a:pPr algn="ctr"/>
            <a:r>
              <a:rPr lang="uk-UA" sz="2400" dirty="0" err="1" smtClean="0">
                <a:latin typeface="Times New Roman" pitchFamily="18" charset="0"/>
                <a:cs typeface="Times New Roman" pitchFamily="18" charset="0"/>
              </a:rPr>
              <a:t>Климченко</a:t>
            </a:r>
            <a:r>
              <a:rPr lang="uk-UA" sz="2400" dirty="0" smtClean="0">
                <a:latin typeface="Times New Roman" pitchFamily="18" charset="0"/>
                <a:cs typeface="Times New Roman" pitchFamily="18" charset="0"/>
              </a:rPr>
              <a:t> Аліна</a:t>
            </a:r>
            <a:endParaRPr lang="uk-UA" sz="24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348880"/>
            <a:ext cx="3245726" cy="3245726"/>
          </a:xfrm>
          <a:prstGeom prst="rect">
            <a:avLst/>
          </a:prstGeom>
        </p:spPr>
      </p:pic>
    </p:spTree>
    <p:extLst>
      <p:ext uri="{BB962C8B-B14F-4D97-AF65-F5344CB8AC3E}">
        <p14:creationId xmlns:p14="http://schemas.microsoft.com/office/powerpoint/2010/main" val="18199698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052" y="147781"/>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Печаль</a:t>
            </a:r>
          </a:p>
        </p:txBody>
      </p:sp>
      <p:sp>
        <p:nvSpPr>
          <p:cNvPr id="3" name="Прямоугольник 2"/>
          <p:cNvSpPr/>
          <p:nvPr/>
        </p:nvSpPr>
        <p:spPr>
          <a:xfrm>
            <a:off x="395536" y="917222"/>
            <a:ext cx="7120268" cy="2031325"/>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Емоція </a:t>
            </a:r>
            <a:r>
              <a:rPr lang="uk-UA" sz="1400" dirty="0" smtClean="0">
                <a:latin typeface="Times New Roman" pitchFamily="18" charset="0"/>
                <a:cs typeface="Times New Roman" pitchFamily="18" charset="0"/>
              </a:rPr>
              <a:t>печалі </a:t>
            </a:r>
            <a:r>
              <a:rPr lang="uk-UA" sz="1400" dirty="0">
                <a:latin typeface="Times New Roman" pitchFamily="18" charset="0"/>
                <a:cs typeface="Times New Roman" pitchFamily="18" charset="0"/>
              </a:rPr>
              <a:t>за знаком протилежна емоції радості. Вона може </a:t>
            </a:r>
            <a:r>
              <a:rPr lang="uk-UA" sz="1400" dirty="0" err="1" smtClean="0">
                <a:latin typeface="Times New Roman" pitchFamily="18" charset="0"/>
                <a:cs typeface="Times New Roman" pitchFamily="18" charset="0"/>
              </a:rPr>
              <a:t>переживатися</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як стан зневіри, пасивності, занепаду духу, </a:t>
            </a:r>
            <a:r>
              <a:rPr lang="uk-UA" sz="1400" dirty="0" smtClean="0">
                <a:latin typeface="Times New Roman" pitchFamily="18" charset="0"/>
                <a:cs typeface="Times New Roman" pitchFamily="18" charset="0"/>
              </a:rPr>
              <a:t>збентеженості, </a:t>
            </a:r>
            <a:r>
              <a:rPr lang="uk-UA" sz="1400" dirty="0">
                <a:latin typeface="Times New Roman" pitchFamily="18" charset="0"/>
                <a:cs typeface="Times New Roman" pitchFamily="18" charset="0"/>
              </a:rPr>
              <a:t>самотності, депресії, а в гранично гострій формі - горя. Виникає в ситуаціях </a:t>
            </a:r>
            <a:r>
              <a:rPr lang="uk-UA" sz="1400" dirty="0" err="1">
                <a:latin typeface="Times New Roman" pitchFamily="18" charset="0"/>
                <a:cs typeface="Times New Roman" pitchFamily="18" charset="0"/>
              </a:rPr>
              <a:t>депривації</a:t>
            </a:r>
            <a:r>
              <a:rPr lang="uk-UA" sz="1400" dirty="0">
                <a:latin typeface="Times New Roman" pitchFamily="18" charset="0"/>
                <a:cs typeface="Times New Roman" pitchFamily="18" charset="0"/>
              </a:rPr>
              <a:t> (позбавлення або істотного обмеження можливостей задоволення) основних життєвих потреб, мотивів і устремлінь особистості, при втраті близьких людей. Страждання має дуже серйозні наслідки для людини і є одним з найважливіших умов духовного розвитку.</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116765"/>
            <a:ext cx="416187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319" y="2948546"/>
            <a:ext cx="3047635" cy="3288766"/>
          </a:xfrm>
          <a:prstGeom prst="rect">
            <a:avLst/>
          </a:prstGeom>
        </p:spPr>
      </p:pic>
    </p:spTree>
    <p:extLst>
      <p:ext uri="{BB962C8B-B14F-4D97-AF65-F5344CB8AC3E}">
        <p14:creationId xmlns:p14="http://schemas.microsoft.com/office/powerpoint/2010/main" val="3826899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circle(in)">
                                      <p:cBhvr>
                                        <p:cTn id="13" dur="2000"/>
                                        <p:tgtEl>
                                          <p:spTgt spid="7170"/>
                                        </p:tgtEl>
                                      </p:cBhvr>
                                    </p:animEffect>
                                  </p:childTnLst>
                                </p:cTn>
                              </p:par>
                            </p:childTnLst>
                          </p:cTn>
                        </p:par>
                        <p:par>
                          <p:cTn id="14" fill="hold">
                            <p:stCondLst>
                              <p:cond delay="3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052" y="147781"/>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Гнів</a:t>
            </a:r>
          </a:p>
        </p:txBody>
      </p:sp>
      <p:sp>
        <p:nvSpPr>
          <p:cNvPr id="3" name="Прямоугольник 2"/>
          <p:cNvSpPr/>
          <p:nvPr/>
        </p:nvSpPr>
        <p:spPr>
          <a:xfrm>
            <a:off x="323528" y="917221"/>
            <a:ext cx="7192276" cy="3323987"/>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Емоція гніву виникає у відповідь на перешкоду в досягненні людиною пристрасно бажаних життєвих цілей , а також у ситуаціях , що обмежують можливості самореалізації. Серед причин гніву може бути особиста образа і приниження людини або його близьких , обман , шантаж , руйнування стану радості , наруга над ідеалами і світлими цінностями і </a:t>
            </a:r>
            <a:r>
              <a:rPr lang="uk-UA" sz="1400" dirty="0" smtClean="0">
                <a:latin typeface="Times New Roman" pitchFamily="18" charset="0"/>
                <a:cs typeface="Times New Roman" pitchFamily="18" charset="0"/>
              </a:rPr>
              <a:t>т.д. </a:t>
            </a:r>
            <a:r>
              <a:rPr lang="uk-UA" sz="1400" dirty="0">
                <a:latin typeface="Times New Roman" pitchFamily="18" charset="0"/>
                <a:cs typeface="Times New Roman" pitchFamily="18" charset="0"/>
              </a:rPr>
              <a:t>Гнів породжує прилив сил і непереборне бажання розправитися з кривдником. Сильний гнів може перерости в стан люті і афекту . У цьому випадку людина втрачає самоконтроль і можливість свідомо керувати своїми діями. Сила гніву залежить від ступеня </a:t>
            </a:r>
            <a:r>
              <a:rPr lang="uk-UA" sz="1400" dirty="0" smtClean="0">
                <a:latin typeface="Times New Roman" pitchFamily="18" charset="0"/>
                <a:cs typeface="Times New Roman" pitchFamily="18" charset="0"/>
              </a:rPr>
              <a:t>несподіванки, </a:t>
            </a:r>
            <a:r>
              <a:rPr lang="uk-UA" sz="1400" dirty="0">
                <a:latin typeface="Times New Roman" pitchFamily="18" charset="0"/>
                <a:cs typeface="Times New Roman" pitchFamily="18" charset="0"/>
              </a:rPr>
              <a:t>а також від значущості ущемлених </a:t>
            </a:r>
            <a:r>
              <a:rPr lang="uk-UA" sz="1400" dirty="0" smtClean="0">
                <a:latin typeface="Times New Roman" pitchFamily="18" charset="0"/>
                <a:cs typeface="Times New Roman" pitchFamily="18" charset="0"/>
              </a:rPr>
              <a:t>особистих </a:t>
            </a:r>
            <a:r>
              <a:rPr lang="uk-UA" sz="1400" dirty="0">
                <a:latin typeface="Times New Roman" pitchFamily="18" charset="0"/>
                <a:cs typeface="Times New Roman" pitchFamily="18" charset="0"/>
              </a:rPr>
              <a:t>потреб , відносин і цінностей. Найчастіше гнів буває спрямований на інших людей. Однак він може бути спрямований і на самого </a:t>
            </a:r>
            <a:r>
              <a:rPr lang="uk-UA" sz="1400" dirty="0" smtClean="0">
                <a:latin typeface="Times New Roman" pitchFamily="18" charset="0"/>
                <a:cs typeface="Times New Roman" pitchFamily="18" charset="0"/>
              </a:rPr>
              <a:t>себе.</a:t>
            </a:r>
            <a:endParaRPr lang="uk-UA" sz="14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14" y="4149080"/>
            <a:ext cx="3795314" cy="253230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306" y="3925060"/>
            <a:ext cx="4225652" cy="2901614"/>
          </a:xfrm>
          <a:prstGeom prst="rect">
            <a:avLst/>
          </a:prstGeom>
        </p:spPr>
      </p:pic>
    </p:spTree>
    <p:extLst>
      <p:ext uri="{BB962C8B-B14F-4D97-AF65-F5344CB8AC3E}">
        <p14:creationId xmlns:p14="http://schemas.microsoft.com/office/powerpoint/2010/main" val="38435559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500"/>
                            </p:stCondLst>
                            <p:childTnLst>
                              <p:par>
                                <p:cTn id="16" presetID="4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052" y="147781"/>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Відраза</a:t>
            </a:r>
          </a:p>
        </p:txBody>
      </p:sp>
      <p:sp>
        <p:nvSpPr>
          <p:cNvPr id="3" name="Прямоугольник 2"/>
          <p:cNvSpPr/>
          <p:nvPr/>
        </p:nvSpPr>
        <p:spPr>
          <a:xfrm>
            <a:off x="467544" y="1052736"/>
            <a:ext cx="7048260" cy="2031325"/>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Емоція відрази виникає по відношенню до об'єктів, явищ або </a:t>
            </a:r>
            <a:r>
              <a:rPr lang="uk-UA" sz="1400" dirty="0" smtClean="0">
                <a:latin typeface="Times New Roman" pitchFamily="18" charset="0"/>
                <a:cs typeface="Times New Roman" pitchFamily="18" charset="0"/>
              </a:rPr>
              <a:t>людей, </a:t>
            </a:r>
            <a:r>
              <a:rPr lang="uk-UA" sz="1400" dirty="0">
                <a:latin typeface="Times New Roman" pitchFamily="18" charset="0"/>
                <a:cs typeface="Times New Roman" pitchFamily="18" charset="0"/>
              </a:rPr>
              <a:t>значною мірою не відповідним морально-естетичним вимогам суб'єкта. Вони сприймаються як потворні, </a:t>
            </a:r>
            <a:r>
              <a:rPr lang="uk-UA" sz="1400" dirty="0" smtClean="0">
                <a:latin typeface="Times New Roman" pitchFamily="18" charset="0"/>
                <a:cs typeface="Times New Roman" pitchFamily="18" charset="0"/>
              </a:rPr>
              <a:t>огидні </a:t>
            </a:r>
            <a:r>
              <a:rPr lang="uk-UA" sz="1400" dirty="0">
                <a:latin typeface="Times New Roman" pitchFamily="18" charset="0"/>
                <a:cs typeface="Times New Roman" pitchFamily="18" charset="0"/>
              </a:rPr>
              <a:t>і </a:t>
            </a:r>
            <a:r>
              <a:rPr lang="uk-UA" sz="1400" dirty="0" smtClean="0">
                <a:latin typeface="Times New Roman" pitchFamily="18" charset="0"/>
                <a:cs typeface="Times New Roman" pitchFamily="18" charset="0"/>
              </a:rPr>
              <a:t>т.д. </a:t>
            </a:r>
            <a:r>
              <a:rPr lang="uk-UA" sz="1400" dirty="0">
                <a:latin typeface="Times New Roman" pitchFamily="18" charset="0"/>
                <a:cs typeface="Times New Roman" pitchFamily="18" charset="0"/>
              </a:rPr>
              <a:t>Це можуть бути вчинки, думки і бажання людей, конкретні предмети, продукти діяльності та </a:t>
            </a:r>
            <a:r>
              <a:rPr lang="uk-UA" sz="1400" dirty="0" smtClean="0">
                <a:latin typeface="Times New Roman" pitchFamily="18" charset="0"/>
                <a:cs typeface="Times New Roman" pitchFamily="18" charset="0"/>
              </a:rPr>
              <a:t>інше. </a:t>
            </a:r>
            <a:r>
              <a:rPr lang="uk-UA" sz="1400" dirty="0">
                <a:latin typeface="Times New Roman" pitchFamily="18" charset="0"/>
                <a:cs typeface="Times New Roman" pitchFamily="18" charset="0"/>
              </a:rPr>
              <a:t>Емоція відрази породжує бажання змінити відповідний об'єкт (поліпшити, удосконалити), знищити його або дистанціюватися від нього.</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1" y="3645024"/>
            <a:ext cx="3008780" cy="2505179"/>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43" y="3861048"/>
            <a:ext cx="2156287" cy="253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852936"/>
            <a:ext cx="3285454" cy="185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900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195"/>
                                        </p:tgtEl>
                                        <p:attrNameLst>
                                          <p:attrName>style.visibility</p:attrName>
                                        </p:attrNameLst>
                                      </p:cBhvr>
                                      <p:to>
                                        <p:strVal val="visible"/>
                                      </p:to>
                                    </p:set>
                                    <p:anim calcmode="lin" valueType="num">
                                      <p:cBhvr additive="base">
                                        <p:cTn id="16" dur="500" fill="hold"/>
                                        <p:tgtEl>
                                          <p:spTgt spid="8195"/>
                                        </p:tgtEl>
                                        <p:attrNameLst>
                                          <p:attrName>ppt_x</p:attrName>
                                        </p:attrNameLst>
                                      </p:cBhvr>
                                      <p:tavLst>
                                        <p:tav tm="0">
                                          <p:val>
                                            <p:strVal val="#ppt_x"/>
                                          </p:val>
                                        </p:tav>
                                        <p:tav tm="100000">
                                          <p:val>
                                            <p:strVal val="#ppt_x"/>
                                          </p:val>
                                        </p:tav>
                                      </p:tavLst>
                                    </p:anim>
                                    <p:anim calcmode="lin" valueType="num">
                                      <p:cBhvr additive="base">
                                        <p:cTn id="17" dur="500" fill="hold"/>
                                        <p:tgtEl>
                                          <p:spTgt spid="819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randombar(horizontal)">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052" y="147781"/>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Презирство</a:t>
            </a:r>
          </a:p>
        </p:txBody>
      </p:sp>
      <p:sp>
        <p:nvSpPr>
          <p:cNvPr id="3" name="Прямоугольник 2"/>
          <p:cNvSpPr/>
          <p:nvPr/>
        </p:nvSpPr>
        <p:spPr>
          <a:xfrm>
            <a:off x="395536" y="980728"/>
            <a:ext cx="7120268" cy="1384995"/>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Емоція презирства по своїй суті відповідає емоції відрази. Однак виникає вона тільки по відношенню до людей, коли їх </a:t>
            </a:r>
            <a:r>
              <a:rPr lang="uk-UA" sz="1400" dirty="0" smtClean="0">
                <a:latin typeface="Times New Roman" pitchFamily="18" charset="0"/>
                <a:cs typeface="Times New Roman" pitchFamily="18" charset="0"/>
              </a:rPr>
              <a:t>поведінка, </a:t>
            </a:r>
            <a:r>
              <a:rPr lang="uk-UA" sz="1400" dirty="0">
                <a:latin typeface="Times New Roman" pitchFamily="18" charset="0"/>
                <a:cs typeface="Times New Roman" pitchFamily="18" charset="0"/>
              </a:rPr>
              <a:t>думки, </a:t>
            </a:r>
            <a:r>
              <a:rPr lang="uk-UA" sz="1400" dirty="0" smtClean="0">
                <a:latin typeface="Times New Roman" pitchFamily="18" charset="0"/>
                <a:cs typeface="Times New Roman" pitchFamily="18" charset="0"/>
              </a:rPr>
              <a:t>вчинки </a:t>
            </a:r>
            <a:r>
              <a:rPr lang="uk-UA" sz="1400" dirty="0">
                <a:latin typeface="Times New Roman" pitchFamily="18" charset="0"/>
                <a:cs typeface="Times New Roman" pitchFamily="18" charset="0"/>
              </a:rPr>
              <a:t>не відповідають моральним вимогам суб'єкта. При цьому він відчуває почуття переваги, гордості і бажання відсторонитися від зневажуваного особи або групи осіб.</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420888"/>
            <a:ext cx="4253184" cy="3888432"/>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132856"/>
            <a:ext cx="2961117" cy="444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3387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barn(inVertical)">
                                      <p:cBhvr>
                                        <p:cTn id="1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052" y="147781"/>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Страх</a:t>
            </a:r>
          </a:p>
        </p:txBody>
      </p:sp>
      <p:sp>
        <p:nvSpPr>
          <p:cNvPr id="3" name="Прямоугольник 2"/>
          <p:cNvSpPr/>
          <p:nvPr/>
        </p:nvSpPr>
        <p:spPr>
          <a:xfrm>
            <a:off x="428894" y="982177"/>
            <a:ext cx="7120268" cy="1708160"/>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Емоція страху виникає в ситуаціях небезпеки та загрози фізичному або </a:t>
            </a:r>
            <a:r>
              <a:rPr lang="uk-UA" sz="1400" dirty="0" smtClean="0">
                <a:latin typeface="Times New Roman" pitchFamily="18" charset="0"/>
                <a:cs typeface="Times New Roman" pitchFamily="18" charset="0"/>
              </a:rPr>
              <a:t>особистому </a:t>
            </a:r>
            <a:r>
              <a:rPr lang="uk-UA" sz="1400" dirty="0">
                <a:latin typeface="Times New Roman" pitchFamily="18" charset="0"/>
                <a:cs typeface="Times New Roman" pitchFamily="18" charset="0"/>
              </a:rPr>
              <a:t>існуванню людини. Залежно від ступеня цієї загрози вона може переживати як стан непевності, тривоги, передчуття біди, незахищеності, небезпеки, сильного жаху, що переходить у неконтрольований афект. Здатність подолати свій страх розцінюється як сила і сміливість людини.</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4117" t="8829" b="8513"/>
          <a:stretch/>
        </p:blipFill>
        <p:spPr>
          <a:xfrm>
            <a:off x="19670" y="2770442"/>
            <a:ext cx="3377768" cy="2189019"/>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862" y="2556206"/>
            <a:ext cx="2227500" cy="266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656" y="3864952"/>
            <a:ext cx="2466206" cy="301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676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randombar(horizontal)">
                                      <p:cBhvr>
                                        <p:cTn id="16" dur="500"/>
                                        <p:tgtEl>
                                          <p:spTgt spid="10242"/>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0243"/>
                                        </p:tgtEl>
                                        <p:attrNameLst>
                                          <p:attrName>style.visibility</p:attrName>
                                        </p:attrNameLst>
                                      </p:cBhvr>
                                      <p:to>
                                        <p:strVal val="visible"/>
                                      </p:to>
                                    </p:set>
                                    <p:anim calcmode="lin" valueType="num">
                                      <p:cBhvr>
                                        <p:cTn id="20" dur="500" fill="hold"/>
                                        <p:tgtEl>
                                          <p:spTgt spid="10243"/>
                                        </p:tgtEl>
                                        <p:attrNameLst>
                                          <p:attrName>ppt_w</p:attrName>
                                        </p:attrNameLst>
                                      </p:cBhvr>
                                      <p:tavLst>
                                        <p:tav tm="0">
                                          <p:val>
                                            <p:fltVal val="0"/>
                                          </p:val>
                                        </p:tav>
                                        <p:tav tm="100000">
                                          <p:val>
                                            <p:strVal val="#ppt_w"/>
                                          </p:val>
                                        </p:tav>
                                      </p:tavLst>
                                    </p:anim>
                                    <p:anim calcmode="lin" valueType="num">
                                      <p:cBhvr>
                                        <p:cTn id="21" dur="500" fill="hold"/>
                                        <p:tgtEl>
                                          <p:spTgt spid="10243"/>
                                        </p:tgtEl>
                                        <p:attrNameLst>
                                          <p:attrName>ppt_h</p:attrName>
                                        </p:attrNameLst>
                                      </p:cBhvr>
                                      <p:tavLst>
                                        <p:tav tm="0">
                                          <p:val>
                                            <p:fltVal val="0"/>
                                          </p:val>
                                        </p:tav>
                                        <p:tav tm="100000">
                                          <p:val>
                                            <p:strVal val="#ppt_h"/>
                                          </p:val>
                                        </p:tav>
                                      </p:tavLst>
                                    </p:anim>
                                    <p:animEffect transition="in" filter="fade">
                                      <p:cBhvr>
                                        <p:cTn id="2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052" y="147781"/>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Сором</a:t>
            </a:r>
          </a:p>
        </p:txBody>
      </p:sp>
      <p:sp>
        <p:nvSpPr>
          <p:cNvPr id="3" name="Прямоугольник 2"/>
          <p:cNvSpPr/>
          <p:nvPr/>
        </p:nvSpPr>
        <p:spPr>
          <a:xfrm>
            <a:off x="414009" y="917222"/>
            <a:ext cx="7120268" cy="3608488"/>
          </a:xfrm>
          <a:prstGeom prst="rect">
            <a:avLst/>
          </a:prstGeom>
        </p:spPr>
        <p:txBody>
          <a:bodyPr wrap="square">
            <a:spAutoFit/>
          </a:bodyPr>
          <a:lstStyle/>
          <a:p>
            <a:pPr indent="457200" algn="just">
              <a:lnSpc>
                <a:spcPct val="150000"/>
              </a:lnSpc>
            </a:pPr>
            <a:r>
              <a:rPr lang="uk-UA" sz="1400" dirty="0" smtClean="0">
                <a:latin typeface="Times New Roman" pitchFamily="18" charset="0"/>
                <a:cs typeface="Times New Roman" pitchFamily="18" charset="0"/>
              </a:rPr>
              <a:t>Емоція сорому виникає в ситуаціях , коли суб'єкт виявляє невідповідність своїх вчинків, поглядів, думок, бажань, особистих якостей, відносин, особливостей зовнішнього вигляду, соціальних характеристик розділяються їм самим морально - естетичним нормам. Особливо гостро це переживається на тлі порівняння себе з іншими ( більшістю інших , значущих інших ) . При цьому суб'єкт відчуває себе поганим, нікчемним, безпорадним, маленьким, слабким, нікуди не придатним, негідним, дурним, непривабливим, невдахою і т.д. Йому здається, що всі бачать його недоліки і зневажають його. Тому він відчуває гостре бажання усамітнитися, зникнути, « провалитися крізь землю». Легка форма сорому представляється як стан сором'язливості. Сором паралізує роботу інтелекту, робить сильний вплив на дії і вчинки людини, захоплює свідомість, активізує захисні механізми особистості. </a:t>
            </a:r>
            <a:endParaRPr lang="uk-UA" sz="14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149080"/>
            <a:ext cx="1736526" cy="260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97" y="4437112"/>
            <a:ext cx="1845847" cy="231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3570" t="5810" r="3716" b="14450"/>
          <a:stretch/>
        </p:blipFill>
        <p:spPr>
          <a:xfrm>
            <a:off x="2350794" y="4394725"/>
            <a:ext cx="3805381" cy="2115127"/>
          </a:xfrm>
          <a:prstGeom prst="rect">
            <a:avLst/>
          </a:prstGeom>
        </p:spPr>
      </p:pic>
    </p:spTree>
    <p:extLst>
      <p:ext uri="{BB962C8B-B14F-4D97-AF65-F5344CB8AC3E}">
        <p14:creationId xmlns:p14="http://schemas.microsoft.com/office/powerpoint/2010/main" val="398523483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heel(1)">
                                      <p:cBhvr>
                                        <p:cTn id="17" dur="2000"/>
                                        <p:tgtEl>
                                          <p:spTgt spid="11267"/>
                                        </p:tgtEl>
                                      </p:cBhvr>
                                    </p:animEffect>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wipe(down)">
                                      <p:cBhvr>
                                        <p:cTn id="2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47780"/>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Інтерес</a:t>
            </a:r>
          </a:p>
        </p:txBody>
      </p:sp>
      <p:sp>
        <p:nvSpPr>
          <p:cNvPr id="3" name="Прямоугольник 2"/>
          <p:cNvSpPr/>
          <p:nvPr/>
        </p:nvSpPr>
        <p:spPr>
          <a:xfrm>
            <a:off x="395536" y="929380"/>
            <a:ext cx="7200800" cy="2031325"/>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Інтерес-збудження переживається як почуття </a:t>
            </a:r>
            <a:r>
              <a:rPr lang="uk-UA" sz="1400" dirty="0" smtClean="0">
                <a:latin typeface="Times New Roman" pitchFamily="18" charset="0"/>
                <a:cs typeface="Times New Roman" pitchFamily="18" charset="0"/>
              </a:rPr>
              <a:t>цікавості </a:t>
            </a:r>
            <a:r>
              <a:rPr lang="uk-UA" sz="1400" dirty="0">
                <a:latin typeface="Times New Roman" pitchFamily="18" charset="0"/>
                <a:cs typeface="Times New Roman" pitchFamily="18" charset="0"/>
              </a:rPr>
              <a:t>по відношенню до чогось або комусь, як бажання досліджувати, дізнатися, розширити свій кругозір, втрутитися в події. Виступає як досить сильний і ефективний мотив відповідної за змістом діяльності, особливо пізнавальною. Емоція інтересу актуалізується ситуаціями зіткнення суб'єкта з відповідним предметом або інформацією, ситуаціями незвичайності, суперечливості і новизни.</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47238"/>
            <a:ext cx="2592288" cy="367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205" y="2852936"/>
            <a:ext cx="4015722" cy="359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8932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barn(inVertical)">
                                      <p:cBhvr>
                                        <p:cTn id="13" dur="500"/>
                                        <p:tgtEl>
                                          <p:spTgt spid="12290"/>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barn(inVertical)">
                                      <p:cBhvr>
                                        <p:cTn id="1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47780"/>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Вина</a:t>
            </a:r>
          </a:p>
        </p:txBody>
      </p:sp>
      <p:sp>
        <p:nvSpPr>
          <p:cNvPr id="3" name="Прямоугольник 2"/>
          <p:cNvSpPr/>
          <p:nvPr/>
        </p:nvSpPr>
        <p:spPr>
          <a:xfrm>
            <a:off x="395536" y="929519"/>
            <a:ext cx="7200800" cy="2354491"/>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Емоція провини виникає в ситуаціях, коли людина усвідомлює свою причетність або відповідальність за шкоду, страждання, невдачі, незручності і негаразди інших людей. При цьому він відчуває почуття каяття і засудження самого себе (не встиг, не зміг, не </a:t>
            </a:r>
            <a:r>
              <a:rPr lang="uk-UA" sz="1400" dirty="0" smtClean="0">
                <a:latin typeface="Times New Roman" pitchFamily="18" charset="0"/>
                <a:cs typeface="Times New Roman" pitchFamily="18" charset="0"/>
              </a:rPr>
              <a:t>попередив), </a:t>
            </a:r>
            <a:r>
              <a:rPr lang="uk-UA" sz="1400" dirty="0">
                <a:latin typeface="Times New Roman" pitchFamily="18" charset="0"/>
                <a:cs typeface="Times New Roman" pitchFamily="18" charset="0"/>
              </a:rPr>
              <a:t>бажання спокутувати свою вину (допомогти потерпілому, попросити вибачення, порозумітися). Здатність взяти на себе відповідальність за власні вчинки, пережити почуття провини і спокутувати провину є одним з найважливіших критеріїв особистісної зрілості.</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52339">
            <a:off x="159307" y="4421275"/>
            <a:ext cx="2736305" cy="221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73975">
            <a:off x="5283032" y="4235654"/>
            <a:ext cx="3017912" cy="226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284009"/>
            <a:ext cx="2592288" cy="172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72200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 calcmode="lin" valueType="num">
                                      <p:cBhvr>
                                        <p:cTn id="11" dur="1000" fill="hold"/>
                                        <p:tgtEl>
                                          <p:spTgt spid="13314"/>
                                        </p:tgtEl>
                                        <p:attrNameLst>
                                          <p:attrName>ppt_w</p:attrName>
                                        </p:attrNameLst>
                                      </p:cBhvr>
                                      <p:tavLst>
                                        <p:tav tm="0">
                                          <p:val>
                                            <p:fltVal val="0"/>
                                          </p:val>
                                        </p:tav>
                                        <p:tav tm="100000">
                                          <p:val>
                                            <p:strVal val="#ppt_w"/>
                                          </p:val>
                                        </p:tav>
                                      </p:tavLst>
                                    </p:anim>
                                    <p:anim calcmode="lin" valueType="num">
                                      <p:cBhvr>
                                        <p:cTn id="12" dur="1000" fill="hold"/>
                                        <p:tgtEl>
                                          <p:spTgt spid="13314"/>
                                        </p:tgtEl>
                                        <p:attrNameLst>
                                          <p:attrName>ppt_h</p:attrName>
                                        </p:attrNameLst>
                                      </p:cBhvr>
                                      <p:tavLst>
                                        <p:tav tm="0">
                                          <p:val>
                                            <p:fltVal val="0"/>
                                          </p:val>
                                        </p:tav>
                                        <p:tav tm="100000">
                                          <p:val>
                                            <p:strVal val="#ppt_h"/>
                                          </p:val>
                                        </p:tav>
                                      </p:tavLst>
                                    </p:anim>
                                    <p:anim calcmode="lin" valueType="num">
                                      <p:cBhvr>
                                        <p:cTn id="13" dur="1000" fill="hold"/>
                                        <p:tgtEl>
                                          <p:spTgt spid="13314"/>
                                        </p:tgtEl>
                                        <p:attrNameLst>
                                          <p:attrName>style.rotation</p:attrName>
                                        </p:attrNameLst>
                                      </p:cBhvr>
                                      <p:tavLst>
                                        <p:tav tm="0">
                                          <p:val>
                                            <p:fltVal val="90"/>
                                          </p:val>
                                        </p:tav>
                                        <p:tav tm="100000">
                                          <p:val>
                                            <p:fltVal val="0"/>
                                          </p:val>
                                        </p:tav>
                                      </p:tavLst>
                                    </p:anim>
                                    <p:animEffect transition="in" filter="fade">
                                      <p:cBhvr>
                                        <p:cTn id="14" dur="1000"/>
                                        <p:tgtEl>
                                          <p:spTgt spid="13314"/>
                                        </p:tgtEl>
                                      </p:cBhvr>
                                    </p:animEffect>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wheel(1)">
                                      <p:cBhvr>
                                        <p:cTn id="18" dur="2000"/>
                                        <p:tgtEl>
                                          <p:spTgt spid="13315"/>
                                        </p:tgtEl>
                                      </p:cBhvr>
                                    </p:animEffect>
                                  </p:childTnLst>
                                </p:cTn>
                              </p:par>
                            </p:childTnLst>
                          </p:cTn>
                        </p:par>
                        <p:par>
                          <p:cTn id="19" fill="hold">
                            <p:stCondLst>
                              <p:cond delay="3500"/>
                            </p:stCondLst>
                            <p:childTnLst>
                              <p:par>
                                <p:cTn id="20" presetID="21" presetClass="entr" presetSubtype="1" fill="hold" nodeType="after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wheel(1)">
                                      <p:cBhvr>
                                        <p:cTn id="22"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7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99456" y="1412776"/>
            <a:ext cx="7188968" cy="1200329"/>
          </a:xfrm>
          <a:prstGeom prst="rect">
            <a:avLst/>
          </a:prstGeom>
          <a:noFill/>
        </p:spPr>
        <p:txBody>
          <a:bodyPr wrap="square" rtlCol="0">
            <a:spAutoFit/>
          </a:bodyPr>
          <a:lstStyle/>
          <a:p>
            <a:pPr algn="ctr"/>
            <a:r>
              <a:rPr lang="uk-UA"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Дякую за Увагу!</a:t>
            </a:r>
            <a:endParaRPr lang="uk-UA"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590396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4.44444E-6 -4.82767E-6 L -0.0007 -0.1293 " pathEditMode="relative" rAng="0" ptsTypes="AA">
                                      <p:cBhvr>
                                        <p:cTn id="6" dur="250" accel="50000" decel="50000" autoRev="1" fill="hold">
                                          <p:stCondLst>
                                            <p:cond delay="0"/>
                                          </p:stCondLst>
                                        </p:cTn>
                                        <p:tgtEl>
                                          <p:spTgt spid="2"/>
                                        </p:tgtEl>
                                        <p:attrNameLst>
                                          <p:attrName>ppt_x</p:attrName>
                                          <p:attrName>ppt_y</p:attrName>
                                        </p:attrNameLst>
                                      </p:cBhvr>
                                      <p:rCtr x="-35" y="-6477"/>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750" y="188640"/>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Що таке емоція?</a:t>
            </a:r>
            <a:endPar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4" name="TextBox 3"/>
          <p:cNvSpPr txBox="1"/>
          <p:nvPr/>
        </p:nvSpPr>
        <p:spPr>
          <a:xfrm>
            <a:off x="321823" y="1005758"/>
            <a:ext cx="7560840" cy="3323987"/>
          </a:xfrm>
          <a:prstGeom prst="rect">
            <a:avLst/>
          </a:prstGeom>
          <a:noFill/>
        </p:spPr>
        <p:txBody>
          <a:bodyPr wrap="square" rtlCol="0">
            <a:spAutoFit/>
          </a:bodyPr>
          <a:lstStyle/>
          <a:p>
            <a:pPr indent="457200" algn="just">
              <a:lnSpc>
                <a:spcPct val="150000"/>
              </a:lnSpc>
            </a:pPr>
            <a:r>
              <a:rPr lang="uk-UA" sz="1400" b="1" dirty="0">
                <a:latin typeface="Times New Roman" pitchFamily="18" charset="0"/>
                <a:cs typeface="Times New Roman" pitchFamily="18" charset="0"/>
              </a:rPr>
              <a:t>Емоція</a:t>
            </a: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емоційний процес середньої тривалості, що відображає суб'єктивне оціночне ставлення до існуючих або можливих ситуацій. Емоції відрізняють від афектів, почуттів і настроїв. </a:t>
            </a:r>
            <a:endParaRPr lang="uk-UA" sz="1400" dirty="0" smtClean="0">
              <a:latin typeface="Times New Roman" pitchFamily="18" charset="0"/>
              <a:cs typeface="Times New Roman" pitchFamily="18" charset="0"/>
            </a:endParaRPr>
          </a:p>
          <a:p>
            <a:pPr indent="457200" algn="just">
              <a:lnSpc>
                <a:spcPct val="150000"/>
              </a:lnSpc>
            </a:pPr>
            <a:r>
              <a:rPr lang="uk-UA" sz="1400" dirty="0">
                <a:latin typeface="Times New Roman" pitchFamily="18" charset="0"/>
                <a:cs typeface="Times New Roman" pitchFamily="18" charset="0"/>
              </a:rPr>
              <a:t>Одна з найважливіших особливостей емоцій — їх </a:t>
            </a:r>
            <a:r>
              <a:rPr lang="uk-UA" sz="1400" dirty="0" smtClean="0">
                <a:latin typeface="Times New Roman" pitchFamily="18" charset="0"/>
                <a:cs typeface="Times New Roman" pitchFamily="18" charset="0"/>
              </a:rPr>
              <a:t>індикаторний </a:t>
            </a:r>
            <a:r>
              <a:rPr lang="uk-UA" sz="1400" dirty="0">
                <a:latin typeface="Times New Roman" pitchFamily="18" charset="0"/>
                <a:cs typeface="Times New Roman" pitchFamily="18" charset="0"/>
              </a:rPr>
              <a:t>характер, тобто здатність формуватися по відношенню до ситуацій і подій, які реально в цей час можуть не відбуватися, і існують тільки у вигляді ідеї про пережиті, очікувані чи уявні </a:t>
            </a:r>
            <a:r>
              <a:rPr lang="uk-UA" sz="1400" dirty="0" smtClean="0">
                <a:latin typeface="Times New Roman" pitchFamily="18" charset="0"/>
                <a:cs typeface="Times New Roman" pitchFamily="18" charset="0"/>
              </a:rPr>
              <a:t>ситуаціях.</a:t>
            </a:r>
          </a:p>
          <a:p>
            <a:pPr indent="457200" algn="just">
              <a:lnSpc>
                <a:spcPct val="150000"/>
              </a:lnSpc>
            </a:pPr>
            <a:r>
              <a:rPr lang="uk-UA" sz="1400" dirty="0" smtClean="0">
                <a:latin typeface="Times New Roman" pitchFamily="18" charset="0"/>
                <a:cs typeface="Times New Roman" pitchFamily="18" charset="0"/>
              </a:rPr>
              <a:t>Інша </a:t>
            </a:r>
            <a:r>
              <a:rPr lang="uk-UA" sz="1400" dirty="0">
                <a:latin typeface="Times New Roman" pitchFamily="18" charset="0"/>
                <a:cs typeface="Times New Roman" pitchFamily="18" charset="0"/>
              </a:rPr>
              <a:t>важлива особливість — їх здатність до узагальнення і комунікації (емоції можуть передаватися між людьми або тваринами), через що емоційний досвід включає в себе не тільки індивідуальні переживання, але й емоційні співпереживання, що виникають в ході спілкування, сприйняття творів мистецтва тощо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942232"/>
            <a:ext cx="4199594" cy="2715975"/>
          </a:xfrm>
          <a:prstGeom prst="rect">
            <a:avLst/>
          </a:prstGeom>
        </p:spPr>
      </p:pic>
    </p:spTree>
    <p:extLst>
      <p:ext uri="{BB962C8B-B14F-4D97-AF65-F5344CB8AC3E}">
        <p14:creationId xmlns:p14="http://schemas.microsoft.com/office/powerpoint/2010/main" val="3015958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74080"/>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Класи емоційних станів</a:t>
            </a:r>
            <a:endPar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TextBox 2"/>
          <p:cNvSpPr txBox="1"/>
          <p:nvPr/>
        </p:nvSpPr>
        <p:spPr>
          <a:xfrm>
            <a:off x="323528" y="943521"/>
            <a:ext cx="7416824" cy="4616648"/>
          </a:xfrm>
          <a:prstGeom prst="rect">
            <a:avLst/>
          </a:prstGeom>
          <a:noFill/>
        </p:spPr>
        <p:txBody>
          <a:bodyPr wrap="square" rtlCol="0">
            <a:spAutoFit/>
          </a:bodyPr>
          <a:lstStyle/>
          <a:p>
            <a:pPr indent="457200">
              <a:lnSpc>
                <a:spcPct val="150000"/>
              </a:lnSpc>
            </a:pPr>
            <a:r>
              <a:rPr lang="uk-UA" sz="1400" b="1" i="1" dirty="0">
                <a:latin typeface="Times New Roman" pitchFamily="18" charset="0"/>
                <a:cs typeface="Times New Roman" pitchFamily="18" charset="0"/>
              </a:rPr>
              <a:t>1. Настрій </a:t>
            </a:r>
            <a:r>
              <a:rPr lang="uk-UA" sz="1400" dirty="0">
                <a:latin typeface="Times New Roman" pitchFamily="18" charset="0"/>
                <a:cs typeface="Times New Roman" pitchFamily="18" charset="0"/>
              </a:rPr>
              <a:t>— найпоширеніший емоційний стан, що характеризується слабкою інтенсивністю, тривалістю, іноді невизначеністю та неясністю переживань. Виділяють чотири основні причини та обставини, що змінюють настрій:</a:t>
            </a:r>
          </a:p>
          <a:p>
            <a:pPr marL="285750" indent="-285750">
              <a:lnSpc>
                <a:spcPct val="150000"/>
              </a:lnSpc>
              <a:buFont typeface="Arial" pitchFamily="34" charset="0"/>
              <a:buChar char="•"/>
            </a:pPr>
            <a:r>
              <a:rPr lang="uk-UA" sz="1400" dirty="0">
                <a:latin typeface="Times New Roman" pitchFamily="18" charset="0"/>
                <a:cs typeface="Times New Roman" pitchFamily="18" charset="0"/>
              </a:rPr>
              <a:t>органічні процеси (хвороба, втома погіршують настрій; </a:t>
            </a:r>
            <a:endParaRPr lang="uk-UA" sz="1400" dirty="0" smtClean="0">
              <a:latin typeface="Times New Roman" pitchFamily="18" charset="0"/>
              <a:cs typeface="Times New Roman" pitchFamily="18" charset="0"/>
            </a:endParaRPr>
          </a:p>
          <a:p>
            <a:pPr>
              <a:lnSpc>
                <a:spcPct val="150000"/>
              </a:lnSpc>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здоров'я</a:t>
            </a:r>
            <a:r>
              <a:rPr lang="uk-UA" sz="1400" dirty="0">
                <a:latin typeface="Times New Roman" pitchFamily="18" charset="0"/>
                <a:cs typeface="Times New Roman" pitchFamily="18" charset="0"/>
              </a:rPr>
              <a:t>, повноцінний сон піднімають настрій);</a:t>
            </a:r>
          </a:p>
          <a:p>
            <a:pPr marL="285750" indent="-285750">
              <a:lnSpc>
                <a:spcPct val="150000"/>
              </a:lnSpc>
              <a:buFont typeface="Arial" pitchFamily="34" charset="0"/>
              <a:buChar char="•"/>
            </a:pPr>
            <a:r>
              <a:rPr lang="uk-UA" sz="1400" dirty="0">
                <a:latin typeface="Times New Roman" pitchFamily="18" charset="0"/>
                <a:cs typeface="Times New Roman" pitchFamily="18" charset="0"/>
              </a:rPr>
              <a:t>зовнішнє середовище (бруд, шум, важке повітря, </a:t>
            </a:r>
            <a:endParaRPr lang="uk-UA" sz="1400" dirty="0" smtClean="0">
              <a:latin typeface="Times New Roman" pitchFamily="18" charset="0"/>
              <a:cs typeface="Times New Roman" pitchFamily="18" charset="0"/>
            </a:endParaRPr>
          </a:p>
          <a:p>
            <a:pPr>
              <a:lnSpc>
                <a:spcPct val="150000"/>
              </a:lnSpc>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неприємний </a:t>
            </a:r>
            <a:r>
              <a:rPr lang="uk-UA" sz="1400" dirty="0">
                <a:latin typeface="Times New Roman" pitchFamily="18" charset="0"/>
                <a:cs typeface="Times New Roman" pitchFamily="18" charset="0"/>
              </a:rPr>
              <a:t>колір погіршують настрій; чистота, тиша, </a:t>
            </a:r>
            <a:endParaRPr lang="uk-UA" sz="1400" dirty="0" smtClean="0">
              <a:latin typeface="Times New Roman" pitchFamily="18" charset="0"/>
              <a:cs typeface="Times New Roman" pitchFamily="18" charset="0"/>
            </a:endParaRPr>
          </a:p>
          <a:p>
            <a:pPr>
              <a:lnSpc>
                <a:spcPct val="150000"/>
              </a:lnSpc>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свіже </a:t>
            </a:r>
            <a:r>
              <a:rPr lang="uk-UA" sz="1400" dirty="0">
                <a:latin typeface="Times New Roman" pitchFamily="18" charset="0"/>
                <a:cs typeface="Times New Roman" pitchFamily="18" charset="0"/>
              </a:rPr>
              <a:t>повітря, затишок піднімають настрій);</a:t>
            </a:r>
          </a:p>
          <a:p>
            <a:pPr marL="285750" indent="-285750">
              <a:lnSpc>
                <a:spcPct val="150000"/>
              </a:lnSpc>
              <a:buFont typeface="Arial" pitchFamily="34" charset="0"/>
              <a:buChar char="•"/>
            </a:pPr>
            <a:r>
              <a:rPr lang="uk-UA" sz="1400" dirty="0">
                <a:latin typeface="Times New Roman" pitchFamily="18" charset="0"/>
                <a:cs typeface="Times New Roman" pitchFamily="18" charset="0"/>
              </a:rPr>
              <a:t>взаємовідносини між людьми (образа, грубість </a:t>
            </a:r>
            <a:endParaRPr lang="uk-UA" sz="1400" dirty="0" smtClean="0">
              <a:latin typeface="Times New Roman" pitchFamily="18" charset="0"/>
              <a:cs typeface="Times New Roman" pitchFamily="18" charset="0"/>
            </a:endParaRPr>
          </a:p>
          <a:p>
            <a:pPr>
              <a:lnSpc>
                <a:spcPct val="150000"/>
              </a:lnSpc>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погіршують </a:t>
            </a:r>
            <a:r>
              <a:rPr lang="uk-UA" sz="1400" dirty="0">
                <a:latin typeface="Times New Roman" pitchFamily="18" charset="0"/>
                <a:cs typeface="Times New Roman" pitchFamily="18" charset="0"/>
              </a:rPr>
              <a:t>настрій; привітність, довіра, такт </a:t>
            </a:r>
            <a:r>
              <a:rPr lang="uk-UA" sz="1400" dirty="0" smtClean="0">
                <a:latin typeface="Times New Roman" pitchFamily="18" charset="0"/>
                <a:cs typeface="Times New Roman" pitchFamily="18" charset="0"/>
              </a:rPr>
              <a:t>піднімають</a:t>
            </a:r>
          </a:p>
          <a:p>
            <a:pPr>
              <a:lnSpc>
                <a:spcPct val="150000"/>
              </a:lnSpc>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настрій);</a:t>
            </a:r>
          </a:p>
          <a:p>
            <a:pPr marL="285750" indent="-285750">
              <a:lnSpc>
                <a:spcPct val="150000"/>
              </a:lnSpc>
              <a:buFont typeface="Arial" pitchFamily="34" charset="0"/>
              <a:buChar char="•"/>
            </a:pPr>
            <a:r>
              <a:rPr lang="uk-UA" sz="1400" dirty="0">
                <a:latin typeface="Times New Roman" pitchFamily="18" charset="0"/>
                <a:cs typeface="Times New Roman" pitchFamily="18" charset="0"/>
              </a:rPr>
              <a:t>мислені процеси (образи, в яких відображаються </a:t>
            </a:r>
            <a:r>
              <a:rPr lang="uk-UA" sz="1400" dirty="0" smtClean="0">
                <a:latin typeface="Times New Roman" pitchFamily="18" charset="0"/>
                <a:cs typeface="Times New Roman" pitchFamily="18" charset="0"/>
              </a:rPr>
              <a:t>негативні</a:t>
            </a:r>
          </a:p>
          <a:p>
            <a:pPr>
              <a:lnSpc>
                <a:spcPct val="150000"/>
              </a:lnSpc>
            </a:pPr>
            <a:r>
              <a:rPr lang="uk-UA" sz="1400" dirty="0">
                <a:latin typeface="Times New Roman" pitchFamily="18" charset="0"/>
                <a:cs typeface="Times New Roman" pitchFamily="18" charset="0"/>
              </a:rPr>
              <a:t> </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емоції погіршують настрій; образи, в яких відображаються позитивні емоції піднімають </a:t>
            </a:r>
            <a:r>
              <a:rPr lang="uk-UA" sz="1400" dirty="0" smtClean="0">
                <a:latin typeface="Times New Roman" pitchFamily="18" charset="0"/>
                <a:cs typeface="Times New Roman" pitchFamily="18" charset="0"/>
              </a:rPr>
              <a:t>                        настрій;).</a:t>
            </a:r>
            <a:endParaRPr lang="uk-UA"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003" y="1628800"/>
            <a:ext cx="384042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747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943521"/>
            <a:ext cx="7344816" cy="3539430"/>
          </a:xfrm>
          <a:prstGeom prst="rect">
            <a:avLst/>
          </a:prstGeom>
          <a:noFill/>
        </p:spPr>
        <p:txBody>
          <a:bodyPr wrap="square" rtlCol="0">
            <a:spAutoFit/>
          </a:bodyPr>
          <a:lstStyle/>
          <a:p>
            <a:pPr indent="457200">
              <a:lnSpc>
                <a:spcPct val="150000"/>
              </a:lnSpc>
            </a:pPr>
            <a:r>
              <a:rPr lang="uk-UA" sz="1400" b="1" i="1" dirty="0">
                <a:latin typeface="Times New Roman" pitchFamily="18" charset="0"/>
                <a:cs typeface="Times New Roman" pitchFamily="18" charset="0"/>
              </a:rPr>
              <a:t>2. Пристрасть </a:t>
            </a:r>
            <a:r>
              <a:rPr lang="uk-UA" sz="1400" dirty="0">
                <a:latin typeface="Times New Roman" pitchFamily="18" charset="0"/>
                <a:cs typeface="Times New Roman" pitchFamily="18" charset="0"/>
              </a:rPr>
              <a:t>— виразне, визначене, сильне, глибоке, тривале, усвідомлене емоційне переживання. Воно активізує діяльність людини, підпорядковує собі всі її думки та вчинки, мобілізує на подолання перешкод, на досягнення поставленої мети. Пристрасть до улюбленої справи (наприклад, до спорту, до музики) дозволяє досягти значних успіхів, пристрасть до боротьби (у широкому значенні цього слова) породжує мужність. Однак пристрасть може не лише формувати особистість, але й зруйнувати її (наприклад, пристрасть до азартних ігор, алкоголю, наркотиків).</a:t>
            </a:r>
          </a:p>
          <a:p>
            <a:pPr indent="457200">
              <a:lnSpc>
                <a:spcPct val="150000"/>
              </a:lnSpc>
            </a:pPr>
            <a:r>
              <a:rPr lang="uk-UA" sz="1400" b="1" i="1" dirty="0" smtClean="0">
                <a:latin typeface="Times New Roman" pitchFamily="18" charset="0"/>
                <a:cs typeface="Times New Roman" pitchFamily="18" charset="0"/>
              </a:rPr>
              <a:t>3</a:t>
            </a:r>
            <a:r>
              <a:rPr lang="uk-UA" sz="1400" b="1" i="1" dirty="0">
                <a:latin typeface="Times New Roman" pitchFamily="18" charset="0"/>
                <a:cs typeface="Times New Roman" pitchFamily="18" charset="0"/>
              </a:rPr>
              <a:t>. Афект </a:t>
            </a:r>
            <a:r>
              <a:rPr lang="uk-UA" sz="1400" dirty="0">
                <a:latin typeface="Times New Roman" pitchFamily="18" charset="0"/>
                <a:cs typeface="Times New Roman" pitchFamily="18" charset="0"/>
              </a:rPr>
              <a:t>— емоційне переживання, що характеризується різко вираженою інтенсивністю та відносною короткочасністю. Це вже не радість, а захоплення; не горе, а відчай; не страх, а жах; не гнів, а лють.</a:t>
            </a:r>
          </a:p>
          <a:p>
            <a:endParaRPr lang="uk-UA" sz="1400" dirty="0"/>
          </a:p>
        </p:txBody>
      </p:sp>
      <p:sp>
        <p:nvSpPr>
          <p:cNvPr id="4" name="TextBox 3"/>
          <p:cNvSpPr txBox="1"/>
          <p:nvPr/>
        </p:nvSpPr>
        <p:spPr>
          <a:xfrm>
            <a:off x="755576" y="174080"/>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Класи емоційних станів</a:t>
            </a:r>
            <a:endPar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149080"/>
            <a:ext cx="5187528" cy="241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1183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2000"/>
                                        <p:tgtEl>
                                          <p:spTgt spid="2050"/>
                                        </p:tgtEl>
                                      </p:cBhvr>
                                    </p:animEffect>
                                    <p:anim calcmode="lin" valueType="num">
                                      <p:cBhvr>
                                        <p:cTn id="12" dur="2000" fill="hold"/>
                                        <p:tgtEl>
                                          <p:spTgt spid="2050"/>
                                        </p:tgtEl>
                                        <p:attrNameLst>
                                          <p:attrName>ppt_w</p:attrName>
                                        </p:attrNameLst>
                                      </p:cBhvr>
                                      <p:tavLst>
                                        <p:tav tm="0" fmla="#ppt_w*sin(2.5*pi*$)">
                                          <p:val>
                                            <p:fltVal val="0"/>
                                          </p:val>
                                        </p:tav>
                                        <p:tav tm="100000">
                                          <p:val>
                                            <p:fltVal val="1"/>
                                          </p:val>
                                        </p:tav>
                                      </p:tavLst>
                                    </p:anim>
                                    <p:anim calcmode="lin" valueType="num">
                                      <p:cBhvr>
                                        <p:cTn id="13"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74080"/>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Класифікація емоцій</a:t>
            </a:r>
            <a:endPar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Прямоугольник 2"/>
          <p:cNvSpPr/>
          <p:nvPr/>
        </p:nvSpPr>
        <p:spPr>
          <a:xfrm>
            <a:off x="323528" y="926460"/>
            <a:ext cx="7344816" cy="3323987"/>
          </a:xfrm>
          <a:prstGeom prst="rect">
            <a:avLst/>
          </a:prstGeom>
        </p:spPr>
        <p:txBody>
          <a:bodyPr wrap="square">
            <a:spAutoFit/>
          </a:bodyPr>
          <a:lstStyle/>
          <a:p>
            <a:pPr indent="457200" algn="just">
              <a:lnSpc>
                <a:spcPct val="150000"/>
              </a:lnSpc>
            </a:pPr>
            <a:r>
              <a:rPr lang="uk-UA" sz="1400" i="1" dirty="0">
                <a:latin typeface="Times New Roman" pitchFamily="18" charset="0"/>
                <a:cs typeface="Times New Roman" pitchFamily="18" charset="0"/>
              </a:rPr>
              <a:t>За ступенем збудження чи заспокоєння розрізняють:</a:t>
            </a:r>
          </a:p>
          <a:p>
            <a:pPr indent="457200" algn="just">
              <a:lnSpc>
                <a:spcPct val="150000"/>
              </a:lnSpc>
            </a:pPr>
            <a:r>
              <a:rPr lang="uk-UA" sz="1400" dirty="0" err="1">
                <a:latin typeface="Times New Roman" pitchFamily="18" charset="0"/>
                <a:cs typeface="Times New Roman" pitchFamily="18" charset="0"/>
              </a:rPr>
              <a:t>Стенічні</a:t>
            </a:r>
            <a:r>
              <a:rPr lang="uk-UA" sz="1400" dirty="0">
                <a:latin typeface="Times New Roman" pitchFamily="18" charset="0"/>
                <a:cs typeface="Times New Roman" pitchFamily="18" charset="0"/>
              </a:rPr>
              <a:t> емоції — підштовхують до вчинків, висловів, збільшують напругу сил. Людині важко мовчати, не діяти активно (радість, впевненість, тріумф, страх, злість).</a:t>
            </a:r>
          </a:p>
          <a:p>
            <a:pPr indent="457200" algn="just">
              <a:lnSpc>
                <a:spcPct val="150000"/>
              </a:lnSpc>
            </a:pPr>
            <a:r>
              <a:rPr lang="uk-UA" sz="1400" dirty="0">
                <a:latin typeface="Times New Roman" pitchFamily="18" charset="0"/>
                <a:cs typeface="Times New Roman" pitchFamily="18" charset="0"/>
              </a:rPr>
              <a:t>Астенічні емоції — характеризуються пасивністю, бездіяльністю (страждання, неспокій, страх).</a:t>
            </a:r>
          </a:p>
          <a:p>
            <a:pPr indent="457200" algn="just">
              <a:lnSpc>
                <a:spcPct val="150000"/>
              </a:lnSpc>
            </a:pPr>
            <a:r>
              <a:rPr lang="uk-UA" sz="1400" i="1" dirty="0" smtClean="0">
                <a:latin typeface="Times New Roman" pitchFamily="18" charset="0"/>
                <a:cs typeface="Times New Roman" pitchFamily="18" charset="0"/>
              </a:rPr>
              <a:t>За </a:t>
            </a:r>
            <a:r>
              <a:rPr lang="uk-UA" sz="1400" i="1" dirty="0">
                <a:latin typeface="Times New Roman" pitchFamily="18" charset="0"/>
                <a:cs typeface="Times New Roman" pitchFamily="18" charset="0"/>
              </a:rPr>
              <a:t>наявністю відтінків задоволення або незадоволення розрізняють:</a:t>
            </a:r>
          </a:p>
          <a:p>
            <a:pPr indent="457200" algn="just">
              <a:lnSpc>
                <a:spcPct val="150000"/>
              </a:lnSpc>
            </a:pPr>
            <a:r>
              <a:rPr lang="uk-UA" sz="1400" dirty="0">
                <a:latin typeface="Times New Roman" pitchFamily="18" charset="0"/>
                <a:cs typeface="Times New Roman" pitchFamily="18" charset="0"/>
              </a:rPr>
              <a:t>Позитивні емоції — породжуються узгодженням обставин з нормами, що відповідають світогляду цієї особи (задоволення, радість, захват, замилування, самовдоволення, упевненість, задоволеність собою, повага, довіра, симпатія, ніжність, любов, подяка, спокійна совість, полегшення, безпека, каяття, </a:t>
            </a:r>
            <a:r>
              <a:rPr lang="uk-UA" sz="1400" dirty="0" err="1">
                <a:latin typeface="Times New Roman" pitchFamily="18" charset="0"/>
                <a:cs typeface="Times New Roman" pitchFamily="18" charset="0"/>
              </a:rPr>
              <a:t>каяття</a:t>
            </a:r>
            <a:r>
              <a:rPr lang="uk-UA" sz="1400" dirty="0">
                <a:latin typeface="Times New Roman" pitchFamily="18" charset="0"/>
                <a:cs typeface="Times New Roman" pitchFamily="18" charset="0"/>
              </a:rPr>
              <a:t> совісті, й ін</a:t>
            </a:r>
            <a:r>
              <a:rPr lang="uk-UA" sz="1400" dirty="0" smtClean="0">
                <a:latin typeface="Times New Roman" pitchFamily="18" charset="0"/>
                <a:cs typeface="Times New Roman" pitchFamily="18" charset="0"/>
              </a:rPr>
              <a:t>.).</a:t>
            </a:r>
            <a:endParaRPr lang="uk-UA"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109787"/>
            <a:ext cx="5061942" cy="271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936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43521"/>
            <a:ext cx="7344816" cy="2677656"/>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Негативні емоції — породжуються відхиленням обставин від параметрів життєдіяльності конкретної людини як особистості (горе (скорбота), невдоволення, туга, сум, нудьга, розпач, засмучення, тривога, переляк, страх, жах, жалість, жаль, розчарування, образа, гнів, презирство, обурення, гордість, ворожість, заздрість, ненависть, злість, ревнощі, сумнів, розгубленість, зніяковілість, сором, стид,відраза і т. д.).</a:t>
            </a:r>
          </a:p>
          <a:p>
            <a:pPr indent="457200" algn="just">
              <a:lnSpc>
                <a:spcPct val="150000"/>
              </a:lnSpc>
            </a:pPr>
            <a:r>
              <a:rPr lang="uk-UA" sz="1400" dirty="0" smtClean="0">
                <a:latin typeface="Times New Roman" pitchFamily="18" charset="0"/>
                <a:cs typeface="Times New Roman" pitchFamily="18" charset="0"/>
              </a:rPr>
              <a:t>Також </a:t>
            </a:r>
            <a:r>
              <a:rPr lang="uk-UA" sz="1400" dirty="0">
                <a:latin typeface="Times New Roman" pitchFamily="18" charset="0"/>
                <a:cs typeface="Times New Roman" pitchFamily="18" charset="0"/>
              </a:rPr>
              <a:t>окремо виділяють: нижчі емоції, що пов'язані з безумовно-рефлекторною діяльністю, ґрунтуються на інстинктах та є їх вищим виразом (емоції голоду, спраги, егоїзму тощо) і вищі, дійсно людські емоції-почуття: обов'язку, любові, товариства, сорому тощо</a:t>
            </a:r>
            <a:endParaRPr lang="uk-UA" sz="1400" dirty="0">
              <a:latin typeface="Times New Roman" pitchFamily="18" charset="0"/>
              <a:cs typeface="Times New Roman" pitchFamily="18" charset="0"/>
            </a:endParaRPr>
          </a:p>
        </p:txBody>
      </p:sp>
      <p:sp>
        <p:nvSpPr>
          <p:cNvPr id="3" name="TextBox 2"/>
          <p:cNvSpPr txBox="1"/>
          <p:nvPr/>
        </p:nvSpPr>
        <p:spPr>
          <a:xfrm>
            <a:off x="899592" y="174080"/>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Класифікація емоцій</a:t>
            </a:r>
            <a:endPar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405"/>
          <a:stretch/>
        </p:blipFill>
        <p:spPr bwMode="auto">
          <a:xfrm>
            <a:off x="251519" y="3717032"/>
            <a:ext cx="4032449" cy="264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92" r="17546"/>
          <a:stretch/>
        </p:blipFill>
        <p:spPr bwMode="auto">
          <a:xfrm>
            <a:off x="4305494" y="3717032"/>
            <a:ext cx="3578874" cy="264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7005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arn(inVertical)">
                                      <p:cBhvr>
                                        <p:cTn id="11" dur="500"/>
                                        <p:tgtEl>
                                          <p:spTgt spid="4098"/>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barn(inVertical)">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7783"/>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Основні емоції</a:t>
            </a:r>
            <a:endPar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Прямоугольник 2"/>
          <p:cNvSpPr/>
          <p:nvPr/>
        </p:nvSpPr>
        <p:spPr>
          <a:xfrm>
            <a:off x="558025" y="1052736"/>
            <a:ext cx="6984776" cy="4662815"/>
          </a:xfrm>
          <a:prstGeom prst="rect">
            <a:avLst/>
          </a:prstGeom>
        </p:spPr>
        <p:txBody>
          <a:bodyPr wrap="square">
            <a:spAutoFit/>
          </a:bodyPr>
          <a:lstStyle/>
          <a:p>
            <a:pPr indent="457200">
              <a:lnSpc>
                <a:spcPct val="150000"/>
              </a:lnSpc>
            </a:pPr>
            <a:r>
              <a:rPr lang="ru-RU" dirty="0">
                <a:latin typeface="Times New Roman" pitchFamily="18" charset="0"/>
                <a:cs typeface="Times New Roman" pitchFamily="18" charset="0"/>
              </a:rPr>
              <a:t>За </a:t>
            </a:r>
            <a:r>
              <a:rPr lang="ru-RU" dirty="0" smtClean="0">
                <a:latin typeface="Times New Roman" pitchFamily="18" charset="0"/>
                <a:cs typeface="Times New Roman" pitchFamily="18" charset="0"/>
              </a:rPr>
              <a:t>Карлом </a:t>
            </a:r>
            <a:r>
              <a:rPr lang="ru-RU" dirty="0">
                <a:latin typeface="Times New Roman" pitchFamily="18" charset="0"/>
                <a:cs typeface="Times New Roman" pitchFamily="18" charset="0"/>
              </a:rPr>
              <a:t>Изарду виділяють 10 основних (базових) емоцій: </a:t>
            </a:r>
          </a:p>
          <a:p>
            <a:pPr indent="457200">
              <a:lnSpc>
                <a:spcPct val="150000"/>
              </a:lnSpc>
            </a:pPr>
            <a:r>
              <a:rPr lang="ru-RU" dirty="0">
                <a:latin typeface="Times New Roman" pitchFamily="18" charset="0"/>
                <a:cs typeface="Times New Roman" pitchFamily="18" charset="0"/>
              </a:rPr>
              <a:t> • Радість </a:t>
            </a:r>
          </a:p>
          <a:p>
            <a:pPr indent="457200">
              <a:lnSpc>
                <a:spcPct val="150000"/>
              </a:lnSpc>
            </a:pPr>
            <a:r>
              <a:rPr lang="ru-RU" dirty="0">
                <a:latin typeface="Times New Roman" pitchFamily="18" charset="0"/>
                <a:cs typeface="Times New Roman" pitchFamily="18" charset="0"/>
              </a:rPr>
              <a:t> • Подив </a:t>
            </a:r>
          </a:p>
          <a:p>
            <a:pPr indent="457200">
              <a:lnSpc>
                <a:spcPct val="150000"/>
              </a:lnSpc>
            </a:pPr>
            <a:r>
              <a:rPr lang="ru-RU" dirty="0">
                <a:latin typeface="Times New Roman" pitchFamily="18" charset="0"/>
                <a:cs typeface="Times New Roman" pitchFamily="18" charset="0"/>
              </a:rPr>
              <a:t> • Печаль </a:t>
            </a:r>
          </a:p>
          <a:p>
            <a:pPr indent="457200">
              <a:lnSpc>
                <a:spcPct val="150000"/>
              </a:lnSpc>
            </a:pPr>
            <a:r>
              <a:rPr lang="ru-RU" dirty="0">
                <a:latin typeface="Times New Roman" pitchFamily="18" charset="0"/>
                <a:cs typeface="Times New Roman" pitchFamily="18" charset="0"/>
              </a:rPr>
              <a:t> • Гнів </a:t>
            </a:r>
          </a:p>
          <a:p>
            <a:pPr indent="457200">
              <a:lnSpc>
                <a:spcPct val="150000"/>
              </a:lnSpc>
            </a:pPr>
            <a:r>
              <a:rPr lang="ru-RU" dirty="0">
                <a:latin typeface="Times New Roman" pitchFamily="18" charset="0"/>
                <a:cs typeface="Times New Roman" pitchFamily="18" charset="0"/>
              </a:rPr>
              <a:t> • Відраза </a:t>
            </a:r>
          </a:p>
          <a:p>
            <a:pPr indent="457200">
              <a:lnSpc>
                <a:spcPct val="150000"/>
              </a:lnSpc>
            </a:pPr>
            <a:r>
              <a:rPr lang="ru-RU" dirty="0">
                <a:latin typeface="Times New Roman" pitchFamily="18" charset="0"/>
                <a:cs typeface="Times New Roman" pitchFamily="18" charset="0"/>
              </a:rPr>
              <a:t> • Презирство </a:t>
            </a:r>
          </a:p>
          <a:p>
            <a:pPr indent="457200">
              <a:lnSpc>
                <a:spcPct val="150000"/>
              </a:lnSpc>
            </a:pPr>
            <a:r>
              <a:rPr lang="ru-RU" dirty="0">
                <a:latin typeface="Times New Roman" pitchFamily="18" charset="0"/>
                <a:cs typeface="Times New Roman" pitchFamily="18" charset="0"/>
              </a:rPr>
              <a:t> • Страх </a:t>
            </a:r>
          </a:p>
          <a:p>
            <a:pPr indent="457200">
              <a:lnSpc>
                <a:spcPct val="150000"/>
              </a:lnSpc>
            </a:pPr>
            <a:r>
              <a:rPr lang="ru-RU" dirty="0">
                <a:latin typeface="Times New Roman" pitchFamily="18" charset="0"/>
                <a:cs typeface="Times New Roman" pitchFamily="18" charset="0"/>
              </a:rPr>
              <a:t> • Сором </a:t>
            </a:r>
          </a:p>
          <a:p>
            <a:pPr indent="457200">
              <a:lnSpc>
                <a:spcPct val="150000"/>
              </a:lnSpc>
            </a:pPr>
            <a:r>
              <a:rPr lang="ru-RU" dirty="0">
                <a:latin typeface="Times New Roman" pitchFamily="18" charset="0"/>
                <a:cs typeface="Times New Roman" pitchFamily="18" charset="0"/>
              </a:rPr>
              <a:t> • Інтерес </a:t>
            </a:r>
          </a:p>
          <a:p>
            <a:pPr indent="457200">
              <a:lnSpc>
                <a:spcPct val="150000"/>
              </a:lnSpc>
            </a:pPr>
            <a:r>
              <a:rPr lang="ru-RU" dirty="0">
                <a:latin typeface="Times New Roman" pitchFamily="18" charset="0"/>
                <a:cs typeface="Times New Roman" pitchFamily="18" charset="0"/>
              </a:rPr>
              <a:t> • Вина</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4816751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fill="hold"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7783"/>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Радість</a:t>
            </a:r>
            <a:endPar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Прямоугольник 2"/>
          <p:cNvSpPr/>
          <p:nvPr/>
        </p:nvSpPr>
        <p:spPr>
          <a:xfrm>
            <a:off x="368004" y="1052736"/>
            <a:ext cx="7156323" cy="1345433"/>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Емоція радості виникає в ситуаціях реалізації основних особистісних потреб і можливостей людини. Переживається як стан задоволення і насолоди життям, як почуття задоволеності собою, іншими людьми і навколишнім світом. Часто супроводжується відчуттям припливу сил, розширення можливостей та оптимізму.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75" y="2372234"/>
            <a:ext cx="3871803" cy="2631616"/>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266" y="2372234"/>
            <a:ext cx="3741787" cy="391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9731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randombar(horizont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052" y="147781"/>
            <a:ext cx="6768752"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Подив</a:t>
            </a:r>
            <a:endParaRPr lang="uk-UA"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 name="Прямоугольник 2"/>
          <p:cNvSpPr/>
          <p:nvPr/>
        </p:nvSpPr>
        <p:spPr>
          <a:xfrm>
            <a:off x="323528" y="1104896"/>
            <a:ext cx="7192276" cy="1384995"/>
          </a:xfrm>
          <a:prstGeom prst="rect">
            <a:avLst/>
          </a:prstGeom>
        </p:spPr>
        <p:txBody>
          <a:bodyPr wrap="square">
            <a:spAutoFit/>
          </a:bodyPr>
          <a:lstStyle/>
          <a:p>
            <a:pPr indent="457200" algn="just">
              <a:lnSpc>
                <a:spcPct val="150000"/>
              </a:lnSpc>
            </a:pPr>
            <a:r>
              <a:rPr lang="uk-UA" sz="1400" dirty="0">
                <a:latin typeface="Times New Roman" pitchFamily="18" charset="0"/>
                <a:cs typeface="Times New Roman" pitchFamily="18" charset="0"/>
              </a:rPr>
              <a:t>Подив досить </a:t>
            </a:r>
            <a:r>
              <a:rPr lang="uk-UA" sz="1400" dirty="0" smtClean="0">
                <a:latin typeface="Times New Roman" pitchFamily="18" charset="0"/>
                <a:cs typeface="Times New Roman" pitchFamily="18" charset="0"/>
              </a:rPr>
              <a:t>близький </a:t>
            </a:r>
            <a:r>
              <a:rPr lang="uk-UA" sz="1400" dirty="0">
                <a:latin typeface="Times New Roman" pitchFamily="18" charset="0"/>
                <a:cs typeface="Times New Roman" pitchFamily="18" charset="0"/>
              </a:rPr>
              <a:t>до емоції інтересу. Виникає в аналогічних ситуаціях новизни, незвичайності і суперечливості. Однак є досить швидкоплинною емоцією. Виступає як сильний пізнавальний мотив, що спонукає до відповідних дії: з'ясувати, дізнатися, уточнити, упевнитися і </a:t>
            </a:r>
            <a:r>
              <a:rPr lang="uk-UA" sz="1400" dirty="0" smtClean="0">
                <a:latin typeface="Times New Roman" pitchFamily="18" charset="0"/>
                <a:cs typeface="Times New Roman" pitchFamily="18" charset="0"/>
              </a:rPr>
              <a:t>т.д.</a:t>
            </a:r>
            <a:endParaRPr lang="uk-UA" sz="14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2420888"/>
            <a:ext cx="3812163" cy="2707645"/>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325584"/>
            <a:ext cx="2628448" cy="325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568319"/>
            <a:ext cx="2808312" cy="201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9903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500" fill="hold"/>
                                        <p:tgtEl>
                                          <p:spTgt spid="6146"/>
                                        </p:tgtEl>
                                        <p:attrNameLst>
                                          <p:attrName>ppt_w</p:attrName>
                                        </p:attrNameLst>
                                      </p:cBhvr>
                                      <p:tavLst>
                                        <p:tav tm="0">
                                          <p:val>
                                            <p:fltVal val="0"/>
                                          </p:val>
                                        </p:tav>
                                        <p:tav tm="100000">
                                          <p:val>
                                            <p:strVal val="#ppt_w"/>
                                          </p:val>
                                        </p:tav>
                                      </p:tavLst>
                                    </p:anim>
                                    <p:anim calcmode="lin" valueType="num">
                                      <p:cBhvr>
                                        <p:cTn id="16" dur="500" fill="hold"/>
                                        <p:tgtEl>
                                          <p:spTgt spid="6146"/>
                                        </p:tgtEl>
                                        <p:attrNameLst>
                                          <p:attrName>ppt_h</p:attrName>
                                        </p:attrNameLst>
                                      </p:cBhvr>
                                      <p:tavLst>
                                        <p:tav tm="0">
                                          <p:val>
                                            <p:fltVal val="0"/>
                                          </p:val>
                                        </p:tav>
                                        <p:tav tm="100000">
                                          <p:val>
                                            <p:strVal val="#ppt_h"/>
                                          </p:val>
                                        </p:tav>
                                      </p:tavLst>
                                    </p:anim>
                                    <p:animEffect transition="in" filter="fade">
                                      <p:cBhvr>
                                        <p:cTn id="17" dur="500"/>
                                        <p:tgtEl>
                                          <p:spTgt spid="6146"/>
                                        </p:tgtEl>
                                      </p:cBhvr>
                                    </p:animEffect>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wheel(1)">
                                      <p:cBhvr>
                                        <p:cTn id="21"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84</TotalTime>
  <Words>1449</Words>
  <Application>Microsoft Office PowerPoint</Application>
  <PresentationFormat>Экран (4:3)</PresentationFormat>
  <Paragraphs>66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Изящная</vt:lpstr>
      <vt:lpstr>Поняття «емоція»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«емоція»</dc:title>
  <dc:creator>Алина</dc:creator>
  <cp:lastModifiedBy>Сергей</cp:lastModifiedBy>
  <cp:revision>10</cp:revision>
  <dcterms:created xsi:type="dcterms:W3CDTF">2014-02-10T17:39:00Z</dcterms:created>
  <dcterms:modified xsi:type="dcterms:W3CDTF">2014-02-10T19:14:00Z</dcterms:modified>
</cp:coreProperties>
</file>