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2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F236718-4AB1-459E-8BE7-92285470B98E}" type="datetimeFigureOut">
              <a:rPr lang="ru-RU"/>
              <a:pPr>
                <a:defRPr/>
              </a:pPr>
              <a:t>13.05.2014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7D99951-309B-451A-82C2-D9321C246E94}" type="slidenum">
              <a:rPr lang="ru-RU"/>
              <a:pPr>
                <a:defRPr/>
              </a:pPr>
              <a:t>‹#›</a:t>
            </a:fld>
            <a:endParaRPr lang="ru-RU"/>
          </a:p>
        </p:txBody>
      </p:sp>
    </p:spTree>
    <p:extLst>
      <p:ext uri="{BB962C8B-B14F-4D97-AF65-F5344CB8AC3E}">
        <p14:creationId xmlns:p14="http://schemas.microsoft.com/office/powerpoint/2010/main" val="3541964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5086BB4-2605-4EE4-8935-88983EF94E25}" type="datetimeFigureOut">
              <a:rPr lang="ru-RU"/>
              <a:pPr>
                <a:defRPr/>
              </a:pPr>
              <a:t>13.05.2014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3EF9CA-3BB3-4E45-B0D2-F961CAB8B0BA}" type="slidenum">
              <a:rPr lang="ru-RU"/>
              <a:pPr>
                <a:defRPr/>
              </a:pPr>
              <a:t>‹#›</a:t>
            </a:fld>
            <a:endParaRPr lang="ru-RU"/>
          </a:p>
        </p:txBody>
      </p:sp>
    </p:spTree>
    <p:extLst>
      <p:ext uri="{BB962C8B-B14F-4D97-AF65-F5344CB8AC3E}">
        <p14:creationId xmlns:p14="http://schemas.microsoft.com/office/powerpoint/2010/main" val="1859162729"/>
      </p:ext>
    </p:extLst>
  </p:cSld>
  <p:clrMapOvr>
    <a:masterClrMapping/>
  </p:clrMapOvr>
  <p:transition spd="slow" advTm="1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00A51F-1F27-46F9-8E3D-6E154250F781}" type="datetimeFigureOut">
              <a:rPr lang="ru-RU"/>
              <a:pPr>
                <a:defRPr/>
              </a:pPr>
              <a:t>13.05.2014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D88AA05-EDEB-47BB-9DD2-F6014301847A}" type="slidenum">
              <a:rPr lang="ru-RU"/>
              <a:pPr>
                <a:defRPr/>
              </a:pPr>
              <a:t>‹#›</a:t>
            </a:fld>
            <a:endParaRPr lang="ru-RU"/>
          </a:p>
        </p:txBody>
      </p:sp>
    </p:spTree>
    <p:extLst>
      <p:ext uri="{BB962C8B-B14F-4D97-AF65-F5344CB8AC3E}">
        <p14:creationId xmlns:p14="http://schemas.microsoft.com/office/powerpoint/2010/main" val="4033392884"/>
      </p:ext>
    </p:extLst>
  </p:cSld>
  <p:clrMapOvr>
    <a:masterClrMapping/>
  </p:clrMapOvr>
  <p:transition spd="slow" advTm="1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4E0695-8954-4721-993D-7ABBBFBC0786}" type="datetimeFigureOut">
              <a:rPr lang="ru-RU"/>
              <a:pPr>
                <a:defRPr/>
              </a:pPr>
              <a:t>13.05.2014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284C2F3-9DE8-4FE0-B395-939A856FD3EB}" type="slidenum">
              <a:rPr lang="ru-RU"/>
              <a:pPr>
                <a:defRPr/>
              </a:pPr>
              <a:t>‹#›</a:t>
            </a:fld>
            <a:endParaRPr lang="ru-RU"/>
          </a:p>
        </p:txBody>
      </p:sp>
    </p:spTree>
    <p:extLst>
      <p:ext uri="{BB962C8B-B14F-4D97-AF65-F5344CB8AC3E}">
        <p14:creationId xmlns:p14="http://schemas.microsoft.com/office/powerpoint/2010/main" val="3930062623"/>
      </p:ext>
    </p:extLst>
  </p:cSld>
  <p:clrMapOvr>
    <a:masterClrMapping/>
  </p:clrMapOvr>
  <p:transition spd="slow" advTm="1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5EFAE38-28A0-4BE1-BB3B-71B252049054}" type="datetimeFigureOut">
              <a:rPr lang="ru-RU"/>
              <a:pPr>
                <a:defRPr/>
              </a:pPr>
              <a:t>13.05.2014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10715BF-2877-4644-AAFE-4B1519879267}" type="slidenum">
              <a:rPr lang="ru-RU"/>
              <a:pPr>
                <a:defRPr/>
              </a:pPr>
              <a:t>‹#›</a:t>
            </a:fld>
            <a:endParaRPr lang="ru-RU"/>
          </a:p>
        </p:txBody>
      </p:sp>
    </p:spTree>
    <p:extLst>
      <p:ext uri="{BB962C8B-B14F-4D97-AF65-F5344CB8AC3E}">
        <p14:creationId xmlns:p14="http://schemas.microsoft.com/office/powerpoint/2010/main" val="296437110"/>
      </p:ext>
    </p:extLst>
  </p:cSld>
  <p:clrMapOvr>
    <a:masterClrMapping/>
  </p:clrMapOvr>
  <p:transition spd="slow" advTm="1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84939E8-E3A3-4404-B527-1D645C62D14F}" type="datetimeFigureOut">
              <a:rPr lang="ru-RU"/>
              <a:pPr>
                <a:defRPr/>
              </a:pPr>
              <a:t>13.05.2014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B6FC694-8048-49EE-8D44-E713FF69EBBA}" type="slidenum">
              <a:rPr lang="ru-RU"/>
              <a:pPr>
                <a:defRPr/>
              </a:pPr>
              <a:t>‹#›</a:t>
            </a:fld>
            <a:endParaRPr lang="ru-RU"/>
          </a:p>
        </p:txBody>
      </p:sp>
    </p:spTree>
    <p:extLst>
      <p:ext uri="{BB962C8B-B14F-4D97-AF65-F5344CB8AC3E}">
        <p14:creationId xmlns:p14="http://schemas.microsoft.com/office/powerpoint/2010/main" val="2560892867"/>
      </p:ext>
    </p:extLst>
  </p:cSld>
  <p:clrMapOvr>
    <a:masterClrMapping/>
  </p:clrMapOvr>
  <p:transition spd="slow" advTm="1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2FF4EE4-0965-4BE7-B38F-4276423236A0}" type="datetimeFigureOut">
              <a:rPr lang="ru-RU"/>
              <a:pPr>
                <a:defRPr/>
              </a:pPr>
              <a:t>13.05.2014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B69439D-FB1E-4A6F-82CA-E41ED40F4E8D}" type="slidenum">
              <a:rPr lang="ru-RU"/>
              <a:pPr>
                <a:defRPr/>
              </a:pPr>
              <a:t>‹#›</a:t>
            </a:fld>
            <a:endParaRPr lang="ru-RU"/>
          </a:p>
        </p:txBody>
      </p:sp>
    </p:spTree>
    <p:extLst>
      <p:ext uri="{BB962C8B-B14F-4D97-AF65-F5344CB8AC3E}">
        <p14:creationId xmlns:p14="http://schemas.microsoft.com/office/powerpoint/2010/main" val="2554577947"/>
      </p:ext>
    </p:extLst>
  </p:cSld>
  <p:clrMapOvr>
    <a:masterClrMapping/>
  </p:clrMapOvr>
  <p:transition spd="slow" advTm="1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49A0A44-3EE4-4E44-BA20-536B6A301257}" type="datetimeFigureOut">
              <a:rPr lang="ru-RU"/>
              <a:pPr>
                <a:defRPr/>
              </a:pPr>
              <a:t>13.05.2014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F55E3F2-00BC-40A6-9B86-34A18B3A11CA}" type="slidenum">
              <a:rPr lang="ru-RU"/>
              <a:pPr>
                <a:defRPr/>
              </a:pPr>
              <a:t>‹#›</a:t>
            </a:fld>
            <a:endParaRPr lang="ru-RU"/>
          </a:p>
        </p:txBody>
      </p:sp>
    </p:spTree>
    <p:extLst>
      <p:ext uri="{BB962C8B-B14F-4D97-AF65-F5344CB8AC3E}">
        <p14:creationId xmlns:p14="http://schemas.microsoft.com/office/powerpoint/2010/main" val="4035722922"/>
      </p:ext>
    </p:extLst>
  </p:cSld>
  <p:clrMapOvr>
    <a:masterClrMapping/>
  </p:clrMapOvr>
  <p:transition spd="slow" advTm="1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238766E-F30F-4BF1-A7AB-7516D907DDE6}" type="datetimeFigureOut">
              <a:rPr lang="ru-RU"/>
              <a:pPr>
                <a:defRPr/>
              </a:pPr>
              <a:t>13.05.2014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AF5B72C-D73D-47B8-887F-ED135529573F}" type="slidenum">
              <a:rPr lang="ru-RU"/>
              <a:pPr>
                <a:defRPr/>
              </a:pPr>
              <a:t>‹#›</a:t>
            </a:fld>
            <a:endParaRPr lang="ru-RU"/>
          </a:p>
        </p:txBody>
      </p:sp>
    </p:spTree>
    <p:extLst>
      <p:ext uri="{BB962C8B-B14F-4D97-AF65-F5344CB8AC3E}">
        <p14:creationId xmlns:p14="http://schemas.microsoft.com/office/powerpoint/2010/main" val="1287302357"/>
      </p:ext>
    </p:extLst>
  </p:cSld>
  <p:clrMapOvr>
    <a:masterClrMapping/>
  </p:clrMapOvr>
  <p:transition spd="slow" advTm="1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491B15B-F28B-437A-8A3A-C2BED80E8781}" type="datetimeFigureOut">
              <a:rPr lang="ru-RU"/>
              <a:pPr>
                <a:defRPr/>
              </a:pPr>
              <a:t>13.05.2014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9F43D84B-FE15-47F6-9F99-57BC8A58CD34}" type="slidenum">
              <a:rPr lang="ru-RU"/>
              <a:pPr>
                <a:defRPr/>
              </a:pPr>
              <a:t>‹#›</a:t>
            </a:fld>
            <a:endParaRPr lang="ru-RU"/>
          </a:p>
        </p:txBody>
      </p:sp>
    </p:spTree>
    <p:extLst>
      <p:ext uri="{BB962C8B-B14F-4D97-AF65-F5344CB8AC3E}">
        <p14:creationId xmlns:p14="http://schemas.microsoft.com/office/powerpoint/2010/main" val="424683446"/>
      </p:ext>
    </p:extLst>
  </p:cSld>
  <p:clrMapOvr>
    <a:masterClrMapping/>
  </p:clrMapOvr>
  <p:transition spd="slow" advTm="1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EB6A85-CBF1-4CA3-A9BF-18A46B84A835}" type="datetimeFigureOut">
              <a:rPr lang="ru-RU"/>
              <a:pPr>
                <a:defRPr/>
              </a:pPr>
              <a:t>13.05.2014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819BEE-E398-4D34-8A4D-908E8BF2FAC4}" type="slidenum">
              <a:rPr lang="ru-RU"/>
              <a:pPr>
                <a:defRPr/>
              </a:pPr>
              <a:t>‹#›</a:t>
            </a:fld>
            <a:endParaRPr lang="ru-RU"/>
          </a:p>
        </p:txBody>
      </p:sp>
    </p:spTree>
    <p:extLst>
      <p:ext uri="{BB962C8B-B14F-4D97-AF65-F5344CB8AC3E}">
        <p14:creationId xmlns:p14="http://schemas.microsoft.com/office/powerpoint/2010/main" val="3088962819"/>
      </p:ext>
    </p:extLst>
  </p:cSld>
  <p:clrMapOvr>
    <a:masterClrMapping/>
  </p:clrMapOvr>
  <p:transition spd="slow" advTm="1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767F09-B6B5-4AFD-9AD4-C949C6D04EE1}" type="datetimeFigureOut">
              <a:rPr lang="ru-RU"/>
              <a:pPr>
                <a:defRPr/>
              </a:pPr>
              <a:t>13.05.2014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A7B4747-C005-4726-98DF-3745035BDDA3}" type="slidenum">
              <a:rPr lang="ru-RU"/>
              <a:pPr>
                <a:defRPr/>
              </a:pPr>
              <a:t>‹#›</a:t>
            </a:fld>
            <a:endParaRPr lang="ru-RU"/>
          </a:p>
        </p:txBody>
      </p:sp>
    </p:spTree>
    <p:extLst>
      <p:ext uri="{BB962C8B-B14F-4D97-AF65-F5344CB8AC3E}">
        <p14:creationId xmlns:p14="http://schemas.microsoft.com/office/powerpoint/2010/main" val="4106789039"/>
      </p:ext>
    </p:extLst>
  </p:cSld>
  <p:clrMapOvr>
    <a:masterClrMapping/>
  </p:clrMapOvr>
  <p:transition spd="slow" advTm="1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CBAEEE5-3974-418C-8999-F8981A4DFB5B}" type="datetimeFigureOut">
              <a:rPr lang="ru-RU"/>
              <a:pPr>
                <a:defRPr/>
              </a:pPr>
              <a:t>13.05.2014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D1A3057-21BF-4B4D-8A82-03DD4498C64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1000">
    <p:wip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447800" y="1447800"/>
            <a:ext cx="5902513" cy="4247317"/>
          </a:xfrm>
          <a:prstGeom prst="rect">
            <a:avLst/>
          </a:prstGeom>
          <a:noFill/>
        </p:spPr>
        <p:txBody>
          <a:bodyPr wrap="none">
            <a:spAutoFit/>
          </a:bodyPr>
          <a:lstStyle/>
          <a:p>
            <a:pPr algn="ctr" fontAlgn="auto">
              <a:spcBef>
                <a:spcPts val="0"/>
              </a:spcBef>
              <a:spcAft>
                <a:spcPts val="0"/>
              </a:spcAft>
              <a:defRPr/>
            </a:pPr>
            <a:r>
              <a:rPr lang="uk-UA" sz="3600" dirty="0">
                <a:latin typeface="+mn-lt"/>
                <a:ea typeface="Adobe Gothic Std B" pitchFamily="34" charset="-128"/>
                <a:cs typeface="Vrinda" pitchFamily="2" charset="0"/>
              </a:rPr>
              <a:t>Презентація</a:t>
            </a:r>
            <a:br>
              <a:rPr lang="uk-UA" sz="3600" dirty="0">
                <a:latin typeface="+mn-lt"/>
                <a:ea typeface="Adobe Gothic Std B" pitchFamily="34" charset="-128"/>
                <a:cs typeface="Vrinda" pitchFamily="2" charset="0"/>
              </a:rPr>
            </a:br>
            <a:r>
              <a:rPr lang="uk-UA" sz="3600" dirty="0">
                <a:latin typeface="+mn-lt"/>
                <a:ea typeface="Adobe Gothic Std B" pitchFamily="34" charset="-128"/>
                <a:cs typeface="Vrinda" pitchFamily="2" charset="0"/>
              </a:rPr>
              <a:t>з предмету “Країнознавство</a:t>
            </a:r>
            <a:r>
              <a:rPr lang="uk-UA" sz="3600" dirty="0" smtClean="0">
                <a:latin typeface="+mn-lt"/>
                <a:ea typeface="Adobe Gothic Std B" pitchFamily="34" charset="-128"/>
                <a:cs typeface="Vrinda" pitchFamily="2" charset="0"/>
              </a:rPr>
              <a:t>”</a:t>
            </a:r>
          </a:p>
          <a:p>
            <a:pPr algn="ctr" fontAlgn="auto">
              <a:spcBef>
                <a:spcPts val="0"/>
              </a:spcBef>
              <a:spcAft>
                <a:spcPts val="0"/>
              </a:spcAft>
              <a:defRPr/>
            </a:pPr>
            <a:r>
              <a:rPr lang="uk-UA" sz="3600" dirty="0" smtClean="0">
                <a:latin typeface="+mn-lt"/>
                <a:ea typeface="Adobe Gothic Std B" pitchFamily="34" charset="-128"/>
                <a:cs typeface="Vrinda" pitchFamily="2" charset="0"/>
              </a:rPr>
              <a:t>На тему :</a:t>
            </a:r>
          </a:p>
          <a:p>
            <a:pPr algn="ctr" fontAlgn="auto">
              <a:spcBef>
                <a:spcPts val="0"/>
              </a:spcBef>
              <a:spcAft>
                <a:spcPts val="0"/>
              </a:spcAft>
              <a:defRPr/>
            </a:pPr>
            <a:r>
              <a:rPr lang="uk-UA" sz="5400" dirty="0" smtClean="0">
                <a:latin typeface="+mn-lt"/>
                <a:ea typeface="Adobe Gothic Std B" pitchFamily="34" charset="-128"/>
                <a:cs typeface="Vrinda" pitchFamily="2" charset="0"/>
              </a:rPr>
              <a:t>«Канада»</a:t>
            </a:r>
            <a:r>
              <a:rPr lang="uk-UA" sz="5400" dirty="0">
                <a:latin typeface="+mn-lt"/>
                <a:ea typeface="Adobe Gothic Std B" pitchFamily="34" charset="-128"/>
                <a:cs typeface="Vrinda" pitchFamily="2" charset="0"/>
              </a:rPr>
              <a:t/>
            </a:r>
            <a:br>
              <a:rPr lang="uk-UA" sz="5400" dirty="0">
                <a:latin typeface="+mn-lt"/>
                <a:ea typeface="Adobe Gothic Std B" pitchFamily="34" charset="-128"/>
                <a:cs typeface="Vrinda" pitchFamily="2" charset="0"/>
              </a:rPr>
            </a:br>
            <a:r>
              <a:rPr lang="uk-UA" sz="3600" dirty="0">
                <a:latin typeface="+mn-lt"/>
                <a:ea typeface="Adobe Gothic Std B" pitchFamily="34" charset="-128"/>
                <a:cs typeface="Vrinda" pitchFamily="2" charset="0"/>
              </a:rPr>
              <a:t>учениці 6(10)-В класу</a:t>
            </a:r>
            <a:br>
              <a:rPr lang="uk-UA" sz="3600" dirty="0">
                <a:latin typeface="+mn-lt"/>
                <a:ea typeface="Adobe Gothic Std B" pitchFamily="34" charset="-128"/>
                <a:cs typeface="Vrinda" pitchFamily="2" charset="0"/>
              </a:rPr>
            </a:br>
            <a:r>
              <a:rPr lang="uk-UA" sz="3600" dirty="0">
                <a:latin typeface="+mn-lt"/>
                <a:ea typeface="Adobe Gothic Std B" pitchFamily="34" charset="-128"/>
                <a:cs typeface="Vrinda" pitchFamily="2" charset="0"/>
              </a:rPr>
              <a:t>Одеської гімназії №5</a:t>
            </a:r>
            <a:r>
              <a:rPr lang="uk-UA" sz="3600" dirty="0">
                <a:latin typeface="+mn-lt"/>
                <a:ea typeface="Adobe Gothic Std B" pitchFamily="34" charset="-128"/>
                <a:cs typeface="Adobe Arabic" pitchFamily="18" charset="-78"/>
              </a:rPr>
              <a:t/>
            </a:r>
            <a:br>
              <a:rPr lang="uk-UA" sz="3600" dirty="0">
                <a:latin typeface="+mn-lt"/>
                <a:ea typeface="Adobe Gothic Std B" pitchFamily="34" charset="-128"/>
                <a:cs typeface="Adobe Arabic" pitchFamily="18" charset="-78"/>
              </a:rPr>
            </a:br>
            <a:r>
              <a:rPr lang="uk-UA" sz="3600" dirty="0" err="1">
                <a:latin typeface="+mn-lt"/>
                <a:ea typeface="Adobe Gothic Std B" pitchFamily="34" charset="-128"/>
                <a:cs typeface="Adobe Arabic" pitchFamily="18" charset="-78"/>
              </a:rPr>
              <a:t>Закар</a:t>
            </a:r>
            <a:r>
              <a:rPr lang="en-US" sz="3600" dirty="0">
                <a:latin typeface="+mn-lt"/>
                <a:ea typeface="Adobe Gothic Std B" pitchFamily="34" charset="-128"/>
                <a:cs typeface="Adobe Arabic" pitchFamily="18" charset="-78"/>
              </a:rPr>
              <a:t>’</a:t>
            </a:r>
            <a:r>
              <a:rPr lang="uk-UA" sz="3600" dirty="0" err="1">
                <a:latin typeface="+mn-lt"/>
                <a:ea typeface="Adobe Gothic Std B" pitchFamily="34" charset="-128"/>
                <a:cs typeface="Adobe Arabic" pitchFamily="18" charset="-78"/>
              </a:rPr>
              <a:t>ян</a:t>
            </a:r>
            <a:r>
              <a:rPr lang="uk-UA" sz="3600" dirty="0">
                <a:latin typeface="+mn-lt"/>
                <a:ea typeface="Adobe Gothic Std B" pitchFamily="34" charset="-128"/>
                <a:cs typeface="Adobe Arabic" pitchFamily="18" charset="-78"/>
              </a:rPr>
              <a:t> </a:t>
            </a:r>
            <a:r>
              <a:rPr lang="uk-UA" sz="3600" dirty="0" err="1">
                <a:latin typeface="+mn-lt"/>
                <a:ea typeface="Adobe Gothic Std B" pitchFamily="34" charset="-128"/>
                <a:cs typeface="Adobe Arabic" pitchFamily="18" charset="-78"/>
              </a:rPr>
              <a:t>Каріни</a:t>
            </a:r>
            <a:endParaRPr lang="ru-RU" sz="3600" dirty="0">
              <a:latin typeface="+mn-lt"/>
              <a:ea typeface="Adobe Gothic Std B" pitchFamily="34" charset="-128"/>
              <a:cs typeface="Adobe Arabic" pitchFamily="18" charset="-78"/>
            </a:endParaRPr>
          </a:p>
        </p:txBody>
      </p:sp>
    </p:spTree>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6" y="0"/>
            <a:ext cx="9212263"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124200" y="58741"/>
            <a:ext cx="2505814" cy="523220"/>
          </a:xfrm>
          <a:prstGeom prst="rect">
            <a:avLst/>
          </a:prstGeom>
        </p:spPr>
        <p:txBody>
          <a:bodyPr wrap="none">
            <a:spAutoFit/>
          </a:bodyPr>
          <a:lstStyle/>
          <a:p>
            <a:r>
              <a:rPr lang="en-US" sz="2800" dirty="0" smtClean="0">
                <a:solidFill>
                  <a:schemeClr val="accent6">
                    <a:lumMod val="40000"/>
                    <a:lumOff val="60000"/>
                  </a:schemeClr>
                </a:solidFill>
              </a:rPr>
              <a:t>Demographics</a:t>
            </a:r>
            <a:endParaRPr lang="ru-RU" sz="2800" dirty="0">
              <a:solidFill>
                <a:schemeClr val="accent6">
                  <a:lumMod val="40000"/>
                  <a:lumOff val="60000"/>
                </a:schemeClr>
              </a:solidFill>
            </a:endParaRPr>
          </a:p>
        </p:txBody>
      </p:sp>
      <p:sp>
        <p:nvSpPr>
          <p:cNvPr id="3" name="Прямоугольник 2"/>
          <p:cNvSpPr/>
          <p:nvPr/>
        </p:nvSpPr>
        <p:spPr>
          <a:xfrm>
            <a:off x="152400" y="585968"/>
            <a:ext cx="8305800" cy="1754326"/>
          </a:xfrm>
          <a:prstGeom prst="rect">
            <a:avLst/>
          </a:prstGeom>
        </p:spPr>
        <p:txBody>
          <a:bodyPr wrap="square">
            <a:spAutoFit/>
          </a:bodyPr>
          <a:lstStyle/>
          <a:p>
            <a:r>
              <a:rPr lang="en-US" dirty="0" smtClean="0">
                <a:solidFill>
                  <a:schemeClr val="accent6">
                    <a:lumMod val="40000"/>
                    <a:lumOff val="60000"/>
                  </a:schemeClr>
                </a:solidFill>
              </a:rPr>
              <a:t>The 2011 Canadian census counted a total population of 33,476,688, an increase of around 5.9 percent over the 2006 figure</a:t>
            </a:r>
            <a:r>
              <a:rPr lang="uk-UA" dirty="0" smtClean="0">
                <a:solidFill>
                  <a:schemeClr val="accent6">
                    <a:lumMod val="40000"/>
                    <a:lumOff val="60000"/>
                  </a:schemeClr>
                </a:solidFill>
              </a:rPr>
              <a:t>.</a:t>
            </a:r>
            <a:r>
              <a:rPr lang="en-US" dirty="0" smtClean="0">
                <a:solidFill>
                  <a:schemeClr val="accent6">
                    <a:lumMod val="40000"/>
                    <a:lumOff val="60000"/>
                  </a:schemeClr>
                </a:solidFill>
              </a:rPr>
              <a:t>By December 2012, Statistics Canada reported a population of over 35 million, signifying the fastest growth rate of any G8 nation</a:t>
            </a:r>
            <a:r>
              <a:rPr lang="uk-UA" dirty="0" smtClean="0">
                <a:solidFill>
                  <a:schemeClr val="accent6">
                    <a:lumMod val="40000"/>
                    <a:lumOff val="60000"/>
                  </a:schemeClr>
                </a:solidFill>
              </a:rPr>
              <a:t>.</a:t>
            </a:r>
            <a:r>
              <a:rPr lang="en-US" dirty="0" smtClean="0">
                <a:solidFill>
                  <a:schemeClr val="accent6">
                    <a:lumMod val="40000"/>
                    <a:lumOff val="60000"/>
                  </a:schemeClr>
                </a:solidFill>
              </a:rPr>
              <a:t>Between 1990 and 2008, the population increased by 5.6 million, equivalent to 20.4 percent overall growth. The main drivers of population growth are immigration and, to a lesser extent, natural growth.</a:t>
            </a:r>
            <a:endParaRPr lang="ru-RU" dirty="0">
              <a:solidFill>
                <a:schemeClr val="accent6">
                  <a:lumMod val="40000"/>
                  <a:lumOff val="60000"/>
                </a:schemeClr>
              </a:solidFill>
            </a:endParaRPr>
          </a:p>
        </p:txBody>
      </p:sp>
      <p:pic>
        <p:nvPicPr>
          <p:cNvPr id="23555" name="Picture 3" descr="C:\Documents and Settings\Admin\Рабочий стол\карина\ethnic-groups.png"/>
          <p:cNvPicPr>
            <a:picLocks noChangeAspect="1" noChangeArrowheads="1"/>
          </p:cNvPicPr>
          <p:nvPr/>
        </p:nvPicPr>
        <p:blipFill rotWithShape="1">
          <a:blip r:embed="rId3">
            <a:extLst>
              <a:ext uri="{28A0092B-C50C-407E-A947-70E740481C1C}">
                <a14:useLocalDpi xmlns:a14="http://schemas.microsoft.com/office/drawing/2010/main" val="0"/>
              </a:ext>
            </a:extLst>
          </a:blip>
          <a:srcRect t="12370" b="14386"/>
          <a:stretch/>
        </p:blipFill>
        <p:spPr bwMode="auto">
          <a:xfrm>
            <a:off x="1089631" y="2649971"/>
            <a:ext cx="7063769" cy="31412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7598"/>
      </p:ext>
    </p:extLst>
  </p:cSld>
  <p:clrMapOvr>
    <a:masterClrMapping/>
  </p:clrMapOvr>
  <p:transition spd="slow" advTm="1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9525"/>
            <a:ext cx="9212263"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09600" y="105014"/>
            <a:ext cx="8305800" cy="1754326"/>
          </a:xfrm>
          <a:prstGeom prst="rect">
            <a:avLst/>
          </a:prstGeom>
        </p:spPr>
        <p:txBody>
          <a:bodyPr wrap="square">
            <a:spAutoFit/>
          </a:bodyPr>
          <a:lstStyle/>
          <a:p>
            <a:r>
              <a:rPr lang="en-US" dirty="0" smtClean="0">
                <a:solidFill>
                  <a:schemeClr val="accent6">
                    <a:lumMod val="40000"/>
                    <a:lumOff val="60000"/>
                  </a:schemeClr>
                </a:solidFill>
              </a:rPr>
              <a:t>According to the 2006 census, the country's largest self-reported ethnic origin is Canadian (accounting for 32% of the population), followed by English (21%), French (15.8%), Scottish (15.1%), Irish (13.9%), German (10.2%), Italian (4.6%), Chinese (4.3%), First Nations (4.0%), Ukrainian (3.9%), and Dutch (3.3%).There are 600 recognized First Nations governments or bands, encompassing a total of 1,172,790 people.</a:t>
            </a:r>
            <a:endParaRPr lang="ru-RU" dirty="0">
              <a:solidFill>
                <a:schemeClr val="accent6">
                  <a:lumMod val="40000"/>
                  <a:lumOff val="60000"/>
                </a:schemeClr>
              </a:solidFill>
            </a:endParaRPr>
          </a:p>
        </p:txBody>
      </p:sp>
      <p:pic>
        <p:nvPicPr>
          <p:cNvPr id="24579" name="Picture 3" descr="C:\Documents and Settings\Admin\Рабочий стол\карина\95593-004-9EECB2C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920" y="2133600"/>
            <a:ext cx="5238750" cy="38385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73484"/>
      </p:ext>
    </p:extLst>
  </p:cSld>
  <p:clrMapOvr>
    <a:masterClrMapping/>
  </p:clrMapOvr>
  <p:transition spd="slow" advTm="1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700"/>
            <a:ext cx="9212263"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19893" y="152400"/>
            <a:ext cx="8305800" cy="2739211"/>
          </a:xfrm>
          <a:prstGeom prst="rect">
            <a:avLst/>
          </a:prstGeom>
        </p:spPr>
        <p:txBody>
          <a:bodyPr wrap="square">
            <a:spAutoFit/>
          </a:bodyPr>
          <a:lstStyle/>
          <a:p>
            <a:pPr algn="ctr"/>
            <a:r>
              <a:rPr lang="en-US" sz="2800" dirty="0" smtClean="0">
                <a:solidFill>
                  <a:schemeClr val="accent6">
                    <a:lumMod val="40000"/>
                    <a:lumOff val="60000"/>
                  </a:schemeClr>
                </a:solidFill>
              </a:rPr>
              <a:t>Language</a:t>
            </a:r>
            <a:endParaRPr lang="uk-UA" sz="2800" dirty="0" smtClean="0">
              <a:solidFill>
                <a:schemeClr val="accent6">
                  <a:lumMod val="40000"/>
                  <a:lumOff val="60000"/>
                </a:schemeClr>
              </a:solidFill>
            </a:endParaRPr>
          </a:p>
          <a:p>
            <a:r>
              <a:rPr lang="en-US" dirty="0" smtClean="0">
                <a:solidFill>
                  <a:schemeClr val="accent6">
                    <a:lumMod val="40000"/>
                    <a:lumOff val="60000"/>
                  </a:schemeClr>
                </a:solidFill>
              </a:rPr>
              <a:t>Canada's two official languages are English and French, pursuant to Section 16 of the Canadian Charter of Rights and Freedoms and the Federal Official Languages Act. Canada's federal government practices official bilingualism, which is applied by the Commissioner of Official Languages. English and French have equal status in federal courts, Parliament, and in all federal institutions. Citizens have the right, where there is sufficient demand, to receive federal government services in either English or French, and official-language minorities are guaranteed their own schools in all provinces and territories.</a:t>
            </a:r>
            <a:endParaRPr lang="ru-RU" dirty="0">
              <a:solidFill>
                <a:schemeClr val="accent6">
                  <a:lumMod val="40000"/>
                  <a:lumOff val="60000"/>
                </a:schemeClr>
              </a:solidFill>
            </a:endParaRPr>
          </a:p>
        </p:txBody>
      </p:sp>
      <p:pic>
        <p:nvPicPr>
          <p:cNvPr id="25603" name="Picture 3" descr="C:\Documents and Settings\Admin\Рабочий стол\карина\img505547ac3jynww.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2891611"/>
            <a:ext cx="695325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6055"/>
      </p:ext>
    </p:extLst>
  </p:cSld>
  <p:clrMapOvr>
    <a:masterClrMapping/>
  </p:clrMapOvr>
  <p:transition spd="slow" advTm="1000">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57200" y="152400"/>
            <a:ext cx="82296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solidFill>
                  <a:schemeClr val="accent6">
                    <a:lumMod val="60000"/>
                    <a:lumOff val="40000"/>
                  </a:schemeClr>
                </a:solidFill>
              </a:rPr>
              <a:t>In 2011, nearly 6.8 million Canadians listed a non-official language as their mother </a:t>
            </a:r>
            <a:r>
              <a:rPr lang="en-US" dirty="0" err="1" smtClean="0">
                <a:solidFill>
                  <a:schemeClr val="accent6">
                    <a:lumMod val="60000"/>
                    <a:lumOff val="40000"/>
                  </a:schemeClr>
                </a:solidFill>
              </a:rPr>
              <a:t>tongue.Some</a:t>
            </a:r>
            <a:r>
              <a:rPr lang="en-US" dirty="0" smtClean="0">
                <a:solidFill>
                  <a:schemeClr val="accent6">
                    <a:lumMod val="60000"/>
                    <a:lumOff val="40000"/>
                  </a:schemeClr>
                </a:solidFill>
              </a:rPr>
              <a:t> of the most common non-official first languages include Chinese (mainly Cantonese; 1,072,555 first-language speakers), Punjabi (430,705), Spanish (410,670), German (409,200), and Italian.</a:t>
            </a:r>
            <a:endParaRPr lang="ru-RU" dirty="0">
              <a:solidFill>
                <a:schemeClr val="accent6">
                  <a:lumMod val="60000"/>
                  <a:lumOff val="40000"/>
                </a:schemeClr>
              </a:solidFill>
            </a:endParaRPr>
          </a:p>
        </p:txBody>
      </p:sp>
    </p:spTree>
    <p:extLst>
      <p:ext uri="{BB962C8B-B14F-4D97-AF65-F5344CB8AC3E}">
        <p14:creationId xmlns:p14="http://schemas.microsoft.com/office/powerpoint/2010/main" val="1894980262"/>
      </p:ext>
    </p:extLst>
  </p:cSld>
  <p:clrMapOvr>
    <a:masterClrMapping/>
  </p:clrMapOvr>
  <p:transition spd="slow" advTm="100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12700"/>
            <a:ext cx="9212263"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6200" y="76200"/>
            <a:ext cx="8991600" cy="523220"/>
          </a:xfrm>
          <a:prstGeom prst="rect">
            <a:avLst/>
          </a:prstGeom>
        </p:spPr>
        <p:txBody>
          <a:bodyPr wrap="square">
            <a:spAutoFit/>
          </a:bodyPr>
          <a:lstStyle/>
          <a:p>
            <a:pPr algn="ctr"/>
            <a:r>
              <a:rPr lang="en-US" sz="2800" dirty="0" smtClean="0">
                <a:solidFill>
                  <a:schemeClr val="accent6">
                    <a:lumMod val="60000"/>
                    <a:lumOff val="40000"/>
                  </a:schemeClr>
                </a:solidFill>
              </a:rPr>
              <a:t>Culture</a:t>
            </a:r>
            <a:endParaRPr lang="ru-RU" sz="2800" dirty="0">
              <a:solidFill>
                <a:schemeClr val="accent6">
                  <a:lumMod val="60000"/>
                  <a:lumOff val="40000"/>
                </a:schemeClr>
              </a:solidFill>
            </a:endParaRPr>
          </a:p>
        </p:txBody>
      </p:sp>
      <p:sp>
        <p:nvSpPr>
          <p:cNvPr id="4" name="Прямоугольник 3"/>
          <p:cNvSpPr/>
          <p:nvPr/>
        </p:nvSpPr>
        <p:spPr>
          <a:xfrm>
            <a:off x="304800" y="581219"/>
            <a:ext cx="8686800" cy="2862322"/>
          </a:xfrm>
          <a:prstGeom prst="rect">
            <a:avLst/>
          </a:prstGeom>
        </p:spPr>
        <p:txBody>
          <a:bodyPr wrap="square">
            <a:spAutoFit/>
          </a:bodyPr>
          <a:lstStyle/>
          <a:p>
            <a:r>
              <a:rPr lang="en-US" dirty="0" smtClean="0">
                <a:solidFill>
                  <a:schemeClr val="accent6">
                    <a:lumMod val="60000"/>
                    <a:lumOff val="40000"/>
                  </a:schemeClr>
                </a:solidFill>
              </a:rPr>
              <a:t>Canada's culture draws influences from its broad range of constituent nationalities, and policies that promote multiculturalism are constitutionally protected. In Quebec, cultural identity is strong, and many French-speaking commentators speak of a culture of Quebec that is distinct from English Canadian </a:t>
            </a:r>
            <a:r>
              <a:rPr lang="en-US" dirty="0" err="1" smtClean="0">
                <a:solidFill>
                  <a:schemeClr val="accent6">
                    <a:lumMod val="60000"/>
                    <a:lumOff val="40000"/>
                  </a:schemeClr>
                </a:solidFill>
              </a:rPr>
              <a:t>culture.However</a:t>
            </a:r>
            <a:r>
              <a:rPr lang="en-US" dirty="0" smtClean="0">
                <a:solidFill>
                  <a:schemeClr val="accent6">
                    <a:lumMod val="60000"/>
                    <a:lumOff val="40000"/>
                  </a:schemeClr>
                </a:solidFill>
              </a:rPr>
              <a:t>, as a whole, Canada is in theory a cultural mosaic – a collection of several regional, aboriginal, and ethnic </a:t>
            </a:r>
            <a:r>
              <a:rPr lang="en-US" dirty="0" err="1" smtClean="0">
                <a:solidFill>
                  <a:schemeClr val="accent6">
                    <a:lumMod val="60000"/>
                    <a:lumOff val="40000"/>
                  </a:schemeClr>
                </a:solidFill>
              </a:rPr>
              <a:t>subcultures.Government</a:t>
            </a:r>
            <a:r>
              <a:rPr lang="en-US" dirty="0" smtClean="0">
                <a:solidFill>
                  <a:schemeClr val="accent6">
                    <a:lumMod val="60000"/>
                    <a:lumOff val="40000"/>
                  </a:schemeClr>
                </a:solidFill>
              </a:rPr>
              <a:t> policies such as publicly funded health care, higher taxation to redistribute wealth, the outlawing of capital punishment, strong efforts to eliminate poverty, strict gun control, and the legalization of same-sex marriage are further social indicators of Canada's political and cultural values.</a:t>
            </a:r>
            <a:endParaRPr lang="ru-RU" dirty="0">
              <a:solidFill>
                <a:schemeClr val="accent6">
                  <a:lumMod val="60000"/>
                  <a:lumOff val="40000"/>
                </a:schemeClr>
              </a:solidFill>
            </a:endParaRPr>
          </a:p>
        </p:txBody>
      </p:sp>
      <p:pic>
        <p:nvPicPr>
          <p:cNvPr id="27652" name="Picture 4" descr="C:\Documents and Settings\Admin\Рабочий стол\карина\Canada_Culture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352800"/>
            <a:ext cx="4876800" cy="3246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248024"/>
      </p:ext>
    </p:extLst>
  </p:cSld>
  <p:clrMapOvr>
    <a:masterClrMapping/>
  </p:clrMapOvr>
  <p:transition spd="slow" advTm="1000">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263"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77031" y="152400"/>
            <a:ext cx="8458200" cy="2031325"/>
          </a:xfrm>
          <a:prstGeom prst="rect">
            <a:avLst/>
          </a:prstGeom>
        </p:spPr>
        <p:txBody>
          <a:bodyPr wrap="square">
            <a:spAutoFit/>
          </a:bodyPr>
          <a:lstStyle/>
          <a:p>
            <a:r>
              <a:rPr lang="en-US" dirty="0" smtClean="0">
                <a:solidFill>
                  <a:schemeClr val="accent6">
                    <a:lumMod val="60000"/>
                    <a:lumOff val="40000"/>
                  </a:schemeClr>
                </a:solidFill>
              </a:rPr>
              <a:t>Historically, Canada has been influenced by British, French, and aboriginal cultures and traditions. Through their language, art and music, aboriginal peoples continue to influence the Canadian </a:t>
            </a:r>
            <a:r>
              <a:rPr lang="en-US" dirty="0" err="1" smtClean="0">
                <a:solidFill>
                  <a:schemeClr val="accent6">
                    <a:lumMod val="60000"/>
                    <a:lumOff val="40000"/>
                  </a:schemeClr>
                </a:solidFill>
              </a:rPr>
              <a:t>identity.Many</a:t>
            </a:r>
            <a:r>
              <a:rPr lang="en-US" dirty="0" smtClean="0">
                <a:solidFill>
                  <a:schemeClr val="accent6">
                    <a:lumMod val="60000"/>
                    <a:lumOff val="40000"/>
                  </a:schemeClr>
                </a:solidFill>
              </a:rPr>
              <a:t> Canadians value multiculturalism and see Canada as being inherently </a:t>
            </a:r>
            <a:r>
              <a:rPr lang="en-US" dirty="0" err="1" smtClean="0">
                <a:solidFill>
                  <a:schemeClr val="accent6">
                    <a:lumMod val="60000"/>
                    <a:lumOff val="40000"/>
                  </a:schemeClr>
                </a:solidFill>
              </a:rPr>
              <a:t>multicultural.American</a:t>
            </a:r>
            <a:r>
              <a:rPr lang="en-US" dirty="0" smtClean="0">
                <a:solidFill>
                  <a:schemeClr val="accent6">
                    <a:lumMod val="60000"/>
                    <a:lumOff val="40000"/>
                  </a:schemeClr>
                </a:solidFill>
              </a:rPr>
              <a:t> media and entertainment are popular, if not dominant, in English Canada; conversely, many Canadian cultural products and entertainers are successful in the United States and worldwide.</a:t>
            </a:r>
            <a:endParaRPr lang="ru-RU" dirty="0">
              <a:solidFill>
                <a:schemeClr val="accent6">
                  <a:lumMod val="60000"/>
                  <a:lumOff val="40000"/>
                </a:schemeClr>
              </a:solidFill>
            </a:endParaRPr>
          </a:p>
        </p:txBody>
      </p:sp>
      <p:pic>
        <p:nvPicPr>
          <p:cNvPr id="28675" name="Picture 3" descr="C:\Documents and Settings\Admin\Рабочий стол\карина\culture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913" y="2514600"/>
            <a:ext cx="3823996" cy="30696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8676" name="Picture 4" descr="C:\Documents and Settings\Admin\Рабочий стол\карина\Canada2010WinterOlympicsOTcelebr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2667000"/>
            <a:ext cx="4267200" cy="2844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7666"/>
      </p:ext>
    </p:extLst>
  </p:cSld>
  <p:clrMapOvr>
    <a:masterClrMapping/>
  </p:clrMapOvr>
  <p:transition spd="slow" advTm="1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_Recover\Рабочий стол\ИДЕИ\карина през\Без имени-1.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9850" y="-23813"/>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4175" y="228600"/>
            <a:ext cx="8305800" cy="1938992"/>
          </a:xfrm>
          <a:prstGeom prst="rect">
            <a:avLst/>
          </a:prstGeom>
          <a:noFill/>
        </p:spPr>
        <p:txBody>
          <a:bodyPr wrap="square">
            <a:spAutoFit/>
          </a:bodyPr>
          <a:lstStyle/>
          <a:p>
            <a:pPr fontAlgn="auto">
              <a:spcBef>
                <a:spcPts val="0"/>
              </a:spcBef>
              <a:spcAft>
                <a:spcPts val="0"/>
              </a:spcAft>
              <a:defRPr/>
            </a:pPr>
            <a:r>
              <a:rPr lang="en-US" sz="2000" dirty="0">
                <a:solidFill>
                  <a:schemeClr val="accent6">
                    <a:lumMod val="60000"/>
                    <a:lumOff val="40000"/>
                  </a:schemeClr>
                </a:solidFill>
                <a:latin typeface="+mn-lt"/>
              </a:rPr>
              <a:t>Canada </a:t>
            </a:r>
            <a:r>
              <a:rPr lang="uk-UA" sz="2000" dirty="0" smtClean="0">
                <a:solidFill>
                  <a:schemeClr val="accent6">
                    <a:lumMod val="60000"/>
                    <a:lumOff val="40000"/>
                  </a:schemeClr>
                </a:solidFill>
                <a:latin typeface="+mn-lt"/>
              </a:rPr>
              <a:t> </a:t>
            </a:r>
            <a:r>
              <a:rPr lang="en-US" sz="2000" dirty="0" smtClean="0">
                <a:solidFill>
                  <a:schemeClr val="accent6">
                    <a:lumMod val="60000"/>
                    <a:lumOff val="40000"/>
                  </a:schemeClr>
                </a:solidFill>
                <a:latin typeface="+mn-lt"/>
              </a:rPr>
              <a:t>is </a:t>
            </a:r>
            <a:r>
              <a:rPr lang="en-US" sz="2000" dirty="0">
                <a:solidFill>
                  <a:schemeClr val="accent6">
                    <a:lumMod val="60000"/>
                    <a:lumOff val="40000"/>
                  </a:schemeClr>
                </a:solidFill>
                <a:latin typeface="+mn-lt"/>
              </a:rPr>
              <a:t>a country in North America consisting of 10 provinces and 3 territories. Located in the northern part of the continent, it extends from the Atlantic to the Pacific and northward into the Arctic Ocean. At 9.98 million square </a:t>
            </a:r>
            <a:r>
              <a:rPr lang="en-US" sz="2000" dirty="0" err="1">
                <a:solidFill>
                  <a:schemeClr val="accent6">
                    <a:lumMod val="60000"/>
                    <a:lumOff val="40000"/>
                  </a:schemeClr>
                </a:solidFill>
                <a:latin typeface="+mn-lt"/>
              </a:rPr>
              <a:t>kilometres</a:t>
            </a:r>
            <a:r>
              <a:rPr lang="en-US" sz="2000" dirty="0">
                <a:solidFill>
                  <a:schemeClr val="accent6">
                    <a:lumMod val="60000"/>
                    <a:lumOff val="40000"/>
                  </a:schemeClr>
                </a:solidFill>
                <a:latin typeface="+mn-lt"/>
              </a:rPr>
              <a:t> in total, Canada is the world's second-largest country by total area, and its common border with the United States is the world's longest land border shared by the same two countries.</a:t>
            </a:r>
            <a:endParaRPr lang="ru-RU" sz="2000" dirty="0">
              <a:solidFill>
                <a:schemeClr val="accent6">
                  <a:lumMod val="60000"/>
                  <a:lumOff val="40000"/>
                </a:schemeClr>
              </a:solidFill>
              <a:latin typeface="+mn-lt"/>
            </a:endParaRPr>
          </a:p>
        </p:txBody>
      </p:sp>
      <p:pic>
        <p:nvPicPr>
          <p:cNvPr id="3080" name="Picture 8" descr="C:\Documents and Settings\Admin\Рабочий стол\карина\gcX2_SGBZ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14600"/>
            <a:ext cx="4495800"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1" name="Picture 9" descr="C:\Documents and Settings\Admin\Рабочий стол\карина\JieuAyUy5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9" y="2514600"/>
            <a:ext cx="3870663" cy="3217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_Recover\Рабочий стол\ИДЕИ\карина през\Без имени-1.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9850" y="0"/>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9463" y="152400"/>
            <a:ext cx="8229600" cy="2339102"/>
          </a:xfrm>
          <a:prstGeom prst="rect">
            <a:avLst/>
          </a:prstGeom>
          <a:noFill/>
        </p:spPr>
        <p:txBody>
          <a:bodyPr>
            <a:spAutoFit/>
          </a:bodyPr>
          <a:lstStyle/>
          <a:p>
            <a:pPr algn="ctr" fontAlgn="auto">
              <a:spcBef>
                <a:spcPts val="0"/>
              </a:spcBef>
              <a:spcAft>
                <a:spcPts val="0"/>
              </a:spcAft>
              <a:defRPr/>
            </a:pPr>
            <a:r>
              <a:rPr lang="en-US" dirty="0">
                <a:solidFill>
                  <a:schemeClr val="accent6">
                    <a:lumMod val="60000"/>
                    <a:lumOff val="40000"/>
                  </a:schemeClr>
                </a:solidFill>
                <a:latin typeface="+mn-lt"/>
              </a:rPr>
              <a:t>The land that is now Canada has been inhabited for millennia by various Aboriginal peoples. Beginning in the late 15th century, British and French colonies established on the region's Atlantic coast. As a consequence of various conflicts, the United Kingdom gained and lost North American territories until left in the late 18th century with what mostly comprises Canada today. Pursuant to the British North America Act, on July 1, 1867 three colonies joined to form the autonomous federal dominion of Canada. </a:t>
            </a:r>
            <a:r>
              <a:rPr lang="en-US" dirty="0" smtClean="0">
                <a:solidFill>
                  <a:schemeClr val="accent6">
                    <a:lumMod val="60000"/>
                    <a:lumOff val="40000"/>
                  </a:schemeClr>
                </a:solidFill>
                <a:latin typeface="+mn-lt"/>
              </a:rPr>
              <a:t>In </a:t>
            </a:r>
            <a:r>
              <a:rPr lang="en-US" dirty="0">
                <a:solidFill>
                  <a:schemeClr val="accent6">
                    <a:lumMod val="60000"/>
                    <a:lumOff val="40000"/>
                  </a:schemeClr>
                </a:solidFill>
                <a:latin typeface="+mn-lt"/>
              </a:rPr>
              <a:t>1931 Britain granted Canada full independence in most matters with the Statute of Westminster 1931. The last ties were dissolved in 1982 </a:t>
            </a:r>
            <a:r>
              <a:rPr lang="en-US" sz="2000" dirty="0">
                <a:solidFill>
                  <a:schemeClr val="accent6">
                    <a:lumMod val="60000"/>
                    <a:lumOff val="40000"/>
                  </a:schemeClr>
                </a:solidFill>
                <a:latin typeface="+mn-lt"/>
              </a:rPr>
              <a:t>with the Canada Act 1982.</a:t>
            </a:r>
            <a:endParaRPr lang="ru-RU" sz="2000" dirty="0">
              <a:solidFill>
                <a:schemeClr val="accent6">
                  <a:lumMod val="60000"/>
                  <a:lumOff val="40000"/>
                </a:schemeClr>
              </a:solidFill>
              <a:latin typeface="+mn-lt"/>
            </a:endParaRPr>
          </a:p>
        </p:txBody>
      </p:sp>
      <p:pic>
        <p:nvPicPr>
          <p:cNvPr id="4102" name="Picture 6" descr="C:\Documents and Settings\Admin\Рабочий стол\карина\iQI6_9NZnT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463" y="2743200"/>
            <a:ext cx="44196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3" name="Picture 7" descr="C:\Documents and Settings\Admin\Рабочий стол\карина\Ax3qiizWK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3657600" cy="2971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_Recover\Рабочий стол\ИДЕИ\карина през\Без имени-1.jpg"/>
          <p:cNvPicPr>
            <a:picLocks noChangeAspect="1" noChangeArrowheads="1"/>
          </p:cNvPicPr>
          <p:nvPr/>
        </p:nvPicPr>
        <p:blipFill>
          <a:blip r:embed="rId2">
            <a:lum bright="-20000" contrast="-10000"/>
            <a:extLst>
              <a:ext uri="{28A0092B-C50C-407E-A947-70E740481C1C}">
                <a14:useLocalDpi xmlns:a14="http://schemas.microsoft.com/office/drawing/2010/main" val="0"/>
              </a:ext>
            </a:extLst>
          </a:blip>
          <a:srcRect/>
          <a:stretch>
            <a:fillRect/>
          </a:stretch>
        </p:blipFill>
        <p:spPr bwMode="auto">
          <a:xfrm>
            <a:off x="-69850" y="0"/>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0" y="76200"/>
            <a:ext cx="9067800" cy="523220"/>
          </a:xfrm>
          <a:prstGeom prst="rect">
            <a:avLst/>
          </a:prstGeom>
        </p:spPr>
        <p:txBody>
          <a:bodyPr wrap="square">
            <a:spAutoFit/>
          </a:bodyPr>
          <a:lstStyle/>
          <a:p>
            <a:pPr algn="ctr"/>
            <a:r>
              <a:rPr lang="en-US" sz="2800" dirty="0" smtClean="0">
                <a:solidFill>
                  <a:schemeClr val="accent6">
                    <a:lumMod val="60000"/>
                    <a:lumOff val="40000"/>
                  </a:schemeClr>
                </a:solidFill>
              </a:rPr>
              <a:t>Geography</a:t>
            </a:r>
            <a:endParaRPr lang="ru-RU" sz="2800" dirty="0">
              <a:solidFill>
                <a:schemeClr val="accent6">
                  <a:lumMod val="60000"/>
                  <a:lumOff val="40000"/>
                </a:schemeClr>
              </a:solidFill>
            </a:endParaRPr>
          </a:p>
        </p:txBody>
      </p:sp>
      <p:sp>
        <p:nvSpPr>
          <p:cNvPr id="4" name="Прямоугольник 3"/>
          <p:cNvSpPr/>
          <p:nvPr/>
        </p:nvSpPr>
        <p:spPr>
          <a:xfrm>
            <a:off x="152400" y="599420"/>
            <a:ext cx="8839200" cy="1754326"/>
          </a:xfrm>
          <a:prstGeom prst="rect">
            <a:avLst/>
          </a:prstGeom>
        </p:spPr>
        <p:txBody>
          <a:bodyPr wrap="square">
            <a:spAutoFit/>
          </a:bodyPr>
          <a:lstStyle/>
          <a:p>
            <a:r>
              <a:rPr lang="en-US" dirty="0" smtClean="0">
                <a:solidFill>
                  <a:schemeClr val="accent6">
                    <a:lumMod val="60000"/>
                    <a:lumOff val="40000"/>
                  </a:schemeClr>
                </a:solidFill>
              </a:rPr>
              <a:t>Canada occupies a major northern portion of North America, sharing land borders with the contiguous United States to the south (the longest border between two countries in the world) and the US state of Alaska to the northwest. Canada stretches from the Atlantic Ocean in the east to the Pacific Ocean in the west; to the north lies the Arctic By total area (including its waters), Canada is the second-largest country in the world, after Russia. By land area alone, Canada ranks fourth.</a:t>
            </a:r>
            <a:endParaRPr lang="ru-RU" dirty="0">
              <a:solidFill>
                <a:schemeClr val="accent6">
                  <a:lumMod val="60000"/>
                  <a:lumOff val="40000"/>
                </a:schemeClr>
              </a:solidFill>
            </a:endParaRPr>
          </a:p>
        </p:txBody>
      </p:sp>
      <p:pic>
        <p:nvPicPr>
          <p:cNvPr id="5126" name="Picture 6" descr="C:\Documents and Settings\Admin\Рабочий стол\карина\800px-Canada-satel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4992"/>
            <a:ext cx="4724400" cy="312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7" name="Picture 7" descr="C:\Documents and Settings\Admin\Рабочий стол\карина\eF5-P7bzYG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809292"/>
            <a:ext cx="4267200" cy="289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1"/>
          <p:cNvSpPr>
            <a:spLocks noChangeArrowheads="1"/>
          </p:cNvSpPr>
          <p:nvPr/>
        </p:nvSpPr>
        <p:spPr bwMode="auto">
          <a:xfrm>
            <a:off x="2286000" y="-357188"/>
            <a:ext cx="4572000" cy="92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
            </a:r>
            <a:br>
              <a:rPr lang="en-US">
                <a:latin typeface="Calibri" pitchFamily="34" charset="0"/>
              </a:rPr>
            </a:br>
            <a:r>
              <a:rPr lang="en-US">
                <a:latin typeface="Calibri" pitchFamily="34" charset="0"/>
              </a:rPr>
              <a:t/>
            </a:r>
            <a:br>
              <a:rPr lang="en-US">
                <a:latin typeface="Calibri" pitchFamily="34" charset="0"/>
              </a:rPr>
            </a:br>
            <a:endParaRPr lang="ru-RU">
              <a:latin typeface="Calibri" pitchFamily="34" charset="0"/>
            </a:endParaRPr>
          </a:p>
        </p:txBody>
      </p:sp>
      <p:pic>
        <p:nvPicPr>
          <p:cNvPr id="6147" name="Picture 2" descr="D:\_Recover\Рабочий стол\ИДЕИ\карина през\Без имени-1.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9850" y="-23813"/>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2248678" y="104775"/>
            <a:ext cx="4602542" cy="584775"/>
          </a:xfrm>
          <a:prstGeom prst="rect">
            <a:avLst/>
          </a:prstGeom>
        </p:spPr>
        <p:txBody>
          <a:bodyPr wrap="none">
            <a:spAutoFit/>
          </a:bodyPr>
          <a:lstStyle/>
          <a:p>
            <a:r>
              <a:rPr lang="en-US" sz="3200" dirty="0" smtClean="0">
                <a:solidFill>
                  <a:schemeClr val="accent6">
                    <a:lumMod val="60000"/>
                    <a:lumOff val="40000"/>
                  </a:schemeClr>
                </a:solidFill>
              </a:rPr>
              <a:t>Government and politics</a:t>
            </a:r>
            <a:endParaRPr lang="ru-RU" sz="3200" dirty="0">
              <a:solidFill>
                <a:schemeClr val="accent6">
                  <a:lumMod val="60000"/>
                  <a:lumOff val="40000"/>
                </a:schemeClr>
              </a:solidFill>
            </a:endParaRPr>
          </a:p>
        </p:txBody>
      </p:sp>
      <p:sp>
        <p:nvSpPr>
          <p:cNvPr id="4" name="Прямоугольник 3"/>
          <p:cNvSpPr/>
          <p:nvPr/>
        </p:nvSpPr>
        <p:spPr>
          <a:xfrm>
            <a:off x="76200" y="713679"/>
            <a:ext cx="8839200" cy="1754326"/>
          </a:xfrm>
          <a:prstGeom prst="rect">
            <a:avLst/>
          </a:prstGeom>
        </p:spPr>
        <p:txBody>
          <a:bodyPr wrap="square">
            <a:spAutoFit/>
          </a:bodyPr>
          <a:lstStyle/>
          <a:p>
            <a:r>
              <a:rPr lang="en-US" dirty="0" smtClean="0">
                <a:solidFill>
                  <a:schemeClr val="accent6">
                    <a:lumMod val="60000"/>
                    <a:lumOff val="40000"/>
                  </a:schemeClr>
                </a:solidFill>
              </a:rPr>
              <a:t>Canada has a parliamentary system within the context of a constitutional monarchy, the monarchy of Canada being the foundation of the executive, legislative, and judicial branches</a:t>
            </a:r>
            <a:r>
              <a:rPr lang="uk-UA" dirty="0" smtClean="0">
                <a:solidFill>
                  <a:schemeClr val="accent6">
                    <a:lumMod val="60000"/>
                    <a:lumOff val="40000"/>
                  </a:schemeClr>
                </a:solidFill>
              </a:rPr>
              <a:t>.</a:t>
            </a:r>
            <a:r>
              <a:rPr lang="en-US" dirty="0" smtClean="0">
                <a:solidFill>
                  <a:schemeClr val="accent6">
                    <a:lumMod val="60000"/>
                    <a:lumOff val="40000"/>
                  </a:schemeClr>
                </a:solidFill>
              </a:rPr>
              <a:t>The sovereign is Queen Elizabeth II, who also serves as head of state of 15 other Commonwealth countries and each of Canada's ten provinces. As such, the Queen's representative, the Governor General of Canada (at present David Lloyd Johnston), carries out most of the federal royal duties in Canada.</a:t>
            </a:r>
            <a:endParaRPr lang="ru-RU" dirty="0">
              <a:solidFill>
                <a:schemeClr val="accent6">
                  <a:lumMod val="60000"/>
                  <a:lumOff val="40000"/>
                </a:schemeClr>
              </a:solidFill>
            </a:endParaRPr>
          </a:p>
        </p:txBody>
      </p:sp>
      <p:pic>
        <p:nvPicPr>
          <p:cNvPr id="6151" name="Picture 7" descr="C:\Documents and Settings\Admin\Рабочий стол\карина\800px-Cansen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924" y="2633663"/>
            <a:ext cx="4840296" cy="3157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76200" y="4340"/>
            <a:ext cx="8839200" cy="2185214"/>
          </a:xfrm>
          <a:prstGeom prst="rect">
            <a:avLst/>
          </a:prstGeom>
        </p:spPr>
        <p:txBody>
          <a:bodyPr wrap="square">
            <a:spAutoFit/>
          </a:bodyPr>
          <a:lstStyle/>
          <a:p>
            <a:pPr algn="ctr"/>
            <a:r>
              <a:rPr lang="en-US" sz="2800" dirty="0" smtClean="0"/>
              <a:t>International organizations</a:t>
            </a:r>
          </a:p>
          <a:p>
            <a:pPr algn="ctr"/>
            <a:r>
              <a:rPr lang="en-US" dirty="0" smtClean="0"/>
              <a:t>Canada is recognized as a middle power for its role in international affairs with a tendency to pursue multilateral </a:t>
            </a:r>
            <a:r>
              <a:rPr lang="en-US" dirty="0" err="1" smtClean="0"/>
              <a:t>solutions.As</a:t>
            </a:r>
            <a:r>
              <a:rPr lang="en-US" dirty="0" smtClean="0"/>
              <a:t> well as its membership of the United Nations, the World Trade Organization and the </a:t>
            </a:r>
            <a:r>
              <a:rPr lang="en-US" dirty="0" err="1" smtClean="0"/>
              <a:t>Organisation</a:t>
            </a:r>
            <a:r>
              <a:rPr lang="en-US" dirty="0" smtClean="0"/>
              <a:t> for Economic Co-operation and Development (OECD), Canada is a member of regional and other international organizations and forums for economic and </a:t>
            </a:r>
            <a:r>
              <a:rPr lang="en-US" dirty="0" err="1" smtClean="0"/>
              <a:t>culltural</a:t>
            </a:r>
            <a:r>
              <a:rPr lang="en-US" dirty="0" smtClean="0"/>
              <a:t> </a:t>
            </a:r>
            <a:r>
              <a:rPr lang="en-US" dirty="0" err="1" smtClean="0"/>
              <a:t>affairs.Canada</a:t>
            </a:r>
            <a:r>
              <a:rPr lang="en-US" dirty="0" smtClean="0"/>
              <a:t> acceded to the International Covenant on Civil and Political Rights in 1976.</a:t>
            </a:r>
            <a:endParaRPr lang="ru-RU" dirty="0"/>
          </a:p>
        </p:txBody>
      </p:sp>
    </p:spTree>
  </p:cSld>
  <p:clrMapOvr>
    <a:masterClrMapping/>
  </p:clrMapOvr>
  <p:transition spd="slow" advTm="10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_Recover\Рабочий стол\ИДЕИ\карина през\Без имени-1.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143000"/>
            <a:ext cx="8991600" cy="646331"/>
          </a:xfrm>
          <a:prstGeom prst="rect">
            <a:avLst/>
          </a:prstGeom>
          <a:noFill/>
        </p:spPr>
        <p:txBody>
          <a:bodyPr>
            <a:spAutoFit/>
          </a:bodyPr>
          <a:lstStyle/>
          <a:p>
            <a:pPr fontAlgn="auto">
              <a:spcBef>
                <a:spcPts val="0"/>
              </a:spcBef>
              <a:spcAft>
                <a:spcPts val="0"/>
              </a:spcAft>
              <a:defRPr/>
            </a:pPr>
            <a:r>
              <a:rPr lang="en-US" dirty="0">
                <a:latin typeface="+mn-lt"/>
              </a:rPr>
              <a:t/>
            </a:r>
            <a:br>
              <a:rPr lang="en-US" dirty="0">
                <a:latin typeface="+mn-lt"/>
              </a:rPr>
            </a:br>
            <a:endParaRPr lang="ru-RU" dirty="0">
              <a:solidFill>
                <a:schemeClr val="accent6">
                  <a:lumMod val="60000"/>
                  <a:lumOff val="40000"/>
                </a:schemeClr>
              </a:solidFill>
              <a:latin typeface="+mn-lt"/>
            </a:endParaRPr>
          </a:p>
        </p:txBody>
      </p:sp>
      <p:sp>
        <p:nvSpPr>
          <p:cNvPr id="4" name="TextBox 3"/>
          <p:cNvSpPr txBox="1"/>
          <p:nvPr/>
        </p:nvSpPr>
        <p:spPr>
          <a:xfrm>
            <a:off x="2514600" y="76200"/>
            <a:ext cx="4572000" cy="523220"/>
          </a:xfrm>
          <a:prstGeom prst="rect">
            <a:avLst/>
          </a:prstGeom>
          <a:noFill/>
        </p:spPr>
        <p:txBody>
          <a:bodyPr wrap="square">
            <a:spAutoFit/>
          </a:bodyPr>
          <a:lstStyle/>
          <a:p>
            <a:pPr fontAlgn="auto">
              <a:spcBef>
                <a:spcPts val="0"/>
              </a:spcBef>
              <a:spcAft>
                <a:spcPts val="0"/>
              </a:spcAft>
              <a:defRPr/>
            </a:pPr>
            <a:r>
              <a:rPr lang="en-US" sz="2800" dirty="0">
                <a:solidFill>
                  <a:schemeClr val="accent6">
                    <a:lumMod val="40000"/>
                    <a:lumOff val="60000"/>
                  </a:schemeClr>
                </a:solidFill>
                <a:latin typeface="+mn-lt"/>
              </a:rPr>
              <a:t>Provinces and territories</a:t>
            </a:r>
            <a:endParaRPr lang="ru-RU" sz="2800" dirty="0">
              <a:solidFill>
                <a:schemeClr val="accent6">
                  <a:lumMod val="40000"/>
                  <a:lumOff val="60000"/>
                </a:schemeClr>
              </a:solidFill>
              <a:latin typeface="+mn-lt"/>
            </a:endParaRPr>
          </a:p>
        </p:txBody>
      </p:sp>
      <p:sp>
        <p:nvSpPr>
          <p:cNvPr id="2" name="Прямоугольник 1"/>
          <p:cNvSpPr/>
          <p:nvPr/>
        </p:nvSpPr>
        <p:spPr>
          <a:xfrm>
            <a:off x="304800" y="627412"/>
            <a:ext cx="8305800" cy="2031325"/>
          </a:xfrm>
          <a:prstGeom prst="rect">
            <a:avLst/>
          </a:prstGeom>
        </p:spPr>
        <p:txBody>
          <a:bodyPr wrap="square">
            <a:spAutoFit/>
          </a:bodyPr>
          <a:lstStyle/>
          <a:p>
            <a:r>
              <a:rPr lang="en-US" dirty="0" smtClean="0">
                <a:solidFill>
                  <a:schemeClr val="accent6">
                    <a:lumMod val="40000"/>
                    <a:lumOff val="60000"/>
                  </a:schemeClr>
                </a:solidFill>
              </a:rPr>
              <a:t>Canada is a federation composed of ten provinces and three territories. In turn, these may be grouped into four main regions: Western Canada, Central Canada, Atlantic Canada, and Northern Canada. Provinces have more autonomy than territories, having responsibility for social programs such as health care, education, and welfare. Using its spending powers, the federal government can initiate national policies in provincial areas, such as the Canada Health Act; the provinces can opt out of these, but rarely do so in practice. </a:t>
            </a:r>
            <a:endParaRPr lang="ru-RU" dirty="0">
              <a:solidFill>
                <a:schemeClr val="accent6">
                  <a:lumMod val="40000"/>
                  <a:lumOff val="60000"/>
                </a:schemeClr>
              </a:solidFill>
            </a:endParaRPr>
          </a:p>
        </p:txBody>
      </p:sp>
      <p:pic>
        <p:nvPicPr>
          <p:cNvPr id="8202" name="Picture 10" descr="C:\Documents and Settings\Admin\Рабочий стол\карина\693px-Political_map_of_Canad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67326"/>
            <a:ext cx="4724400" cy="34455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203" name="Picture 11" descr="C:\Documents and Settings\Admin\Рабочий стол\карина\4FS1KhCrDa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867326"/>
            <a:ext cx="3657600" cy="33810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_Recover\Рабочий стол\ИДЕИ\карина през\Без имени-1.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69850" y="-23813"/>
            <a:ext cx="921385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3276600" y="76200"/>
            <a:ext cx="1683474" cy="523220"/>
          </a:xfrm>
          <a:prstGeom prst="rect">
            <a:avLst/>
          </a:prstGeom>
        </p:spPr>
        <p:txBody>
          <a:bodyPr wrap="none">
            <a:spAutoFit/>
          </a:bodyPr>
          <a:lstStyle/>
          <a:p>
            <a:r>
              <a:rPr lang="en-US" sz="2800" dirty="0" smtClean="0">
                <a:solidFill>
                  <a:schemeClr val="accent6">
                    <a:lumMod val="40000"/>
                    <a:lumOff val="60000"/>
                  </a:schemeClr>
                </a:solidFill>
              </a:rPr>
              <a:t>Economy</a:t>
            </a:r>
            <a:endParaRPr lang="ru-RU" sz="2800" dirty="0">
              <a:solidFill>
                <a:schemeClr val="accent6">
                  <a:lumMod val="40000"/>
                  <a:lumOff val="60000"/>
                </a:schemeClr>
              </a:solidFill>
            </a:endParaRPr>
          </a:p>
        </p:txBody>
      </p:sp>
      <p:sp>
        <p:nvSpPr>
          <p:cNvPr id="3" name="Прямоугольник 2"/>
          <p:cNvSpPr/>
          <p:nvPr/>
        </p:nvSpPr>
        <p:spPr>
          <a:xfrm>
            <a:off x="152400" y="706180"/>
            <a:ext cx="8839200" cy="2031325"/>
          </a:xfrm>
          <a:prstGeom prst="rect">
            <a:avLst/>
          </a:prstGeom>
        </p:spPr>
        <p:txBody>
          <a:bodyPr wrap="square">
            <a:spAutoFit/>
          </a:bodyPr>
          <a:lstStyle/>
          <a:p>
            <a:r>
              <a:rPr lang="en-US" dirty="0" smtClean="0">
                <a:solidFill>
                  <a:schemeClr val="accent6">
                    <a:lumMod val="40000"/>
                    <a:lumOff val="60000"/>
                  </a:schemeClr>
                </a:solidFill>
              </a:rPr>
              <a:t>Since the early 20th century, the growth of Canada's manufacturing, mining, and service sectors has transformed the nation from a largely rural economy to an urbanized, industrial one. Like many other developed nations, the Canadian economy is dominated by the service industry, which employs about three-quarters of the country's </a:t>
            </a:r>
            <a:r>
              <a:rPr lang="en-US" dirty="0" err="1" smtClean="0">
                <a:solidFill>
                  <a:schemeClr val="accent6">
                    <a:lumMod val="40000"/>
                    <a:lumOff val="60000"/>
                  </a:schemeClr>
                </a:solidFill>
              </a:rPr>
              <a:t>workforce.However</a:t>
            </a:r>
            <a:r>
              <a:rPr lang="en-US" dirty="0" smtClean="0">
                <a:solidFill>
                  <a:schemeClr val="accent6">
                    <a:lumMod val="40000"/>
                    <a:lumOff val="60000"/>
                  </a:schemeClr>
                </a:solidFill>
              </a:rPr>
              <a:t>, Canada is unusual among developed countries in the importance of its primary sector, in which the logging and petroleum industries are two of the most prominent components.</a:t>
            </a:r>
            <a:endParaRPr lang="ru-RU" dirty="0">
              <a:solidFill>
                <a:schemeClr val="accent6">
                  <a:lumMod val="40000"/>
                  <a:lumOff val="60000"/>
                </a:schemeClr>
              </a:solidFill>
            </a:endParaRPr>
          </a:p>
        </p:txBody>
      </p:sp>
      <p:pic>
        <p:nvPicPr>
          <p:cNvPr id="9219" name="Picture 3" descr="C:\Documents and Settings\Admin\Рабочий стол\карина\G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55230"/>
            <a:ext cx="5334000" cy="4000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advTm="1000">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212263" cy="688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6531" y="152400"/>
            <a:ext cx="8839200" cy="2585323"/>
          </a:xfrm>
          <a:prstGeom prst="rect">
            <a:avLst/>
          </a:prstGeom>
        </p:spPr>
        <p:txBody>
          <a:bodyPr wrap="square">
            <a:spAutoFit/>
          </a:bodyPr>
          <a:lstStyle/>
          <a:p>
            <a:r>
              <a:rPr lang="en-US" dirty="0" smtClean="0">
                <a:solidFill>
                  <a:schemeClr val="accent6">
                    <a:lumMod val="40000"/>
                    <a:lumOff val="60000"/>
                  </a:schemeClr>
                </a:solidFill>
              </a:rPr>
              <a:t>Atlantic Canada possesses vast offshore deposits of natural gas, and Alberta also hosts large oil and gas resources. The vastness of the Athabasca oil sands and other assets results in Canada having 13% of the global oil reserves, the world's third-largest, after Venezuela and Saudi </a:t>
            </a:r>
            <a:r>
              <a:rPr lang="en-US" dirty="0" err="1" smtClean="0">
                <a:solidFill>
                  <a:schemeClr val="accent6">
                    <a:lumMod val="40000"/>
                    <a:lumOff val="60000"/>
                  </a:schemeClr>
                </a:solidFill>
              </a:rPr>
              <a:t>Arabia.Canada</a:t>
            </a:r>
            <a:r>
              <a:rPr lang="en-US" dirty="0" smtClean="0">
                <a:solidFill>
                  <a:schemeClr val="accent6">
                    <a:lumMod val="40000"/>
                    <a:lumOff val="60000"/>
                  </a:schemeClr>
                </a:solidFill>
              </a:rPr>
              <a:t> is additionally one of the world's largest suppliers of agricultural products; the Canadian Prairies are one of the most important global producers of wheat, canola, and other </a:t>
            </a:r>
            <a:r>
              <a:rPr lang="en-US" dirty="0" err="1" smtClean="0">
                <a:solidFill>
                  <a:schemeClr val="accent6">
                    <a:lumMod val="40000"/>
                    <a:lumOff val="60000"/>
                  </a:schemeClr>
                </a:solidFill>
              </a:rPr>
              <a:t>grains.The</a:t>
            </a:r>
            <a:r>
              <a:rPr lang="en-US" dirty="0" smtClean="0">
                <a:solidFill>
                  <a:schemeClr val="accent6">
                    <a:lumMod val="40000"/>
                    <a:lumOff val="60000"/>
                  </a:schemeClr>
                </a:solidFill>
              </a:rPr>
              <a:t> Ministry of Natural Resources in Canada provides statistics regarding their major exports, zinc and uranium, and is a leading exporter of many other minerals, such as gold, nickel, aluminum, steel, iron ore, Coking Coal, and lead.</a:t>
            </a:r>
            <a:endParaRPr lang="ru-RU" dirty="0">
              <a:solidFill>
                <a:schemeClr val="accent6">
                  <a:lumMod val="40000"/>
                  <a:lumOff val="60000"/>
                </a:schemeClr>
              </a:solidFill>
            </a:endParaRPr>
          </a:p>
        </p:txBody>
      </p:sp>
      <p:pic>
        <p:nvPicPr>
          <p:cNvPr id="22531" name="Picture 3" descr="C:\Documents and Settings\Admin\Рабочий стол\карина\o-CANADA-ECONOMY-DIVERSITY-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0"/>
            <a:ext cx="4681537" cy="31083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532" name="Picture 4" descr="C:\Documents and Settings\Admin\Рабочий стол\карина\resource-sector-boosted-canadian-economy-growth-in-february-30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15075"/>
            <a:ext cx="3329007" cy="27741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429119"/>
      </p:ext>
    </p:extLst>
  </p:cSld>
  <p:clrMapOvr>
    <a:masterClrMapping/>
  </p:clrMapOvr>
  <p:transition spd="slow" advTm="1000">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1281</Words>
  <Application>Microsoft Office PowerPoint</Application>
  <PresentationFormat>Экран (4:3)</PresentationFormat>
  <Paragraphs>27</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Calibri</vt:lpstr>
      <vt:lpstr>Arial</vt:lpstr>
      <vt:lpstr>Adobe Gothic Std B</vt:lpstr>
      <vt:lpstr>Vrinda</vt:lpstr>
      <vt:lpstr>Adobe Arabic</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19</cp:revision>
  <dcterms:created xsi:type="dcterms:W3CDTF">2014-01-19T22:14:11Z</dcterms:created>
  <dcterms:modified xsi:type="dcterms:W3CDTF">2014-05-13T18:20:02Z</dcterms:modified>
</cp:coreProperties>
</file>