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Світове виробництво електроенергії, % (2001р.)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037280062214451E-2"/>
          <c:y val="0.19025310079629801"/>
          <c:w val="0.62889229124137258"/>
          <c:h val="0.7218158046236908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Світове виробництво електроенергії, % (2001р.)</c:v>
                </c:pt>
              </c:strCache>
            </c:strRef>
          </c:tx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Лист1!$A$2:$A$6</c:f>
              <c:strCache>
                <c:ptCount val="5"/>
                <c:pt idx="0">
                  <c:v>Вугілля</c:v>
                </c:pt>
                <c:pt idx="1">
                  <c:v>Природний газ</c:v>
                </c:pt>
                <c:pt idx="2">
                  <c:v>Гідроенергія</c:v>
                </c:pt>
                <c:pt idx="3">
                  <c:v>Атомна енергія</c:v>
                </c:pt>
                <c:pt idx="4">
                  <c:v>Нафта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39.1</c:v>
                </c:pt>
                <c:pt idx="1">
                  <c:v>17.399999999999999</c:v>
                </c:pt>
                <c:pt idx="2">
                  <c:v>17.100000000000001</c:v>
                </c:pt>
                <c:pt idx="3">
                  <c:v>16.899999999999999</c:v>
                </c:pt>
                <c:pt idx="4">
                  <c:v>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5290512297073975"/>
          <c:y val="0.3446134435919686"/>
          <c:w val="0.23320598814037133"/>
          <c:h val="0.4015218808243517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61A-250E-4A29-9E9B-599CA3838FA1}" type="datetime1">
              <a:rPr lang="en-US" smtClean="0"/>
              <a:pPr/>
              <a:t>10/8/2012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10/8/2012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10/8/2012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66C-382E-48AD-8F4C-E87C4D4A8B28}" type="datetime1">
              <a:rPr lang="en-US" smtClean="0"/>
              <a:pPr/>
              <a:t>10/8/2012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ADA4-35DF-4BD1-8C53-4246F035229A}" type="datetime1">
              <a:rPr lang="en-US" smtClean="0"/>
              <a:pPr/>
              <a:t>10/8/2012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63ED-02B1-490A-8EAD-E0CB136D5388}" type="datetime1">
              <a:rPr lang="en-US" smtClean="0"/>
              <a:pPr/>
              <a:t>10/8/2012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1BB6-685D-4518-8FAD-1882B9671546}" type="datetime1">
              <a:rPr lang="en-US" smtClean="0"/>
              <a:pPr/>
              <a:t>10/8/2012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10/8/2012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10/8/2012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2007-CDD1-4BCF-B9F4-9D458EFEEFE1}" type="datetime1">
              <a:rPr lang="en-US" smtClean="0"/>
              <a:pPr/>
              <a:t>10/8/2012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265-CA88-4C30-A9AD-02E6A5184734}" type="datetime1">
              <a:rPr lang="en-US" smtClean="0"/>
              <a:pPr/>
              <a:t>10/8/2012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10/8/2012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1470025"/>
          </a:xfrm>
        </p:spPr>
        <p:txBody>
          <a:bodyPr>
            <a:prstTxWarp prst="textChevronInverted">
              <a:avLst/>
            </a:prstTxWarp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Вугільна промисловість</a:t>
            </a:r>
            <a:endParaRPr lang="uk-U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027" name="Picture 3" descr="G:\геогр\imag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132856"/>
            <a:ext cx="4852607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986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244329" y="980728"/>
            <a:ext cx="4896544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 smtClean="0"/>
              <a:t>Вугільна промисловість </a:t>
            </a:r>
            <a:r>
              <a:rPr lang="uk-UA" dirty="0"/>
              <a:t>- одна з сучасних основних </a:t>
            </a:r>
            <a:r>
              <a:rPr lang="uk-UA" dirty="0"/>
              <a:t>енергозабезпечуючих</a:t>
            </a:r>
            <a:r>
              <a:rPr lang="uk-UA" dirty="0"/>
              <a:t> </a:t>
            </a:r>
            <a:r>
              <a:rPr lang="uk-UA" dirty="0"/>
              <a:t>просмиловостей</a:t>
            </a:r>
            <a:r>
              <a:rPr lang="uk-UA" dirty="0"/>
              <a:t> для світової </a:t>
            </a:r>
            <a:r>
              <a:rPr lang="uk-UA" dirty="0" smtClean="0"/>
              <a:t>економіки. Вугілля </a:t>
            </a:r>
            <a:r>
              <a:rPr lang="uk-UA" dirty="0"/>
              <a:t>використовується як основний енергоносій, посідаючи третю позицію за обсягами </a:t>
            </a:r>
            <a:r>
              <a:rPr lang="uk-UA" dirty="0" smtClean="0"/>
              <a:t>використання </a:t>
            </a:r>
            <a:r>
              <a:rPr lang="uk-UA" dirty="0"/>
              <a:t>після нафти і природного газу.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2050" name="Picture 2" descr="G:\геогр\уу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3704652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14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437112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uk-UA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країнах ЄС  частка вугілля у виробництві електроенергії нижча </a:t>
            </a:r>
            <a:r>
              <a:rPr lang="uk-UA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15-27%, в Україні – 26%.</a:t>
            </a:r>
            <a:r>
              <a:rPr lang="uk-UA" sz="2800" dirty="0"/>
              <a:t/>
            </a:r>
            <a:br>
              <a:rPr lang="uk-UA" sz="2800" dirty="0"/>
            </a:br>
            <a:endParaRPr lang="uk-UA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7500616"/>
              </p:ext>
            </p:extLst>
          </p:nvPr>
        </p:nvGraphicFramePr>
        <p:xfrm>
          <a:off x="179512" y="116632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4705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8600" y="620688"/>
            <a:ext cx="4006280" cy="6135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Найбільші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загальні ресурси вугілля знаходяться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в: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США,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КНР,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РФ,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Австралії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Канаді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ФРН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ПАР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Великобританії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Польщі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Індії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uk-UA" sz="2400" dirty="0" smtClean="0"/>
              <a:t>   Перше </a:t>
            </a:r>
            <a:r>
              <a:rPr lang="uk-UA" sz="2400" dirty="0"/>
              <a:t>місце за видобутком вугілля займає Китай, за ним – США, Індія, Австралія і Росія. Значна кількість вугілля добувається в ПАР, Німеччині, Індонезії, Польщі, Україні й Казахстані.</a:t>
            </a:r>
            <a:endParaRPr lang="uk-UA" sz="2400" dirty="0"/>
          </a:p>
        </p:txBody>
      </p:sp>
      <p:pic>
        <p:nvPicPr>
          <p:cNvPr id="3074" name="Picture 2" descr="G:\геогр\400px-Coal_mine_Wyom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908720"/>
            <a:ext cx="4854219" cy="40464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651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Найбільші світові родовища вугілля</a:t>
            </a:r>
            <a:endParaRPr lang="uk-UA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84976" cy="519985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Іллінойський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(США) 	</a:t>
            </a:r>
          </a:p>
          <a:p>
            <a:pPr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Аппалачський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(США) 	</a:t>
            </a:r>
          </a:p>
          <a:p>
            <a:pPr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Іркутський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(Росія) 	</a:t>
            </a:r>
          </a:p>
          <a:p>
            <a:pPr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Кузнецький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(Росія) 	</a:t>
            </a:r>
          </a:p>
          <a:p>
            <a:pPr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Вітбанк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(ПАР) 	</a:t>
            </a:r>
          </a:p>
          <a:p>
            <a:pPr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Донецький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(Україна) 	</a:t>
            </a:r>
          </a:p>
          <a:p>
            <a:pPr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Кансько-Ачинський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(Росія) 	</a:t>
            </a:r>
          </a:p>
          <a:p>
            <a:pPr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Рурський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(Німеччина) 	</a:t>
            </a:r>
          </a:p>
          <a:p>
            <a:pPr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Альберта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(Канада, США) 	</a:t>
            </a:r>
          </a:p>
          <a:p>
            <a:pPr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Дамодарський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(Індія) 	</a:t>
            </a:r>
          </a:p>
          <a:p>
            <a:pPr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Паудер-Рівер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(США) 	</a:t>
            </a:r>
          </a:p>
          <a:p>
            <a:pPr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Нижньорейнський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(Німеччина)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G:\геогр\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24744"/>
            <a:ext cx="3819648" cy="28610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G:\геогр\п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861046"/>
            <a:ext cx="3712537" cy="27808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541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171400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Проблеми вугільної промисловості</a:t>
            </a:r>
            <a:endParaRPr lang="uk-UA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4389120"/>
          </a:xfrm>
        </p:spPr>
        <p:txBody>
          <a:bodyPr/>
          <a:lstStyle/>
          <a:p>
            <a:pPr marL="0" indent="0">
              <a:buNone/>
            </a:pPr>
            <a:r>
              <a:rPr lang="uk-UA" sz="3200" u="sng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3200" u="sng" dirty="0">
                <a:latin typeface="Times New Roman" pitchFamily="18" charset="0"/>
                <a:cs typeface="Times New Roman" pitchFamily="18" charset="0"/>
              </a:rPr>
              <a:t>вугільній промисловості світу можна </a:t>
            </a:r>
            <a:r>
              <a:rPr lang="uk-UA" sz="3200" u="sng" dirty="0" smtClean="0">
                <a:latin typeface="Times New Roman" pitchFamily="18" charset="0"/>
                <a:cs typeface="Times New Roman" pitchFamily="18" charset="0"/>
              </a:rPr>
              <a:t>виділити </a:t>
            </a:r>
            <a:r>
              <a:rPr lang="uk-UA" sz="3200" u="sng" dirty="0">
                <a:latin typeface="Times New Roman" pitchFamily="18" charset="0"/>
                <a:cs typeface="Times New Roman" pitchFamily="18" charset="0"/>
              </a:rPr>
              <a:t>3 основних </a:t>
            </a:r>
            <a:r>
              <a:rPr lang="uk-UA" sz="3200" u="sng" dirty="0" smtClean="0">
                <a:latin typeface="Times New Roman" pitchFamily="18" charset="0"/>
                <a:cs typeface="Times New Roman" pitchFamily="18" charset="0"/>
              </a:rPr>
              <a:t>проблеми: </a:t>
            </a:r>
          </a:p>
          <a:p>
            <a:pPr>
              <a:buFont typeface="Wingdings" pitchFamily="2" charset="2"/>
              <a:buChar char="§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збитковість вугільної промисловості;</a:t>
            </a:r>
          </a:p>
          <a:p>
            <a:pPr>
              <a:buFont typeface="Wingdings" pitchFamily="2" charset="2"/>
              <a:buChar char="§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травматизм на підприємствах; </a:t>
            </a:r>
          </a:p>
          <a:p>
            <a:pPr>
              <a:buFont typeface="Wingdings" pitchFamily="2" charset="2"/>
              <a:buChar char="§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екологічні проблеми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3200" u="sng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5122" name="Picture 2" descr="G:\геогр\мпи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096" y="3645024"/>
            <a:ext cx="4344088" cy="28803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G:\геогр\400px-Ashtabulacoalcars_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08" y="4005064"/>
            <a:ext cx="3726607" cy="26348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753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:\геогр\прр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988" y="0"/>
            <a:ext cx="9166988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87424"/>
            <a:ext cx="9144000" cy="1370416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Перспективи світової вугільної промисловості</a:t>
            </a:r>
            <a:endParaRPr lang="uk-UA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61662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uk-UA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стабільному рівні видобутку світові запаси вугілля достатні для розробки протягом 218 </a:t>
            </a: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років.</a:t>
            </a:r>
            <a:r>
              <a:rPr lang="uk-UA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uk-UA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Стабільна </a:t>
            </a:r>
            <a:r>
              <a:rPr lang="uk-UA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 велика ресурсна база. Показник забезпеченості поточного рівня споживання готовими до експлуатації запасами по вугілля - один з найбільш високих серед всіх корисних копалин. 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Дешевизна </a:t>
            </a:r>
            <a:r>
              <a:rPr lang="uk-UA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вугілля в порівнянні з вартістю прямих замінників, стабільність цін вугілля. Стабільність і прогнозованість цін вугілля забезпечує для споживачів зручність планування витрат. </a:t>
            </a:r>
            <a:endParaRPr lang="uk-UA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847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G:\геогр\45е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26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rgbClr val="FF0000"/>
                </a:solidFill>
              </a:rPr>
              <a:t>                 </a:t>
            </a:r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Висновок</a:t>
            </a:r>
            <a:endParaRPr lang="uk-U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44644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Вугільна промисловість, будучи однією з найважливіших галузей економіки та паливно-енергетичного комплексу, разом з тим залишається збитковою і вимагає вкладення великих фінансових засобів для її розвитку. 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Людству </a:t>
            </a:r>
            <a:r>
              <a:rPr lang="uk-UA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неминуче доведеться вкладати кошти на розробку програм по зниженню забруднення навколишнього середовища через добування і виробництва вугілля. У зв'язку з цим, розвиток вугільної промисловості візьме світові масштаби. Безсумнівно також зростуть і ціни на вугілля, а отже його виробництво стане рентабельним.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7170" name="Picture 2" descr="G:\геогр\4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653136"/>
            <a:ext cx="2709490" cy="20295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G:\геогр\уааау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973272"/>
            <a:ext cx="3240360" cy="18847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369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5">
      <a:dk1>
        <a:sysClr val="windowText" lastClr="000000"/>
      </a:dk1>
      <a:lt1>
        <a:srgbClr val="DBF5F9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</TotalTime>
  <Words>311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Вугільна промисловість</vt:lpstr>
      <vt:lpstr>Презентация PowerPoint</vt:lpstr>
      <vt:lpstr>В країнах ЄС  частка вугілля у виробництві електроенергії нижча – 15-27%, в Україні – 26%. </vt:lpstr>
      <vt:lpstr>Презентация PowerPoint</vt:lpstr>
      <vt:lpstr>Найбільші світові родовища вугілля</vt:lpstr>
      <vt:lpstr>Проблеми вугільної промисловості</vt:lpstr>
      <vt:lpstr>Перспективи світової вугільної промисловості</vt:lpstr>
      <vt:lpstr>                  Висновок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Вугільна промисловість</dc:title>
  <dc:creator>Настя</dc:creator>
  <cp:lastModifiedBy>Настя</cp:lastModifiedBy>
  <cp:revision>14</cp:revision>
  <dcterms:created xsi:type="dcterms:W3CDTF">2012-10-08T18:00:31Z</dcterms:created>
  <dcterms:modified xsi:type="dcterms:W3CDTF">2012-10-08T20:36:34Z</dcterms:modified>
</cp:coreProperties>
</file>