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20" r:id="rId8"/>
    <p:sldId id="325" r:id="rId9"/>
    <p:sldId id="312" r:id="rId10"/>
    <p:sldId id="313" r:id="rId11"/>
    <p:sldId id="321" r:id="rId12"/>
    <p:sldId id="322" r:id="rId13"/>
    <p:sldId id="323" r:id="rId14"/>
    <p:sldId id="324" r:id="rId15"/>
    <p:sldId id="314" r:id="rId16"/>
    <p:sldId id="315" r:id="rId17"/>
    <p:sldId id="310" r:id="rId18"/>
    <p:sldId id="319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4232-D29E-43B5-A653-4065159190E5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7E41-F8B4-4F86-A457-E991F0C7A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EC69-12FB-4533-BE00-9859CE17955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C6E9-510C-4A95-802F-4DBD637E6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8E24-3C21-406F-B284-9C441F68EB3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A9A0-F9DC-4E57-8D14-DCACED35A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692E-FBE5-496F-A6B6-11B0D21F0FA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30C-1E9E-4EA5-AA32-3B0E1A3CC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FEA0-E825-4A9E-9368-00620FFBFCCB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5BA6-E827-431B-B2B2-2529EB351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D7D6-2860-4207-87A8-B02E385E479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4BFF-278E-4D5D-A06A-A8A90E52B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45EF-D888-44BB-82D6-DC54791CA66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1E11-A1D1-4814-9DD9-C24F053B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3419-8A09-4883-A1D6-3CBE9F5CC93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75D-547C-4A37-908B-D6AB38D2A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3434-34FA-4B33-8981-B9AB1C265B9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31B6-89BD-4463-91C5-190F607FD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6F3B-35BA-4E47-AE8A-BAE1541C018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A385-5181-4A9E-8D43-29D8A5313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128B-FE60-40C9-802C-D3BBBCBCDDC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CB17-6A6D-4CF4-9750-49083AC19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68BCC-AE7D-4486-A780-61F878857EE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FF7207-C2C8-4956-941F-2E2AB0276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Вступ.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на початку ХХ </a:t>
            </a:r>
            <a:r>
              <a:rPr lang="ru-RU" dirty="0" err="1" smtClean="0"/>
              <a:t>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8753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539750" y="414972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urier New" pitchFamily="49" charset="0"/>
                <a:cs typeface="Courier New" pitchFamily="49" charset="0"/>
              </a:rPr>
              <a:t>На основі даних таблиці зробіть висновки щодо процесів урбанізації в світі на початку ХХ століття.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Загальне зростання чисельності населення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700213"/>
          <a:ext cx="72739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608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Рік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Чисельність населення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1820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 млрд.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чол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1927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чол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1960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чол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1974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4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чол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74" name="TextBox 5"/>
          <p:cNvSpPr txBox="1">
            <a:spLocks noChangeArrowheads="1"/>
          </p:cNvSpPr>
          <p:nvPr/>
        </p:nvSpPr>
        <p:spPr bwMode="auto">
          <a:xfrm>
            <a:off x="684213" y="407670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urier New" pitchFamily="49" charset="0"/>
                <a:cs typeface="Courier New" pitchFamily="49" charset="0"/>
              </a:rPr>
              <a:t>Яка тенденція спостерігається у зростанні чисельності населення земної кулі?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6799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Міграція населення</a:t>
            </a:r>
            <a:endParaRPr lang="uk-U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042988"/>
            <a:ext cx="91122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552950" y="2133600"/>
            <a:ext cx="3475038" cy="27352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31913" y="2133600"/>
            <a:ext cx="3221037" cy="3587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692275" y="1557338"/>
            <a:ext cx="2860675" cy="576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Розміри колоніальних володінь великих держав</a:t>
            </a:r>
          </a:p>
        </p:txBody>
      </p:sp>
      <p:graphicFrame>
        <p:nvGraphicFramePr>
          <p:cNvPr id="2051" name="Object 3"/>
          <p:cNvGraphicFramePr>
            <a:graphicFrameLocks noGrp="1"/>
          </p:cNvGraphicFramePr>
          <p:nvPr>
            <p:ph idx="1"/>
          </p:nvPr>
        </p:nvGraphicFramePr>
        <p:xfrm>
          <a:off x="1065213" y="2068513"/>
          <a:ext cx="7086600" cy="4075112"/>
        </p:xfrm>
        <a:graphic>
          <a:graphicData uri="http://schemas.openxmlformats.org/presentationml/2006/ole">
            <p:oleObj spid="_x0000_s2051" r:id="rId3" imgW="7084166" imgH="4078577" progId="Excel.Sheet.8">
              <p:embed/>
            </p:oleObj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732588" y="2349500"/>
            <a:ext cx="165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млн. кв. км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Населення колоніальних володінь великих держав.</a:t>
            </a:r>
          </a:p>
        </p:txBody>
      </p:sp>
      <p:graphicFrame>
        <p:nvGraphicFramePr>
          <p:cNvPr id="3075" name="Object 3"/>
          <p:cNvGraphicFramePr>
            <a:graphicFrameLocks noGrp="1"/>
          </p:cNvGraphicFramePr>
          <p:nvPr>
            <p:ph idx="1"/>
          </p:nvPr>
        </p:nvGraphicFramePr>
        <p:xfrm>
          <a:off x="992188" y="2068513"/>
          <a:ext cx="7302500" cy="4075112"/>
        </p:xfrm>
        <a:graphic>
          <a:graphicData uri="http://schemas.openxmlformats.org/presentationml/2006/ole">
            <p:oleObj spid="_x0000_s3075" r:id="rId3" imgW="7303641" imgH="40785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,	 </a:t>
            </a:r>
            <a:r>
              <a:rPr lang="ru-RU" dirty="0" err="1" smtClean="0"/>
              <a:t>технічного</a:t>
            </a:r>
            <a:r>
              <a:rPr lang="ru-RU" dirty="0" smtClean="0"/>
              <a:t>, </a:t>
            </a:r>
            <a:r>
              <a:rPr lang="ru-RU" dirty="0" err="1" smtClean="0"/>
              <a:t>інтелектуального</a:t>
            </a:r>
            <a:r>
              <a:rPr lang="ru-RU" dirty="0" smtClean="0"/>
              <a:t> </a:t>
            </a:r>
            <a:r>
              <a:rPr lang="ru-RU" dirty="0" err="1"/>
              <a:t>прогресу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На початку ХХ століття формування індустріального суспільства завершилося у США, Англії, Франції, Німеччині, Росії, Японії.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Індустріальне суспільство – стадія розвитку суспільства, що характеризується: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Зростанням міст та їх значення;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Утвердженням ринкової економіки;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Поширенням великого машинного виробництва;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Становленням демократії, громадянського суспільства та правової держави. 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27275" y="427038"/>
            <a:ext cx="46799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Індустріальне суспільство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844675"/>
            <a:ext cx="36718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Поширення великого машинного виробництва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5600" y="1844675"/>
            <a:ext cx="345757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Зростання міст та їх значення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3357563"/>
            <a:ext cx="36004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Утвердження ринкової економіки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2500" y="4941888"/>
            <a:ext cx="48958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Становлення демократії, громадянського суспільства, правової держави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4" idx="2"/>
          </p:cNvCxnSpPr>
          <p:nvPr/>
        </p:nvCxnSpPr>
        <p:spPr>
          <a:xfrm flipH="1">
            <a:off x="3851275" y="1146175"/>
            <a:ext cx="815975" cy="69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667250" y="1146175"/>
            <a:ext cx="768350" cy="69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4067175" y="1146175"/>
            <a:ext cx="600075" cy="2138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667250" y="1146175"/>
            <a:ext cx="1057275" cy="37226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931863"/>
            <a:ext cx="91503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555875" y="188913"/>
            <a:ext cx="489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urier New" pitchFamily="49" charset="0"/>
                <a:cs typeface="Courier New" pitchFamily="49" charset="0"/>
              </a:rPr>
              <a:t>Світ на початку ХХ століття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Періодизація всесвітньої історії 1900 – 1939рр.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675" y="1412875"/>
            <a:ext cx="28813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1900 – 1914 рр</a:t>
            </a:r>
            <a:r>
              <a:rPr lang="uk-UA" dirty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5675" y="1412875"/>
            <a:ext cx="410368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Період довоєнного розвитку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349500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1914 – 1918рр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9325" y="2349500"/>
            <a:ext cx="41036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Перша світова війна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3213100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1918 – 1923рр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6625" y="3213100"/>
            <a:ext cx="41036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Період післявоєнної нестабільності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025" y="4025900"/>
            <a:ext cx="28797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1924 – 1929рр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5675" y="4025900"/>
            <a:ext cx="4103688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Період стабілізації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675" y="4941888"/>
            <a:ext cx="288131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1929 – 1933рр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00" y="4941888"/>
            <a:ext cx="410527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Світова економічна криза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850" y="5876925"/>
            <a:ext cx="2879725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1933 – 1939рр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46625" y="5876925"/>
            <a:ext cx="4103688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Загострення міжнародних відносин, назрівання другої світової війни</a:t>
            </a:r>
            <a:endParaRPr lang="uk-UA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Чим ХХ століття відрізняється від попередніх етапів розвитку людства?</a:t>
            </a:r>
          </a:p>
          <a:p>
            <a:pPr algn="just"/>
            <a:r>
              <a:rPr lang="ru-RU" smtClean="0"/>
              <a:t>В чому виявилися суперечливі процеси в розвитку людського суспільства у новітній період історії?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708525"/>
          </a:xfrm>
        </p:spPr>
        <p:txBody>
          <a:bodyPr>
            <a:normAutofit fontScale="92500"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в </a:t>
            </a:r>
            <a:r>
              <a:rPr lang="ru-RU" dirty="0" err="1" smtClean="0"/>
              <a:t>учнів</a:t>
            </a:r>
            <a:r>
              <a:rPr lang="ru-RU" dirty="0" smtClean="0"/>
              <a:t> про </a:t>
            </a:r>
            <a:r>
              <a:rPr lang="ru-RU" dirty="0" err="1" smtClean="0"/>
              <a:t>завдання</a:t>
            </a:r>
            <a:r>
              <a:rPr lang="ru-RU" dirty="0" smtClean="0"/>
              <a:t> і структуру курсу;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в перший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новітньої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; </a:t>
            </a:r>
            <a:endParaRPr lang="ru-RU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/>
              <a:t>та	 </a:t>
            </a:r>
            <a:r>
              <a:rPr lang="ru-RU" dirty="0" err="1" smtClean="0"/>
              <a:t>здобутки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на початку ХХ </a:t>
            </a:r>
            <a:r>
              <a:rPr lang="ru-RU" dirty="0"/>
              <a:t>ст</a:t>
            </a:r>
            <a:r>
              <a:rPr lang="ru-RU" dirty="0" smtClean="0"/>
              <a:t>.;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розглянути</a:t>
            </a:r>
            <a:r>
              <a:rPr lang="ru-RU" dirty="0" smtClean="0"/>
              <a:t> становище </a:t>
            </a:r>
            <a:r>
              <a:rPr lang="ru-RU" dirty="0" err="1" smtClean="0"/>
              <a:t>світу</a:t>
            </a:r>
            <a:r>
              <a:rPr lang="ru-RU" dirty="0" smtClean="0"/>
              <a:t> на початку ХХ </a:t>
            </a:r>
            <a:r>
              <a:rPr lang="ru-RU" dirty="0"/>
              <a:t>ст.;	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причинно – </a:t>
            </a:r>
            <a:r>
              <a:rPr lang="ru-RU" dirty="0" err="1" smtClean="0"/>
              <a:t>наслідкові</a:t>
            </a:r>
            <a:r>
              <a:rPr lang="ru-RU" dirty="0" smtClean="0"/>
              <a:t> </a:t>
            </a:r>
            <a:r>
              <a:rPr lang="ru-RU" dirty="0" err="1" smtClean="0"/>
              <a:t>зв»язки</a:t>
            </a:r>
            <a:r>
              <a:rPr lang="ru-RU" dirty="0" smtClean="0"/>
              <a:t> та</a:t>
            </a:r>
            <a:r>
              <a:rPr lang="ru-RU" dirty="0"/>
              <a:t>	</a:t>
            </a:r>
            <a:r>
              <a:rPr lang="ru-RU" dirty="0" err="1" smtClean="0"/>
              <a:t>висловлювати</a:t>
            </a:r>
            <a:r>
              <a:rPr lang="ru-RU" dirty="0" smtClean="0"/>
              <a:t> свою</a:t>
            </a:r>
            <a:r>
              <a:rPr lang="ru-RU" dirty="0"/>
              <a:t>	</a:t>
            </a:r>
            <a:r>
              <a:rPr lang="ru-RU" dirty="0" smtClean="0"/>
              <a:t>думку </a:t>
            </a:r>
            <a:r>
              <a:rPr lang="ru-RU" dirty="0" err="1" smtClean="0"/>
              <a:t>щодо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470852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mtClean="0"/>
              <a:t>1. Основні цінності та досягнення людства на початку ХХ ст.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mtClean="0"/>
              <a:t>2. Народонаселення.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mtClean="0"/>
              <a:t>3. Прискорення економічного,	 технічного,  інтелектуального прогресу.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mtClean="0"/>
              <a:t>4. Періодизація всесвітньої історії 1900 – 1939рр.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100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Індустріальне суспільство;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100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1900 – 1913рр. – завершення формування індустріального суспільства;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1914 – 1918рр. – перша світова війна;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1918 – 1923рр. – післявоєнна нестабільність;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1924 – 1929рр. – період економічної стабілізації;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1929 – 1933рр. – світова економічна криза;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1933 – 1939рр. – назрівання Другої світової війни.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Чим ХХ століття відрізняється від попередніх етапів розвитку людства?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Новітня історія – це період історії людства, що охоплює події, які відбулися у ХХ – на початку ХХІ століття.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err="1"/>
              <a:t>Основні</a:t>
            </a:r>
            <a:r>
              <a:rPr lang="ru-RU" sz="3100" dirty="0"/>
              <a:t> </a:t>
            </a:r>
            <a:r>
              <a:rPr lang="ru-RU" sz="3100" dirty="0" err="1"/>
              <a:t>цінності</a:t>
            </a:r>
            <a:r>
              <a:rPr lang="ru-RU" sz="3100" dirty="0"/>
              <a:t> та </a:t>
            </a:r>
            <a:r>
              <a:rPr lang="ru-RU" sz="3100" dirty="0" err="1"/>
              <a:t>досягнення</a:t>
            </a:r>
            <a:r>
              <a:rPr lang="ru-RU" sz="3100" dirty="0"/>
              <a:t> </a:t>
            </a:r>
            <a:r>
              <a:rPr lang="ru-RU" sz="3100" dirty="0" err="1"/>
              <a:t>людства</a:t>
            </a:r>
            <a:r>
              <a:rPr lang="ru-RU" sz="3100" dirty="0"/>
              <a:t> на початку ХХ ст</a:t>
            </a:r>
            <a:r>
              <a:rPr lang="ru-RU" sz="3100" dirty="0" smtClean="0"/>
              <a:t>.</a:t>
            </a:r>
            <a:endParaRPr lang="uk-UA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139406" y="-2475706"/>
            <a:ext cx="360363" cy="81375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2205038"/>
            <a:ext cx="3097213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Поліпшення матеріального становища людей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063" y="2205038"/>
            <a:ext cx="30956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Удосконалення транспорту, засобів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зв»язку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860800"/>
            <a:ext cx="30241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Соціальні реформи, розвиток демократії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625" y="3860800"/>
            <a:ext cx="34559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Подальший розвиток НТР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875" y="5445125"/>
            <a:ext cx="46799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«Щаслива епоха» в розвитку культури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>Характерні тенденції світового розвитку у 1914 – 1939 роках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785225" cy="4708525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Економічний, технічний, інтелектуальний прогрес.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Нестабільність економічного розвитку країн світу.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Зростання напруженості в міжнародних відносинах.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Посилення національно – визвольної боротьби.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Розвиток соціальний рухів ( особливо революцій 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Протистояння демократії тоталітаризму та фашизму.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8175" y="333375"/>
            <a:ext cx="47513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Характерні риси народонаселення на початку ХХ століття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773238"/>
            <a:ext cx="3097212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Посилення процесів урбанізації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063" y="1773238"/>
            <a:ext cx="3313112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Зростання загальної чисельності населення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550" y="3933825"/>
            <a:ext cx="33845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Міграція населення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3933825"/>
            <a:ext cx="3671887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Завершення колоніального розподілу світу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4" idx="2"/>
          </p:cNvCxnSpPr>
          <p:nvPr/>
        </p:nvCxnSpPr>
        <p:spPr>
          <a:xfrm flipH="1">
            <a:off x="3276600" y="1125538"/>
            <a:ext cx="1008063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284663" y="1125538"/>
            <a:ext cx="12954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3563938" y="1125538"/>
            <a:ext cx="720725" cy="2735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284663" y="1125538"/>
            <a:ext cx="1150937" cy="2735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</TotalTime>
  <Words>371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Лист Microsoft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45</cp:revision>
  <dcterms:modified xsi:type="dcterms:W3CDTF">2012-04-22T17:46:35Z</dcterms:modified>
</cp:coreProperties>
</file>