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4212CB-EC58-471D-AABE-87240D4C306B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EA8607-39EA-459C-B526-535A9DB7C4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ltaynews.kz/uploads/posts/2012-09/1347962306_dsc_6789-kz.jpg"/>
          <p:cNvPicPr>
            <a:picLocks noChangeAspect="1" noChangeArrowheads="1"/>
          </p:cNvPicPr>
          <p:nvPr/>
        </p:nvPicPr>
        <p:blipFill>
          <a:blip r:embed="rId2" cstate="print"/>
          <a:srcRect b="6036"/>
          <a:stretch>
            <a:fillRect/>
          </a:stretch>
        </p:blipFill>
        <p:spPr bwMode="auto">
          <a:xfrm>
            <a:off x="0" y="0"/>
            <a:ext cx="9146057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500042"/>
            <a:ext cx="5000628" cy="1214446"/>
          </a:xfrm>
          <a:prstGeom prst="wave">
            <a:avLst>
              <a:gd name="adj1" fmla="val 13464"/>
              <a:gd name="adj2" fmla="val -18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Казахстан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143512"/>
            <a:ext cx="6858000" cy="928694"/>
          </a:xfrm>
        </p:spPr>
        <p:txBody>
          <a:bodyPr>
            <a:noAutofit/>
          </a:bodyPr>
          <a:lstStyle/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ученицы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10-Б класса</a:t>
            </a:r>
          </a:p>
          <a:p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Юркиной Натальи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thenews.kz/static/news/9/4/94FvmGx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75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286676" cy="171451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Почвы чернозёмные, каштановые, бурые серозёмы коричневые.</a:t>
            </a:r>
            <a:b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характеру растительности равнинная часть Казахстана делится на три зоны: степную ,полупустынна. пустынную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286676" cy="714380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Почвы и растительность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530" name="AutoShape 2" descr="data:image/jpeg;base64,/9j/4AAQSkZJRgABAQAAAQABAAD/2wCEAAkGBhISERQUEhQVFRUWFxgXGRgYGBwbGhgXFhoXFRgYHRccHiYeFx8jGRgYIC8gIycpLCwtGB4xNTAqNSYrLCkBCQoKDgwOGA8PGi0kHyQsKSwsLCksLCksKSwsLCwpKSwpLCwsLCwpLCwpLCwsLCwsLSwsLCwpLCwsKSwpLCksLP/AABEIALcBEwMBIgACEQEDEQH/xAAbAAABBQEBAAAAAAAAAAAAAAADAAECBAUGB//EAEEQAAECBQIEAwUGBQIGAgMAAAECEQADEiExBEEFIlFhE3GBBjJCkaEUUrHR4fAVFiNiwZLxBzNTcoLSorIXJEP/xAAZAQEBAQEBAQAAAAAAAAAAAAAAAQIDBAX/xAArEQACAgEEAQMCBgMAAAAAAAAAAQIREgMTITFRBEFhgZEiMlJx0fChscH/2gAMAwEAAhEDEQA/AObly1yj4LpQuWywAs0zKyQbUlIUknZINwX61tRppiZiFzE0gJKFVcoyTVgpKQCo1OHAMWOKJWqZ4iaZsrBJPMkApBBWbpffqEnpFvQ8VlTp6EJWuWaHS5IlLBBSQEKLm7kEWNLF8RzwjN0/ocFJrkzEcWRKKUCplBIHNWSfuuUhqSSPQO4sMnjhJnqXMS5BILEpSSxGdjhTMxp3BMdFquE6afLWoFJI8RIUkhOARcLLOHfN/eBDh8Gfqyla1zChZWQpVNy7BIllybMxD7A+udROHubTvkCdKhaUKC01cwIIJZANSSA4uOctd3HVooq0FSlkFkpYh2KqcXa2beuNotaJCErqWeUZYGxUVADs7OCW2gXhKAKULLG9OA7sHuxYbxyTxdGzT9lp60TKETEpFYJdFRKiKCCKgzdru3lG7K9qJrKBQgqSqgpdiXuFAuQeUi2X+cYg1dKETSkA/wDLWXyQ6gz7hLd++YuaSajVhZAInBzRalblg5JcguAbEi12jcZ6k+IOjElHtnSfxAmUThXoGclIDPmxyb9Y4qZo6zNX8UsOo8wqQ5qUTcK5fXGWjrFcHmhwhkOElkjKmAUFbMb4jH4vwUoKpoCgKThXKt2QkMSXUzslIuVdmJ6Ws3epzxX79ki49I1PZFMvwVKQSTuTawxygkgO4vc37QDhPFZpnTCpjJA5iSwSoVEgPvhx0SDAOFcPmpSwlMq6CsBlJBZYdBCa0ncEg3FtxPQ8G1BUQ6kS6wokkpLgEEJSMi7X7XMbhLVWMYqqv+sxKMeW2U5+qEieVSUhSlEgFiSEkgUgA3sgXsA/91318+qZ/wDsBEpS2WEm9N6QoqvsEjAL7XjoNR7NSigpQVoLuFJUXBd7O7QDg3sz4aXnrM5aksoEugDpe6htf5bR2fpNSaxk/njom5HszNMZ65KUsVJVUygoVCnCSKbMznJvviH4Z7PanxJa5q7IU9JJdIQ1JT0BI7dY6bS8OlywoJSOZZWbfEb/AKDoGG0HaO0PRQXMjEtXwVE8OliZ4oHO1LuWbOMQciJtCIj3JJdHBuwTQJKlOQU22IL/AJGLBEM0UFPVaUrSoE2UkgDvs5F8xkabgk8UErRLUgBIIBWCNxcpLH1wOjnomhimOU9GE2nJdG1qNKkUBoCTzrUodPdHqBkdjFloLTDNHZJLoy3Zm8Xlgy/eKSCGITUXcfC4eM+VPWuquZdqQmkEf9pSFAuS/R+2Bt6nT1DLMQert239YypnBCEkS6nJuTSSQfeyLfN4+Zr+mnLVepE7wmlGmUBrNRJHOAA6QUVJTQVObEhZIbALQThnFkKmrQtRSSqpLqZwwBDps4I+sZvFNMEGlNlZXWSXYggVAOru28C13DCpJnJSEJThrFvvO7lycNHGOtPTdPmjo4xaLGt0YXNUoLSk2JrXZQ7qwkNvf1jJ0NM4k+IlAyfvC4HuuHzhJi1w2dp0sZqVGYQpLAhlA8rv7wNsHrvFjXSZZCRMKZhsmmwKQA3vjKmGBew9eE0uPPZtP2L/AAyXJlJUHrWBykByoG7pHnY/9og+k4QgMChNblSi3ujtskk46XY2jlp2tnS7pJDkgW5khITat3JFvlk7X+CcdH9UzVLqKbDZTAuSd2H7w3p0pJNZJcf2zE4Pmjf4hq5YKTUhwl0EpcA4Kk9TZg3e9oydX7RLS6kEGwBqa1nACbX3fHaJTNZppyitgWlFIC0gioF0Gxzc/S43w58m1RCkubFrKO+LbRx1ZNyyyv8AYRS6omvV6lRceMp7ukLKb9CLdvSFCRJWwZMxtrH8oUYzXz9zVfBtcMQiX4iJqkEkFNalBAabzGpSi78pZjcs+IHpVfZ1oUpCv6Y5kglghTO9gpPLelr7sHaP22mYpcxITOLLNSeybUsWAS3JkWDO4g322VNlTlBJmzCGSFEhKVqYDkCqUu1lbN0xxi2mr+5pmTLkqNZkS5lDqZTEskZSchwkjveCSeOihYKEVUUJUCU0OCAqkvWp2uTbAZ4P7NiZKnBCyEqUtMsylJeq7OzhIYkh36i7Rd4r7FqVOVMlIZClf8tICAkD3gCSwxta5bEeyOm/zLslq6YDgulXqE+FM5UzVV+KpJUFKBCQAQ19mUdj1aNf+VJelrVNmEpoUAsC7FJCkqBcPSHCiWuXFg9vgM/TzfGkTAkAAVfAkg3UyXs6kqJO7X2h+MT0atFJV4WjSpLzG5ptJYUfdQlTOre+AHjrGEMbZiUnZxuo4TOmzClCxNbm3AShTkA1XSXLMd3cxLgGhnLmJMmyxcEkBmsSxuemOsdZN4EdDIWUTCuUpAExDMVWUkqQahQSCOuPJm9idTpppV4SFJVKQlFyS6b8xHupNRXi7ExNiLkl0HPhs1dRJnpSXmk3ThKU8tgvmY3AqIsNh1MF4ZIllKZiF+KGZCyXZNgQGsMMWF2u8aZTEUSgAwDR9DHmzzZcEGhmgtMNTGzIJoZoJTCpgAZEM0EaGpikBkQzQSmFTAAiIamC0w1MUAmhNBaYamABUw1MFKYaiFkBUxEpg9MNRCwYGs4UFzKlHlxSBdy7Oej3/OMfjWpqqE1klgUMSCA3RiMk/Ft6DreIa1ElFa7JcAlsPuYpUytSlQlrLhNLh2BOFAfPGQfKPma2hCTcIvnuvJ6Iza5aOQSgTuVSglFzbqnDJcAG4DnvA5QmSiUS2mJW3KSz5bn/AG/WN3S+z86XYpSp1DmMzCRcpCabEub9gO8Z3GpyEvShMpQVSl7qYWJF7AO2OvSPFKEo1l9jvGXgwJyyVMvkGz4Athrd+8avDZUsGpRqQCUpCk2JLOSCcHoOztFOXLlECqpaypmY0gOAD/cS7Xti0T4nO0vOmTLmBb5CmSlsGlI5i/X5xaUlS4NXyWOLcNCiuYoqSXDsQzsyXT/4sL7QKVO1HgqC5PiyslQLFgXBe5YdAB673VjWCUlcyibJNLnlqU9r1DmN94hP4lKFCRLMovcTSUVg8tzTSwf5PGdqUUk+a8/8GVlDUcdl1WQsWFlLUDgZhR1MrQomgLE9QB2CSwazDFrWtiFG9v4X3Qzj8mMv2e1sybSmZMWpCK6lkppSSxJKlGkWHvG7ENZyBOn1ekCjZAmJFQmIFwXAte4qUNt7QbgHtfN0lXhpSoEUlKnUQzA0q2DACk25R0ijP4msuXUkElnUTSLMCSGVjt9YspNK12VljTrmy0iYuRKnJmBQSATWkhudLcwN7EOWBwxg0/2umLQKxNYSxLKh8akpVdS7PzKB6pvkkEV5Ok1CJwSghZmpBSE8yS5ZKGUAHezYFWWJjb4D7NTJ8+YmelMsXAKKW8Rhy0ZUmkEXFiG8tQyf4UZddsCJydUseGE+BLRZJIqmJS4ZrKvYAFgShRPQy186dJkIlYlKloJqUCszJlUwhnILBg7BsgXEdDxL2fCAkK08udMJtNMpFnISlJZBSoM4ZQswaLXDPZqqWlRkS9LOTUl0IQpCwdly7g3CTl7WVciOstPK4+5nJHESVzK5QmFTEhKStyEpJAs+wy3aPUtDwdEpIShIDBnYOd7sLub+sYyeATlKQqfKkTTLU6QFqQAHdwhlJUX+FRbFxGwdeplVSpqaSBYJU5YHlpUSRfcCHpdJ6dyl2zM+eEGVKgZTDSdUiaqkTBULlHuqa4uksoD0GIsLQA18x9BSOLiVymI0wUKSSUguRkdHuPpEqYqkn0ZoB4RZ2hxp1HYxd0E4VLS2AN9y5I7Wb5xynG/bOepQGlNPh0BYASpSyqkuBeoOKWTcVHG3m1fUrT4aOsdK0bqpBAxEKI3uHpXM06DPQlE1SQVJGH/EWa12w5ignQKJNmaOsNZSVklpNdGfRCKItfZ7tBBJqs2I6ZHNRKFMKiLqNCtRYJJMXU+zkylypIPRz+MR6kV2yqEn0jFoi+ngE0oC2DG4D3LxpaLgLEFZxsMfONXVKASAI5T1/wBJ1ho/qOKmadSfeBHmIHTHSTJYmkJWphkGKOq4MU+6ahG46yfZiWk10ZFMMUxpyuEqJ5rCLMrh6ACCHPWK9WKItKTMJUsHN4FI0SJYZCEoHRKQPwjoFcHSSGNPnd4o63Q0BwoKG5G0RakGw9OSRkzpwCmAKlAYGz4c4At+TxwXEtFLkLmCYuqaboKEOmWSXJUSbqNrDDeUb/HNalJAAKEDIAHMbk2wfXv1jC4hxGbMWUrA25EgOVAdrMBs/wAo+bqerU5NVwujrGGILTzZI0qrlM1wlisc7ZUEgcuc3IZnO+hwLQlSkBSksXLpKSR0pUb7F8m4tGVqkoQmqgHoFAslzezvuLXi97PcRSlMwqQgJsFFCALghnYZu/ztaOG5FpOS68G2nR2eq0MuYkJmCpIINyduvX1jJ1w0cqUtBppW7peq5DWJLJPyipxnXiZJKAtSkqIcNzAAhViWtj3ssbxzatEsqShioAk+ElnJs5JBN1AAWuGby9M/VRn+Re31RzjptdsUzSaN7pP+sj6NCicnUJUHQhISXYFSiwfq94UeSpeWemzuuEeyqDOXNLmVRQkn/nKKXQolRBNJTYB+lsGOSmaWXMKVKJCUqpBmIOQwZZUeYuU1Do55Q8etcE06zK/qoEshSglIDcgLJt3ip7Rex6dVSfEKGBBBSFAhVLnqlXKGP5R7dSCnFOPZyTafJ5twSRN0sx/6RHKSpbFUuWk/1SBcJCku7EuAGvn03iUlZQsy0pKyGuSkqAe1YBKTcsWMUpHsJLcqWo5TSlwyQggoBJHMQXLYckjqdT+EzCCFzFEFwzIFvMB/qI6aCcU1IzPk8/4evXokyUSCpYC6FBQDBqVFK1HKVBxUxtYEEMfRtNpT8ILdNh5PjyxBTIMTk8pjqljdMz2w+l0YUCVW2i2eHy2x6iBp1YbEDmTztHJuVnZKNFDinDJagApIWLe8AWILg9mLEHYiMpOjmoq8MhaWJCZhU9Rct4vMaXZnBa+zAbqAtyf3eErSizAgtfp+8xtS8mHHwcqjhi/FVMmyublIVKUSQQkBQflJTYWpvfrFbiHtKlloluFgBirla/MWVcUjmuMXjsRpjGJx72IlalaZhdKwRURcLSPhIdul82bEc55RVabIo32cfqPbM0kJCWUpSVJDmqpLO7ZFizsQGeKXBFTk6mVOCJiBWlKFUhg58Jb7XFaez/Ps+F/8OdNKJMxPjEktWHSAdqPd9S8dNJkpSGAaPNsOX4pvk31wTk6h85iwqawvFfwRaDy5HUx6HRtWAmaYKv8AWJ6XhxGTbpFgLAiS9VaGTqhiuySeUEACBLmnMR+0vAZ88xk0GGpUXgGq1FoqK1TRXnax4EsczbiLqNeALmMdUx4FxDUJkyVTFOWZgNybCK2krZDoP4gk4vGbxT2jlSULUoglAegEVF3YN3Y/KOV0Ht3LJNSVJS7VJ5ksA5fBsxwDiKfFNfpJ+o8So0lF1BxswDZcNkDcbxwnrJRuPZLNj+dBqtPP8IUzADQDkpYX8828sxn6GRqJXxrWhglSDcMonnSVKYZc2xGLwz2fnrX/AEwtCFFyoBrOQ7qY7Ps8dnP9nlqlpAmAn41YKiGS5AcdfUCPOlPU/E/b6WRtnL8fky1LQNOhSqKiVJdeWJJJLO3qPW+LO4VMkhSly2IKqDckszYLNzZN+UtG3O4ArT6nxEpWlDEmhzUCVcjMwLADmLOReMzi8/x9SVqrEtJpCAB8PQ1AXsbbRduKTy7/AMEtlTh0oTFFM2ZKSFByVrWmkmzuU0lQccpcHHWNfjfs74FM1C0mRMSmWqYpTpQSaUqBSHTlqtgpn6VJRkSVyxMlCeVMCwJOEupKWqLdGBN949CVLkS9GomS8koJMtKACoKFxSWZXmzZLNHXSgsX0VdnM8Q/4eLEoCR4RIqNRJClA0sDZlF6mU6QAwY5jjdFolEGgFU5Ki4dIKaQ3xKYuSR/4mO59n/bJM5CdKRNSSJiUTwB7iBZbtS4sCRZ2cB2jD4z7PokJM4+LPneIQFABn2C2JVzJ7PsciK4R7RTE0vF5ktASggJFwFBL3NV3S+8PBPD1EznZQfYaVKgALDmpviFHPnyQ93SOsJRD2ivL1Ya5BPeJobIaPcAjQgBD+cTkgPeFiiIQIcSxFk6lHQH0gStWhsN6ZiWzVIgJKcs8MUpz9HiUu+DFWdJYuPpCxQdIh0qiopZTveLKCPSAC1QgqAmez2DeUKXPBNohQ9oiweFEVo6RAJSE7GIKVsDEDJMQSljuYoIioGJ0ExILDXEKWuAHSgwl6cqh6xvAjNtaIClqdOBvFFUuNKdLKjAZnCUrDKuIpDH1/EhJAsCo4B7MP8AI6RlcV9qZa0okzJXiFYFaEKCqVZCHGVeW0G4vo5CSqWjx5pP/wDOWgzEhspKrJS+6SsdxFLjXDJxlBCtJKRKSKq5RQtSSGJdKyhIxdTqFr2McZZtui0UeLcHR9pkydSCE0q8ESx8FiJZSgVOGVc2ZLvmMiTrkKWhJkrRLVYCuklDkhTks6bOQ+HzEdOsqny0JmmUJSDR4gSCCkClLIoBU5V6JuTeJ8D4Np9XqAFTphU5qRMpSZoKSCJa0GzDIIum1rxypSlTJR3cr2n0hFQny6By1VgOWBApPM7bAOIrD29kFSUSkT5yQkuqTKUtAI7lircOB+mpI9kdDLYDTySR8S0BanG9SnL94v6rSqMpSZdIJBAcWc2w4f5x7LdESR5fxz2z8dM1CfGSglIpAQBlZpUaywVuQNr2LRS4DqFzv6CNKqYSColM5iKW5gFMhgWsXdze8LiXDp8krRNQaZJSlSkuqWhKroCHax775vHb/wDD/WaXwkICUInlBqNICpgBF6mc3OO0eWPLqSDZhcP4TrJSVJVw7xgrdU6WhSCQxCVglQBGwMH02i1kpEyX/D1+FMSxQrVIWO5ABSQT1BBDb7ejqRAVSi+Y7qEUU8o4hwzWLElEvQ+BLQWatKqlTClNaikAnCQVEEsHJtFqX7NcTRKVJQuRKSpTmlSwsmzCoJuGGB3j0mak5BHcf5wdoyOK6ebQtSEusINLG5PSotbFsQwjdg8ln6vWy1KQVqBSSDzHY9ziFG7qdFoysmfJnomkusMv3jk8gCb5cAZ6wozwOD10Uq2A+YiwmUkbH0MRr7QxSmOtkLAUIcxXTLG34wSs9IhQMwNgxApWcEGDqUDmJVgRbJRWSiYDt84NJlqd1H6wQzPL5QyVvEstE3EO4iBIgak3BvAodoYCB+KRmEZ3aIQLV3h0l4rCcP8AeJDVjoPSBSc4rBtAUzlbj1hjNJ3+sOovlooJ1dYiswxxmJJmkdIgBL0yuphCUQM/SHm6hRvA5k9RGPWKQeYstZn72/wYyNRwlSyKp02mqooBFJH3C4KinsT8haLi6jAzLX2i0SwiF0BglgLAAMPkIsyVBaWVUna2T67RXlP6wYzgzYMRlRwvtH7IahM7xdPLkrQwAl+6UikILDlSUgBwH7sTGnwT2IkypqZxUpS0F0/CLim4F3zuxfEdCp+ohlJVsoRz2o3YLCaekFrPSKKQRkwZWrjoA09IUClSQoKDFJDgg7EYMYfFvZDSTkkeGmUsNSuWkJUkjFgwPl2HQNpmaTvESrz+URxTFguFoXKlJlrm+KpNq1DmI2e5dsPk79YsqnDcQEHzMT8QtFqiDoKTkWia1pEV1ExFvL5RRZZ8eFFZu8KAsvhUOVR5+Pbyd92X8zE0+3s77kv5n84zmjWDO9SYk8cD/wDkCb/05fzMST7fzjiXK+ZiZoYM72owqo4T+e5//Sl/6j+cTR7eTXDykeiiPreGaLgzuHhVRxa/bqY1pSQetRP0YP8AOG/nad9xH1/OGaGDO0hVRxY9t5n3EfX84mPbSZ9xL+sTciMJHYGElUch/OUz7if/AJQT+cVfcT81Y32huRGEjqlkxERyg9tVboT8z+Rhz7YqsyE/6lf+sNyI25HW1wxXHKfzcv7iD/5EfSmJq9qpl2Qj5nFtm+sNyI25HTFUNXHMH2qmN7iOmTn/AB5RA+1MzFCH8z+H6w3Ijbl4OqUt4jXHLfzVN/6afmf2YGr2pnbIR6k/nDOIwl4Or8QwylRyw9p5ozLQfIkfnDK9ppwyhA+eYZxGEvB09cRUqOVne0eoGEymfv8AJ3gQ9odUdpbeR/8AaG5EYSOuBiQXHJD2i1H3Zf1/O8RHHtS9zL8m/WG5EbcjrlGIhUcor2g1B3lhu2f32hhx3U/2f6TDciNuR19cRqjkP5g1I3l/6TCHG9UW5pdv7c+cNyI25HXVQqo5H+M6m/Om/wDZjsPlvETxjU3NY/0jaG7EbcjryYiVRx54rqSw8Uhv7B88X/SF/FNTvP8AmhH5Q3YjakddVDxx6uI6k4nK9EIhQ3ojakYaUoy6S4tj8cekTKUObu3QEi+N4hOTLSKTZQPdyxNnpb99oGhSA6kqJsz3uWtdmOel4856CwhCNiXYuHSN284kFItfzChvcbYYjrFNE1ISxXcuByq9L0gDzLiHmqGQVF2BdJs9ss30OIFLvIfdf9/MP+kOhlHI27q/W/SASgSlnJJybi7A4Gd8N+UCopL1KG+VZBG1L4OG694gNESehCiNnGPza8QQFDJG/wB23Zn84oOReokhiwUW7ZS48+3pBpswlTiojoCR9UpvnH6wKWpi2uM4Y0jb8cQzuOVn7quPR/xgMzUWa4U+DWSXucpZT9RDKSoDJDbVLHncgt5woFgJDOpe4DBQtj9ttDIZ7kFtnGTj8dojpJrtUSNzzqJuDZgnra0QmzwzVZL2qsf9N7/N4gDqU2L7Cwd8+v76w32pLZHRgDt2DxVSynAP1Vkg9Lhiwv06QOXNt7ze6557iwawYfWFAsDXlgLMN2s+fVvrBpOsDXUxOzA2Ztnfr9YqmeMkhgTcVF2JxZwwY2b84mnlJUo5+FQvdhm4zntFoF37WFZU4Z7Nlz8/3eHmav8AucCwAS747xUWlLcpBDbhXbqXtfDecEVKltfLB2JDki2V2b84lFDp1wAcOdts3Y3VbH1iaeJAsWOMUvv2Lv8AvvFMIS4YkN6jbLElm6PmG+1hKnoAbPM/65DZ384UC99vT0VnoBffc47QWbqUW95z2cb23aM1U8HMsNuXxs/xf4ucRAaoJtSKQ43Lsd7vaz+cKFmh9r6VBjd0kY26/QQpWrcCzkiwdhja0Z02ePuP9aX3v/kwxnEk3SnJ91BOzCwLj63hRLNFeos1LdiW7bxA6hAG3X3hj529e8UPtBqYU3t7oYHzOM5tmF9vWlrqtsz487Dd8QoWXjqkggsGI+8NvX9YImc4BYs9uYbd+vleKDEqKSBncAfXD+RiKNQsFgDSbsGe+CctYdvSFCy7N1wS2B/5VNtsIHL1j3Y387E26F9r99oCCpVwFM3XLWqte0QlTVgsWcm1wwfIuzdvWFCy6nVNsXvh+x6RLxzkA9XNQ6Dct16RSrBcJYF23b8g/bpA/GU4YsAMOTv+8QoWaS9QQMdrg+t/yhjqNqSDY4vfB/feM86h/eWe7AkY7Xve+7d4ZWsD+8MFrMBtZhe/R4ULNEahR+JY7UfpCjN+2n7x/fkGhQxFmZKnuA6hbqEqJ6kk9f8AETkqDmwZspdrGwN7/J7xNJl7bgG6aQrABFiBc7s7w5Mu7rKiRsCW7PSxO1ukdLMUBEywIVTksX3+h8hCmE/fINrY8y/Zjj/EW0SJaslQZ3qBe/Wz9LZESRLlofLOQOVVwzW+Imqz/lCxQDxGLn3bMQlQJLZdmD365iUtaSCSrrkk0sTdmZ+vYRcmCWEimpTObOkG1sl1DyOR1tFaXMCSkJK2cXUgmnZsAm+5O+ekstAfGZxSMn71gDZxc9g49d4LL1QBUVByAVAgUkhQswYP2YXfeDICEuCqYBVlJJb4iSEh2fbDAtBhq5LqZSwWTgertjrctnpAFXTTEE1/1Pq1sEgpNR/O0PMWgHmCrNyjLknFzv08olNAJUStYAYCp98XDs1r/KG8cAtUp2DchAZy5+RPZogJySlLpmIIVzZcU3cMkXJN/NvmyZ6AUkJSnvSovuepf8cWzEVpQASUqU/KTln3DF02v+TxDUypYUGrPcOCRclrlwSMttAF2XrZZYqTne4ds42fYj8bSmcSlghPh1A7ks2SWZnvuBv6wEIli5JBJcEkk1AAsA+Oha9L9zBJQokplzlWVhQY5vc22YYNzkxKRqxhMlv7hDg4uSxfOMbkPEJ2ol3BCmJzaoC5ZmYXtiz+sOvVJSB/QL/3K/uAIcE9tmG7QUmq5lgYNyoWVc8xLmxF7eZikIo1SQHEorewSVBrs5z0f3esSGoQSa5RD2CQoN1fc2PmcbQHUFSUpUEyg2QFKJ2DvZi2GOPnBpk+lIISgrcAuCbNVa9wA5fq3qASTxGWlNIllO5PW103DkXyGNukJHE0X/p5t8IIcN903e/7vWVqVuk0IIPvMNiw3F7ntjLQx1s4shIS/l83bewsTtExFk/4ms2CQLMRiwcDGTjL4xFhHEpwdwEucMAGLMzp2uH83iuqfPAspX/dyhiSPhKTU56mJyNRPZjMcizkAPudnsPzcxaFkkyphsAAQR6GxwR2L+UNJkTAfukdrtf/AC12gXjzFNVMUApnpKQLPvtEppUzVk7MWDhnLMb3GfqYFCiTMY1v1JIqNyN2fvmJK0qnHM/MxZnY9bFsjaKg0yQQ7qFzZanc5Znu3QZMQXLHvXdLNUouepNw9mv8sRCF37ItF1KIOHdNhcEu9/ID8YrzhLBZU4Dlq98Fw5S5A7jBbJsbRCUhFgUkBJJYOxdgHBPXc3v3hhMSl2lhy6jsLW+Hz3BxFBfTpSpIdYCQLFyB9BEFaeWluffd6X7quxO3YHpFc6phZLgEAubEd85y3fyhpczBp7Wqxh85iUxaJS/DBABLnDBduhD/AOeuIur06Jd1UqYOC2Oj5Bv2a8Z6OgbY2BJVf3gTzb4bZ4UxFIUkqIqY7hg93Zw35GOepGT6ZmVvosyijmcMAzqDAkkPk4ud/wAnCmggcihiylIybOwLvjIiHjzGZDXsRyjoNmfDwpxEkJKlEkhyPwsD6XjnGbiqZhTrhlhPCVG/gzL9FyW8xVe+bwop/wAdbClepP8AlUKM563j/f8AJncIK4oqm4CQxvn17NbHaA/bAkAJSAoC11OOhJOb4g0mcX90VLUGspmvcAWS/wD3Q8lxajmUQUnHK1w58/8AaPcdRI1MspPvB3qIDMGYkElhue1ukMJiCVGhTgtdLguWYWbG4PSJiWs3pWANiDSB2PQl97McO0RMqwIqJcWAfbe/1x9YgKwmO+zgg8pYA8ptd7WhwpgXCj6sNnZLYDjvlr4mp1XZRpwCCblnINgSDsB0MR+0KJpQm+PdcdTjbubCKA8rVC/IeZwzM9QPWwfcb/SGky0gt4Y9AXI7czDpcMAAYGqcVqSHAHRKSXYneoAFrM3ziyEUgkLBzYNgMAfK4vY/WIwQQkJKnuPedmYno7AgMzd/OEoikGnu/wDhjsSc9zEZJJvSEgEPccwYG2W3v5E7whqxkFORkgM/kdyTv0gC1NmlKWCFJw4IdyQaikdQBc393ezwUhYDlK1AnNISQASwFqdssYGuakhL7HD1HDEtcJ29ExFc6oAC1xYuSpmdkjc47PEooaXOWD7hLgvUA+xFKTbNJsP8QxM9dCnKRcH3RYBgLh8i7HaA/alFDXtg5v5jow7xFU5yHU97P0Du/TbvbF4tALKkqIY3pIILpUHd7M+12PeEygXcpbZ0pY49QWPXe2wl466fee5sDY3drYYs+GfMDGoLJIU7gseVgU2e1gc9LnqYgJTtGVlJUpSSHfnIOS9gTs/4eY5WmLkOWuCaip3uWYuLDJ79YsqVylVQFyW3qfz639LiJqmqoBBSpKw6WFydy9jdyCB9GBCwDkpV7r2NrWyz82Ds2eguWLfZkVU1B7n4gXDgebXDYzeFM8NjUt07MxS/ukCq+dnJv2gv2yTYFSnfYMejP+n4QKBmaOpICqgLhwLFmZlOXGzjIIZoLJ4ejDv5mzJPf0z9HgE/i6ElNImLdnd7WcX2bpjHaISlF+ZKikPgFw5Nn3dt+nlDknBdXpkkBiQ/cMN7P1JdvPzIUyE3vzC2SSX2vk36fLarMmuCUpULE3b02q9PNhvCkeNsSDlgG3w/QBj0uPKFCy1LSgqcBJDdTSSNw3VsfssrTAEEgEEPckY3vcfr5REhbsqwJULlza4L1M9+zvBQp0lKQKsMb7G+X8nbODsKJUlr02Jb8LgnJz1+ogQmBBf0F3dz12/CwhTZi1JOHAdqUnDuWbp57xAaqYDZbDDPcOb/ABDoLn/MCEkpN+YCzPc2s6cYNy3r1h1LN26E4a/Vnd2LeYgSlkq/5oIJscEHLWPrjbeJVhSbgb1EXBzZ/LtFA0pRGx82NmY7DFt/vd4KmQrcC+ylJdg4Zn+kBBCnO935TbNnB+m++ISpKRUQQcvl7ZYYOxyO0AMhBSWBYH4cgEf25Nr/AF2MWZ3BwpSmPI9SWcuknYgGogZANr23ioZblJULdhne4w+flEkasoZaPqNizsAdg2Xe7PGXTdGHXTBTNDMeyFEbcphRpGmZzV6hL7ImGnpYNYdoUc8ZeTntGRKmgoJKaTjo4VYsDg9/JsRVRqFAsGs7KqfuH3UcfUtEwgO9KzZmBu58rM4y4z2izNQaUkJUGs4BawF+nS9vm8ek2SCVi7KU7KZQwzqLENZhsbtmIqLEmkJSQGvhhflIckhsdocTFLT7wyBU+LNgKe7Fsb26VglLiok5wxyckWIx8hvELZYkgJCilIUCMsxJNxbLguwfbF2g+nmlPvoNywNIIJNthZrl/V+kNPpQQoCvNTO4dmYFIfs+zCB+GWcDlBKiokuKejbfQO8R0VE56VAliCQQWDM4sbOWBvaEnUml1zBm9icc1wc7fpCARlZFhYqUxIsBYF1HI/K5gatSFJbwwT1c+l3z+mGgA88uRSUtZtrgkMWu+2RYDzIVpCkhKvesxB2dnY5w1ogJ7G4SlrsN2APz9NoeXrAA6U55cPYFnpF+v5QAUTwkgOGZn+K4Z7jqbDFx6jRrZZmBJTSVFI5S5QQxccoKqr2P3rM0GmatSQA9QYEEAcvkRe52P5vCSVzVFKQCzZABOerfs94AJqkS2vMZXSxfBDAhhtsTbqXgKJSEEEq90EFWVXPmBuA3eF8VLOzg4DUu9z5NiCaaYVVJJ6u7AAl2Y2fOO2MwAp01JBoHmb2FmBuM53aBy5qEGyVcz7gOez2IBBNjvtBq5hDkbfeDsQemMZ84GmYTkjG79clT3sXf/aBSCZjAihRU2KsAB7bHyg5AWLCzDNmwHZ7Hu3ltAlThdKXYdPiJIO43t3t8mmqKSQEs5s2RuWJs7uA8CWFWo/GKk1BTMzlIAHmKfPMFE0lLhk9qgnGBvZtj84pyFTS9a7Eb0liMNZ/UdYlLCclio9RgMcH03fJg0UNMmKckFDXLsCRkbjyyDiIy5yrGoOQ5PTpYnq9ukPJmsu9ail7OGBLBwoBtm6QRUvdKZhLOQEEkDo4GLZZmZ75gIS1rsfEQ57ZBYkjbJfrmJypSiGSs1bABnBHyZt+8VdSSPMF93c7N2vCXJmzDfmJLubOej/4hQsOqQtTKBVu4CgomxclNy5D7bRBSWZ7nIZRNunY3/Bu45Mpd+ZIdmABJyL9PrFvQ6cl1KBNjTynJakq6Bntl/KI5JK2QrGyWCE1Eh74be7vuPWJiWFtSk5DMkONqsWFn8jFmbpyHppILOcM7EWJLD5mJKSoJDkDJFnsC7Ww5I82iKaKDTLvyhKQL4G1ge7mCSkCpKeVJUWJF3v1GSxH03hpcv3S1blWSeU2AFz7vaAyJCpiTYgJDglJL7W7d/L0WhZc8ZKeVQ574cAuw2D2/YikrUJF3f+0ghsXcW/2F4fwlE05cOS7FPYpOCzFjf6s50JBYqw5upLEZBf52i8IWRGqGRawwHFXMRvy4x57RT1KVSzzuqtKSD0d2d9vxEX5ErIrDWLEC+XAZnNvkMQWbpRSEqCVpsVEKNgbOOjMf3iSaTMOigvic5+VbjqSq53LgHd4UHn6eUFEKnISQbhv13z6wom4vBMiGnm11pTLAuMMBynDBtiAG+sRncOKVXSgKPKQCWekVAO5FiX8vm8KOnvRso6hQACQBgJDhnsXcCxJvEJalsycAEh2tsT9PpDwo17GfcmvUTEuAWpLN36uB+2xElSZqkvakXJfAUwsIUKDBeRLmIRU6aEhRLh/esRk9PoesNMlgkLpSxBGGpOC2dxbtbvDQo53waZZk6Iu9hZwWbobgdvrAf4aJswstQNgTm4Dk9rDrsPVQo5Rm+SBTwpZHvKs1iRgqN3AZ+tos6ThSA6VqDk+6Q7Bi7qx0VbcQ0KJKbRojqOHS0E1czMU9S4a9gN3fN+mKkzgyVOHUxSOgZTg7DG/q3eFCjO7KrI+gmn0VOCSEPYklOGdiX3J7EQl8MSUgDccxLWa1r4d4UKD1ZGb4Erh4Fk5S3kLkW3ud/wALvJXDgTUVZO9wOmzk29IUKOW9NEcmR/hgJZLWe7AF89N/87wdPDxTYWHfvbv1LfJoUKMb8yZMMZF7JuB1wLQYyR73ujp0BFrg3senSFCiTnKuyZMrIUKiB0e43JuceW8El6alyVrCWNIHwqUGqF9iR8maFCjTnKK4LkwwkOzfD7o6i5JJ8h/sYiJiaVNk2FvMi/UkQoUcsm+GSyaVAUgJCizsLZsM+f1HSGMq5JAttsFDtjYm3SFChfJomJYpU1IUTU7F2AIbLBrWbp3gU+UpTAqDBnLXOfkxEKFG1JplJzZBQAFZA/8AsA28EVLDXSLEXe4IZwLBveEKFFyfZm+Sv9kQLjzvc+YswwYIEBTAdACWF35fLA6QoUaTZCKpCtqQNhSDb1vDQo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CEAAkGBhISERQUEhQVFRUWFxgXGRgYGBwbGhgXFhoXFRgYHRccHiYeFx8jGRgYIC8gIycpLCwtGB4xNTAqNSYrLCkBCQoKDgwOGA8PGi0kHyQsKSwsLCksLCksKSwsLCwpKSwpLCwsLCwpLCwpLCwsLCwsLSwsLCwpLCwsKSwpLCksLP/AABEIALcBEwMBIgACEQEDEQH/xAAbAAABBQEBAAAAAAAAAAAAAAADAAECBAUGB//EAEEQAAECBQIEAwUGBQIGAgMAAAECEQADEiExBEEFIlFhE3GBBjJCkaEUUrHR4fAVFiNiwZLxBzNTcoLSorIXJEP/xAAZAQEBAQEBAQAAAAAAAAAAAAAAAQIDBAX/xAArEQACAgEEAQMCBgMAAAAAAAAAAQIREgMTITFRBEFhgZEiMlJx0fChscH/2gAMAwEAAhEDEQA/AObly1yj4LpQuWywAs0zKyQbUlIUknZINwX61tRppiZiFzE0gJKFVcoyTVgpKQCo1OHAMWOKJWqZ4iaZsrBJPMkApBBWbpffqEnpFvQ8VlTp6EJWuWaHS5IlLBBSQEKLm7kEWNLF8RzwjN0/ocFJrkzEcWRKKUCplBIHNWSfuuUhqSSPQO4sMnjhJnqXMS5BILEpSSxGdjhTMxp3BMdFquE6afLWoFJI8RIUkhOARcLLOHfN/eBDh8Gfqyla1zChZWQpVNy7BIllybMxD7A+udROHubTvkCdKhaUKC01cwIIJZANSSA4uOctd3HVooq0FSlkFkpYh2KqcXa2beuNotaJCErqWeUZYGxUVADs7OCW2gXhKAKULLG9OA7sHuxYbxyTxdGzT9lp60TKETEpFYJdFRKiKCCKgzdru3lG7K9qJrKBQgqSqgpdiXuFAuQeUi2X+cYg1dKETSkA/wDLWXyQ6gz7hLd++YuaSajVhZAInBzRalblg5JcguAbEi12jcZ6k+IOjElHtnSfxAmUThXoGclIDPmxyb9Y4qZo6zNX8UsOo8wqQ5qUTcK5fXGWjrFcHmhwhkOElkjKmAUFbMb4jH4vwUoKpoCgKThXKt2QkMSXUzslIuVdmJ6Ws3epzxX79ki49I1PZFMvwVKQSTuTawxygkgO4vc37QDhPFZpnTCpjJA5iSwSoVEgPvhx0SDAOFcPmpSwlMq6CsBlJBZYdBCa0ncEg3FtxPQ8G1BUQ6kS6wokkpLgEEJSMi7X7XMbhLVWMYqqv+sxKMeW2U5+qEieVSUhSlEgFiSEkgUgA3sgXsA/91318+qZ/wDsBEpS2WEm9N6QoqvsEjAL7XjoNR7NSigpQVoLuFJUXBd7O7QDg3sz4aXnrM5aksoEugDpe6htf5bR2fpNSaxk/njom5HszNMZ65KUsVJVUygoVCnCSKbMznJvviH4Z7PanxJa5q7IU9JJdIQ1JT0BI7dY6bS8OlywoJSOZZWbfEb/AKDoGG0HaO0PRQXMjEtXwVE8OliZ4oHO1LuWbOMQciJtCIj3JJdHBuwTQJKlOQU22IL/AJGLBEM0UFPVaUrSoE2UkgDvs5F8xkabgk8UErRLUgBIIBWCNxcpLH1wOjnomhimOU9GE2nJdG1qNKkUBoCTzrUodPdHqBkdjFloLTDNHZJLoy3Zm8Xlgy/eKSCGITUXcfC4eM+VPWuquZdqQmkEf9pSFAuS/R+2Bt6nT1DLMQert239YypnBCEkS6nJuTSSQfeyLfN4+Zr+mnLVepE7wmlGmUBrNRJHOAA6QUVJTQVObEhZIbALQThnFkKmrQtRSSqpLqZwwBDps4I+sZvFNMEGlNlZXWSXYggVAOru28C13DCpJnJSEJThrFvvO7lycNHGOtPTdPmjo4xaLGt0YXNUoLSk2JrXZQ7qwkNvf1jJ0NM4k+IlAyfvC4HuuHzhJi1w2dp0sZqVGYQpLAhlA8rv7wNsHrvFjXSZZCRMKZhsmmwKQA3vjKmGBew9eE0uPPZtP2L/AAyXJlJUHrWBykByoG7pHnY/9og+k4QgMChNblSi3ujtskk46XY2jlp2tnS7pJDkgW5khITat3JFvlk7X+CcdH9UzVLqKbDZTAuSd2H7w3p0pJNZJcf2zE4Pmjf4hq5YKTUhwl0EpcA4Kk9TZg3e9oydX7RLS6kEGwBqa1nACbX3fHaJTNZppyitgWlFIC0gioF0Gxzc/S43w58m1RCkubFrKO+LbRx1ZNyyyv8AYRS6omvV6lRceMp7ukLKb9CLdvSFCRJWwZMxtrH8oUYzXz9zVfBtcMQiX4iJqkEkFNalBAabzGpSi78pZjcs+IHpVfZ1oUpCv6Y5kglghTO9gpPLelr7sHaP22mYpcxITOLLNSeybUsWAS3JkWDO4g322VNlTlBJmzCGSFEhKVqYDkCqUu1lbN0xxi2mr+5pmTLkqNZkS5lDqZTEskZSchwkjveCSeOihYKEVUUJUCU0OCAqkvWp2uTbAZ4P7NiZKnBCyEqUtMsylJeq7OzhIYkh36i7Rd4r7FqVOVMlIZClf8tICAkD3gCSwxta5bEeyOm/zLslq6YDgulXqE+FM5UzVV+KpJUFKBCQAQ19mUdj1aNf+VJelrVNmEpoUAsC7FJCkqBcPSHCiWuXFg9vgM/TzfGkTAkAAVfAkg3UyXs6kqJO7X2h+MT0atFJV4WjSpLzG5ptJYUfdQlTOre+AHjrGEMbZiUnZxuo4TOmzClCxNbm3AShTkA1XSXLMd3cxLgGhnLmJMmyxcEkBmsSxuemOsdZN4EdDIWUTCuUpAExDMVWUkqQahQSCOuPJm9idTpppV4SFJVKQlFyS6b8xHupNRXi7ExNiLkl0HPhs1dRJnpSXmk3ThKU8tgvmY3AqIsNh1MF4ZIllKZiF+KGZCyXZNgQGsMMWF2u8aZTEUSgAwDR9DHmzzZcEGhmgtMNTGzIJoZoJTCpgAZEM0EaGpikBkQzQSmFTAAiIamC0w1MUAmhNBaYamABUw1MFKYaiFkBUxEpg9MNRCwYGs4UFzKlHlxSBdy7Oej3/OMfjWpqqE1klgUMSCA3RiMk/Ft6DreIa1ElFa7JcAlsPuYpUytSlQlrLhNLh2BOFAfPGQfKPma2hCTcIvnuvJ6Iza5aOQSgTuVSglFzbqnDJcAG4DnvA5QmSiUS2mJW3KSz5bn/AG/WN3S+z86XYpSp1DmMzCRcpCabEub9gO8Z3GpyEvShMpQVSl7qYWJF7AO2OvSPFKEo1l9jvGXgwJyyVMvkGz4Athrd+8avDZUsGpRqQCUpCk2JLOSCcHoOztFOXLlECqpaypmY0gOAD/cS7Xti0T4nO0vOmTLmBb5CmSlsGlI5i/X5xaUlS4NXyWOLcNCiuYoqSXDsQzsyXT/4sL7QKVO1HgqC5PiyslQLFgXBe5YdAB673VjWCUlcyibJNLnlqU9r1DmN94hP4lKFCRLMovcTSUVg8tzTSwf5PGdqUUk+a8/8GVlDUcdl1WQsWFlLUDgZhR1MrQomgLE9QB2CSwazDFrWtiFG9v4X3Qzj8mMv2e1sybSmZMWpCK6lkppSSxJKlGkWHvG7ENZyBOn1ekCjZAmJFQmIFwXAte4qUNt7QbgHtfN0lXhpSoEUlKnUQzA0q2DACk25R0ijP4msuXUkElnUTSLMCSGVjt9YspNK12VljTrmy0iYuRKnJmBQSATWkhudLcwN7EOWBwxg0/2umLQKxNYSxLKh8akpVdS7PzKB6pvkkEV5Ok1CJwSghZmpBSE8yS5ZKGUAHezYFWWJjb4D7NTJ8+YmelMsXAKKW8Rhy0ZUmkEXFiG8tQyf4UZddsCJydUseGE+BLRZJIqmJS4ZrKvYAFgShRPQy186dJkIlYlKloJqUCszJlUwhnILBg7BsgXEdDxL2fCAkK08udMJtNMpFnISlJZBSoM4ZQswaLXDPZqqWlRkS9LOTUl0IQpCwdly7g3CTl7WVciOstPK4+5nJHESVzK5QmFTEhKStyEpJAs+wy3aPUtDwdEpIShIDBnYOd7sLub+sYyeATlKQqfKkTTLU6QFqQAHdwhlJUX+FRbFxGwdeplVSpqaSBYJU5YHlpUSRfcCHpdJ6dyl2zM+eEGVKgZTDSdUiaqkTBULlHuqa4uksoD0GIsLQA18x9BSOLiVymI0wUKSSUguRkdHuPpEqYqkn0ZoB4RZ2hxp1HYxd0E4VLS2AN9y5I7Wb5xynG/bOepQGlNPh0BYASpSyqkuBeoOKWTcVHG3m1fUrT4aOsdK0bqpBAxEKI3uHpXM06DPQlE1SQVJGH/EWa12w5ignQKJNmaOsNZSVklpNdGfRCKItfZ7tBBJqs2I6ZHNRKFMKiLqNCtRYJJMXU+zkylypIPRz+MR6kV2yqEn0jFoi+ngE0oC2DG4D3LxpaLgLEFZxsMfONXVKASAI5T1/wBJ1ho/qOKmadSfeBHmIHTHSTJYmkJWphkGKOq4MU+6ahG46yfZiWk10ZFMMUxpyuEqJ5rCLMrh6ACCHPWK9WKItKTMJUsHN4FI0SJYZCEoHRKQPwjoFcHSSGNPnd4o63Q0BwoKG5G0RakGw9OSRkzpwCmAKlAYGz4c4At+TxwXEtFLkLmCYuqaboKEOmWSXJUSbqNrDDeUb/HNalJAAKEDIAHMbk2wfXv1jC4hxGbMWUrA25EgOVAdrMBs/wAo+bqerU5NVwujrGGILTzZI0qrlM1wlisc7ZUEgcuc3IZnO+hwLQlSkBSksXLpKSR0pUb7F8m4tGVqkoQmqgHoFAslzezvuLXi97PcRSlMwqQgJsFFCALghnYZu/ztaOG5FpOS68G2nR2eq0MuYkJmCpIINyduvX1jJ1w0cqUtBppW7peq5DWJLJPyipxnXiZJKAtSkqIcNzAAhViWtj3ssbxzatEsqShioAk+ElnJs5JBN1AAWuGby9M/VRn+Re31RzjptdsUzSaN7pP+sj6NCicnUJUHQhISXYFSiwfq94UeSpeWemzuuEeyqDOXNLmVRQkn/nKKXQolRBNJTYB+lsGOSmaWXMKVKJCUqpBmIOQwZZUeYuU1Do55Q8etcE06zK/qoEshSglIDcgLJt3ip7Rex6dVSfEKGBBBSFAhVLnqlXKGP5R7dSCnFOPZyTafJ5twSRN0sx/6RHKSpbFUuWk/1SBcJCku7EuAGvn03iUlZQsy0pKyGuSkqAe1YBKTcsWMUpHsJLcqWo5TSlwyQggoBJHMQXLYckjqdT+EzCCFzFEFwzIFvMB/qI6aCcU1IzPk8/4evXokyUSCpYC6FBQDBqVFK1HKVBxUxtYEEMfRtNpT8ILdNh5PjyxBTIMTk8pjqljdMz2w+l0YUCVW2i2eHy2x6iBp1YbEDmTztHJuVnZKNFDinDJagApIWLe8AWILg9mLEHYiMpOjmoq8MhaWJCZhU9Rct4vMaXZnBa+zAbqAtyf3eErSizAgtfp+8xtS8mHHwcqjhi/FVMmyublIVKUSQQkBQflJTYWpvfrFbiHtKlloluFgBirla/MWVcUjmuMXjsRpjGJx72IlalaZhdKwRURcLSPhIdul82bEc55RVabIo32cfqPbM0kJCWUpSVJDmqpLO7ZFizsQGeKXBFTk6mVOCJiBWlKFUhg58Jb7XFaez/Ps+F/8OdNKJMxPjEktWHSAdqPd9S8dNJkpSGAaPNsOX4pvk31wTk6h85iwqawvFfwRaDy5HUx6HRtWAmaYKv8AWJ6XhxGTbpFgLAiS9VaGTqhiuySeUEACBLmnMR+0vAZ88xk0GGpUXgGq1FoqK1TRXnax4EsczbiLqNeALmMdUx4FxDUJkyVTFOWZgNybCK2krZDoP4gk4vGbxT2jlSULUoglAegEVF3YN3Y/KOV0Ht3LJNSVJS7VJ5ksA5fBsxwDiKfFNfpJ+o8So0lF1BxswDZcNkDcbxwnrJRuPZLNj+dBqtPP8IUzADQDkpYX8828sxn6GRqJXxrWhglSDcMonnSVKYZc2xGLwz2fnrX/AEwtCFFyoBrOQ7qY7Ps8dnP9nlqlpAmAn41YKiGS5AcdfUCPOlPU/E/b6WRtnL8fky1LQNOhSqKiVJdeWJJJLO3qPW+LO4VMkhSly2IKqDckszYLNzZN+UtG3O4ArT6nxEpWlDEmhzUCVcjMwLADmLOReMzi8/x9SVqrEtJpCAB8PQ1AXsbbRduKTy7/AMEtlTh0oTFFM2ZKSFByVrWmkmzuU0lQccpcHHWNfjfs74FM1C0mRMSmWqYpTpQSaUqBSHTlqtgpn6VJRkSVyxMlCeVMCwJOEupKWqLdGBN949CVLkS9GomS8koJMtKACoKFxSWZXmzZLNHXSgsX0VdnM8Q/4eLEoCR4RIqNRJClA0sDZlF6mU6QAwY5jjdFolEGgFU5Ki4dIKaQ3xKYuSR/4mO59n/bJM5CdKRNSSJiUTwB7iBZbtS4sCRZ2cB2jD4z7PokJM4+LPneIQFABn2C2JVzJ7PsciK4R7RTE0vF5ktASggJFwFBL3NV3S+8PBPD1EznZQfYaVKgALDmpviFHPnyQ93SOsJRD2ivL1Ya5BPeJobIaPcAjQgBD+cTkgPeFiiIQIcSxFk6lHQH0gStWhsN6ZiWzVIgJKcs8MUpz9HiUu+DFWdJYuPpCxQdIh0qiopZTveLKCPSAC1QgqAmez2DeUKXPBNohQ9oiweFEVo6RAJSE7GIKVsDEDJMQSljuYoIioGJ0ExILDXEKWuAHSgwl6cqh6xvAjNtaIClqdOBvFFUuNKdLKjAZnCUrDKuIpDH1/EhJAsCo4B7MP8AI6RlcV9qZa0okzJXiFYFaEKCqVZCHGVeW0G4vo5CSqWjx5pP/wDOWgzEhspKrJS+6SsdxFLjXDJxlBCtJKRKSKq5RQtSSGJdKyhIxdTqFr2McZZtui0UeLcHR9pkydSCE0q8ESx8FiJZSgVOGVc2ZLvmMiTrkKWhJkrRLVYCuklDkhTks6bOQ+HzEdOsqny0JmmUJSDR4gSCCkClLIoBU5V6JuTeJ8D4Np9XqAFTphU5qRMpSZoKSCJa0GzDIIum1rxypSlTJR3cr2n0hFQny6By1VgOWBApPM7bAOIrD29kFSUSkT5yQkuqTKUtAI7lircOB+mpI9kdDLYDTySR8S0BanG9SnL94v6rSqMpSZdIJBAcWc2w4f5x7LdESR5fxz2z8dM1CfGSglIpAQBlZpUaywVuQNr2LRS4DqFzv6CNKqYSColM5iKW5gFMhgWsXdze8LiXDp8krRNQaZJSlSkuqWhKroCHax775vHb/wDD/WaXwkICUInlBqNICpgBF6mc3OO0eWPLqSDZhcP4TrJSVJVw7xgrdU6WhSCQxCVglQBGwMH02i1kpEyX/D1+FMSxQrVIWO5ABSQT1BBDb7ejqRAVSi+Y7qEUU8o4hwzWLElEvQ+BLQWatKqlTClNaikAnCQVEEsHJtFqX7NcTRKVJQuRKSpTmlSwsmzCoJuGGB3j0mak5BHcf5wdoyOK6ebQtSEusINLG5PSotbFsQwjdg8ln6vWy1KQVqBSSDzHY9ziFG7qdFoysmfJnomkusMv3jk8gCb5cAZ6wozwOD10Uq2A+YiwmUkbH0MRr7QxSmOtkLAUIcxXTLG34wSs9IhQMwNgxApWcEGDqUDmJVgRbJRWSiYDt84NJlqd1H6wQzPL5QyVvEstE3EO4iBIgak3BvAodoYCB+KRmEZ3aIQLV3h0l4rCcP8AeJDVjoPSBSc4rBtAUzlbj1hjNJ3+sOovlooJ1dYiswxxmJJmkdIgBL0yuphCUQM/SHm6hRvA5k9RGPWKQeYstZn72/wYyNRwlSyKp02mqooBFJH3C4KinsT8haLi6jAzLX2i0SwiF0BglgLAAMPkIsyVBaWVUna2T67RXlP6wYzgzYMRlRwvtH7IahM7xdPLkrQwAl+6UikILDlSUgBwH7sTGnwT2IkypqZxUpS0F0/CLim4F3zuxfEdCp+ohlJVsoRz2o3YLCaekFrPSKKQRkwZWrjoA09IUClSQoKDFJDgg7EYMYfFvZDSTkkeGmUsNSuWkJUkjFgwPl2HQNpmaTvESrz+URxTFguFoXKlJlrm+KpNq1DmI2e5dsPk79YsqnDcQEHzMT8QtFqiDoKTkWia1pEV1ExFvL5RRZZ8eFFZu8KAsvhUOVR5+Pbyd92X8zE0+3s77kv5n84zmjWDO9SYk8cD/wDkCb/05fzMST7fzjiXK+ZiZoYM72owqo4T+e5//Sl/6j+cTR7eTXDykeiiPreGaLgzuHhVRxa/bqY1pSQetRP0YP8AOG/nad9xH1/OGaGDO0hVRxY9t5n3EfX84mPbSZ9xL+sTciMJHYGElUch/OUz7if/AJQT+cVfcT81Y32huRGEjqlkxERyg9tVboT8z+Rhz7YqsyE/6lf+sNyI25HW1wxXHKfzcv7iD/5EfSmJq9qpl2Qj5nFtm+sNyI25HTFUNXHMH2qmN7iOmTn/AB5RA+1MzFCH8z+H6w3Ijbl4OqUt4jXHLfzVN/6afmf2YGr2pnbIR6k/nDOIwl4Or8QwylRyw9p5ozLQfIkfnDK9ppwyhA+eYZxGEvB09cRUqOVne0eoGEymfv8AJ3gQ9odUdpbeR/8AaG5EYSOuBiQXHJD2i1H3Zf1/O8RHHtS9zL8m/WG5EbcjrlGIhUcor2g1B3lhu2f32hhx3U/2f6TDciNuR19cRqjkP5g1I3l/6TCHG9UW5pdv7c+cNyI25HXVQqo5H+M6m/Om/wDZjsPlvETxjU3NY/0jaG7EbcjryYiVRx54rqSw8Uhv7B88X/SF/FNTvP8AmhH5Q3YjakddVDxx6uI6k4nK9EIhQ3ojakYaUoy6S4tj8cekTKUObu3QEi+N4hOTLSKTZQPdyxNnpb99oGhSA6kqJsz3uWtdmOel4856CwhCNiXYuHSN284kFItfzChvcbYYjrFNE1ISxXcuByq9L0gDzLiHmqGQVF2BdJs9ss30OIFLvIfdf9/MP+kOhlHI27q/W/SASgSlnJJybi7A4Gd8N+UCopL1KG+VZBG1L4OG694gNESehCiNnGPza8QQFDJG/wB23Zn84oOReokhiwUW7ZS48+3pBpswlTiojoCR9UpvnH6wKWpi2uM4Y0jb8cQzuOVn7quPR/xgMzUWa4U+DWSXucpZT9RDKSoDJDbVLHncgt5woFgJDOpe4DBQtj9ttDIZ7kFtnGTj8dojpJrtUSNzzqJuDZgnra0QmzwzVZL2qsf9N7/N4gDqU2L7Cwd8+v76w32pLZHRgDt2DxVSynAP1Vkg9Lhiwv06QOXNt7ze6557iwawYfWFAsDXlgLMN2s+fVvrBpOsDXUxOzA2Ztnfr9YqmeMkhgTcVF2JxZwwY2b84mnlJUo5+FQvdhm4zntFoF37WFZU4Z7Nlz8/3eHmav8AucCwAS747xUWlLcpBDbhXbqXtfDecEVKltfLB2JDki2V2b84lFDp1wAcOdts3Y3VbH1iaeJAsWOMUvv2Lv8AvvFMIS4YkN6jbLElm6PmG+1hKnoAbPM/65DZ384UC99vT0VnoBffc47QWbqUW95z2cb23aM1U8HMsNuXxs/xf4ucRAaoJtSKQ43Lsd7vaz+cKFmh9r6VBjd0kY26/QQpWrcCzkiwdhja0Z02ePuP9aX3v/kwxnEk3SnJ91BOzCwLj63hRLNFeos1LdiW7bxA6hAG3X3hj529e8UPtBqYU3t7oYHzOM5tmF9vWlrqtsz487Dd8QoWXjqkggsGI+8NvX9YImc4BYs9uYbd+vleKDEqKSBncAfXD+RiKNQsFgDSbsGe+CctYdvSFCy7N1wS2B/5VNtsIHL1j3Y387E26F9r99oCCpVwFM3XLWqte0QlTVgsWcm1wwfIuzdvWFCy6nVNsXvh+x6RLxzkA9XNQ6Dct16RSrBcJYF23b8g/bpA/GU4YsAMOTv+8QoWaS9QQMdrg+t/yhjqNqSDY4vfB/feM86h/eWe7AkY7Xve+7d4ZWsD+8MFrMBtZhe/R4ULNEahR+JY7UfpCjN+2n7x/fkGhQxFmZKnuA6hbqEqJ6kk9f8AETkqDmwZspdrGwN7/J7xNJl7bgG6aQrABFiBc7s7w5Mu7rKiRsCW7PSxO1ukdLMUBEywIVTksX3+h8hCmE/fINrY8y/Zjj/EW0SJaslQZ3qBe/Wz9LZESRLlofLOQOVVwzW+Imqz/lCxQDxGLn3bMQlQJLZdmD365iUtaSCSrrkk0sTdmZ+vYRcmCWEimpTObOkG1sl1DyOR1tFaXMCSkJK2cXUgmnZsAm+5O+ekstAfGZxSMn71gDZxc9g49d4LL1QBUVByAVAgUkhQswYP2YXfeDICEuCqYBVlJJb4iSEh2fbDAtBhq5LqZSwWTgertjrctnpAFXTTEE1/1Pq1sEgpNR/O0PMWgHmCrNyjLknFzv08olNAJUStYAYCp98XDs1r/KG8cAtUp2DchAZy5+RPZogJySlLpmIIVzZcU3cMkXJN/NvmyZ6AUkJSnvSovuepf8cWzEVpQASUqU/KTln3DF02v+TxDUypYUGrPcOCRclrlwSMttAF2XrZZYqTne4ds42fYj8bSmcSlghPh1A7ks2SWZnvuBv6wEIli5JBJcEkk1AAsA+Oha9L9zBJQokplzlWVhQY5vc22YYNzkxKRqxhMlv7hDg4uSxfOMbkPEJ2ol3BCmJzaoC5ZmYXtiz+sOvVJSB/QL/3K/uAIcE9tmG7QUmq5lgYNyoWVc8xLmxF7eZikIo1SQHEorewSVBrs5z0f3esSGoQSa5RD2CQoN1fc2PmcbQHUFSUpUEyg2QFKJ2DvZi2GOPnBpk+lIISgrcAuCbNVa9wA5fq3qASTxGWlNIllO5PW103DkXyGNukJHE0X/p5t8IIcN903e/7vWVqVuk0IIPvMNiw3F7ntjLQx1s4shIS/l83bewsTtExFk/4ms2CQLMRiwcDGTjL4xFhHEpwdwEucMAGLMzp2uH83iuqfPAspX/dyhiSPhKTU56mJyNRPZjMcizkAPudnsPzcxaFkkyphsAAQR6GxwR2L+UNJkTAfukdrtf/AC12gXjzFNVMUApnpKQLPvtEppUzVk7MWDhnLMb3GfqYFCiTMY1v1JIqNyN2fvmJK0qnHM/MxZnY9bFsjaKg0yQQ7qFzZanc5Znu3QZMQXLHvXdLNUouepNw9mv8sRCF37ItF1KIOHdNhcEu9/ID8YrzhLBZU4Dlq98Fw5S5A7jBbJsbRCUhFgUkBJJYOxdgHBPXc3v3hhMSl2lhy6jsLW+Hz3BxFBfTpSpIdYCQLFyB9BEFaeWluffd6X7quxO3YHpFc6phZLgEAubEd85y3fyhpczBp7Wqxh85iUxaJS/DBABLnDBduhD/AOeuIur06Jd1UqYOC2Oj5Bv2a8Z6OgbY2BJVf3gTzb4bZ4UxFIUkqIqY7hg93Zw35GOepGT6ZmVvosyijmcMAzqDAkkPk4ud/wAnCmggcihiylIybOwLvjIiHjzGZDXsRyjoNmfDwpxEkJKlEkhyPwsD6XjnGbiqZhTrhlhPCVG/gzL9FyW8xVe+bwop/wAdbClepP8AlUKM563j/f8AJncIK4oqm4CQxvn17NbHaA/bAkAJSAoC11OOhJOb4g0mcX90VLUGspmvcAWS/wD3Q8lxajmUQUnHK1w58/8AaPcdRI1MspPvB3qIDMGYkElhue1ukMJiCVGhTgtdLguWYWbG4PSJiWs3pWANiDSB2PQl97McO0RMqwIqJcWAfbe/1x9YgKwmO+zgg8pYA8ptd7WhwpgXCj6sNnZLYDjvlr4mp1XZRpwCCblnINgSDsB0MR+0KJpQm+PdcdTjbubCKA8rVC/IeZwzM9QPWwfcb/SGky0gt4Y9AXI7czDpcMAAYGqcVqSHAHRKSXYneoAFrM3ziyEUgkLBzYNgMAfK4vY/WIwQQkJKnuPedmYno7AgMzd/OEoikGnu/wDhjsSc9zEZJJvSEgEPccwYG2W3v5E7whqxkFORkgM/kdyTv0gC1NmlKWCFJw4IdyQaikdQBc393ezwUhYDlK1AnNISQASwFqdssYGuakhL7HD1HDEtcJ29ExFc6oAC1xYuSpmdkjc47PEooaXOWD7hLgvUA+xFKTbNJsP8QxM9dCnKRcH3RYBgLh8i7HaA/alFDXtg5v5jow7xFU5yHU97P0Du/TbvbF4tALKkqIY3pIILpUHd7M+12PeEygXcpbZ0pY49QWPXe2wl466fee5sDY3drYYs+GfMDGoLJIU7gseVgU2e1gc9LnqYgJTtGVlJUpSSHfnIOS9gTs/4eY5WmLkOWuCaip3uWYuLDJ79YsqVylVQFyW3qfz639LiJqmqoBBSpKw6WFydy9jdyCB9GBCwDkpV7r2NrWyz82Ds2eguWLfZkVU1B7n4gXDgebXDYzeFM8NjUt07MxS/ukCq+dnJv2gv2yTYFSnfYMejP+n4QKBmaOpICqgLhwLFmZlOXGzjIIZoLJ4ejDv5mzJPf0z9HgE/i6ElNImLdnd7WcX2bpjHaISlF+ZKikPgFw5Nn3dt+nlDknBdXpkkBiQ/cMN7P1JdvPzIUyE3vzC2SSX2vk36fLarMmuCUpULE3b02q9PNhvCkeNsSDlgG3w/QBj0uPKFCy1LSgqcBJDdTSSNw3VsfssrTAEEgEEPckY3vcfr5REhbsqwJULlza4L1M9+zvBQp0lKQKsMb7G+X8nbODsKJUlr02Jb8LgnJz1+ogQmBBf0F3dz12/CwhTZi1JOHAdqUnDuWbp57xAaqYDZbDDPcOb/ABDoLn/MCEkpN+YCzPc2s6cYNy3r1h1LN26E4a/Vnd2LeYgSlkq/5oIJscEHLWPrjbeJVhSbgb1EXBzZ/LtFA0pRGx82NmY7DFt/vd4KmQrcC+ylJdg4Zn+kBBCnO935TbNnB+m++ISpKRUQQcvl7ZYYOxyO0AMhBSWBYH4cgEf25Nr/AF2MWZ3BwpSmPI9SWcuknYgGogZANr23ioZblJULdhne4w+flEkasoZaPqNizsAdg2Xe7PGXTdGHXTBTNDMeyFEbcphRpGmZzV6hL7ImGnpYNYdoUc8ZeTntGRKmgoJKaTjo4VYsDg9/JsRVRqFAsGs7KqfuH3UcfUtEwgO9KzZmBu58rM4y4z2izNQaUkJUGs4BawF+nS9vm8ek2SCVi7KU7KZQwzqLENZhsbtmIqLEmkJSQGvhhflIckhsdocTFLT7wyBU+LNgKe7Fsb26VglLiok5wxyckWIx8hvELZYkgJCilIUCMsxJNxbLguwfbF2g+nmlPvoNywNIIJNthZrl/V+kNPpQQoCvNTO4dmYFIfs+zCB+GWcDlBKiokuKejbfQO8R0VE56VAliCQQWDM4sbOWBvaEnUml1zBm9icc1wc7fpCARlZFhYqUxIsBYF1HI/K5gatSFJbwwT1c+l3z+mGgA88uRSUtZtrgkMWu+2RYDzIVpCkhKvesxB2dnY5w1ogJ7G4SlrsN2APz9NoeXrAA6U55cPYFnpF+v5QAUTwkgOGZn+K4Z7jqbDFx6jRrZZmBJTSVFI5S5QQxccoKqr2P3rM0GmatSQA9QYEEAcvkRe52P5vCSVzVFKQCzZABOerfs94AJqkS2vMZXSxfBDAhhtsTbqXgKJSEEEq90EFWVXPmBuA3eF8VLOzg4DUu9z5NiCaaYVVJJ6u7AAl2Y2fOO2MwAp01JBoHmb2FmBuM53aBy5qEGyVcz7gOez2IBBNjvtBq5hDkbfeDsQemMZ84GmYTkjG79clT3sXf/aBSCZjAihRU2KsAB7bHyg5AWLCzDNmwHZ7Hu3ltAlThdKXYdPiJIO43t3t8mmqKSQEs5s2RuWJs7uA8CWFWo/GKk1BTMzlIAHmKfPMFE0lLhk9qgnGBvZtj84pyFTS9a7Eb0liMNZ/UdYlLCclio9RgMcH03fJg0UNMmKckFDXLsCRkbjyyDiIy5yrGoOQ5PTpYnq9ukPJmsu9ail7OGBLBwoBtm6QRUvdKZhLOQEEkDo4GLZZmZ75gIS1rsfEQ57ZBYkjbJfrmJypSiGSs1bABnBHyZt+8VdSSPMF93c7N2vCXJmzDfmJLubOej/4hQsOqQtTKBVu4CgomxclNy5D7bRBSWZ7nIZRNunY3/Bu45Mpd+ZIdmABJyL9PrFvQ6cl1KBNjTynJakq6Bntl/KI5JK2QrGyWCE1Eh74be7vuPWJiWFtSk5DMkONqsWFn8jFmbpyHppILOcM7EWJLD5mJKSoJDkDJFnsC7Ww5I82iKaKDTLvyhKQL4G1ge7mCSkCpKeVJUWJF3v1GSxH03hpcv3S1blWSeU2AFz7vaAyJCpiTYgJDglJL7W7d/L0WhZc8ZKeVQ574cAuw2D2/YikrUJF3f+0ghsXcW/2F4fwlE05cOS7FPYpOCzFjf6s50JBYqw5upLEZBf52i8IWRGqGRawwHFXMRvy4x57RT1KVSzzuqtKSD0d2d9vxEX5ErIrDWLEC+XAZnNvkMQWbpRSEqCVpsVEKNgbOOjMf3iSaTMOigvic5+VbjqSq53LgHd4UHn6eUFEKnISQbhv13z6wom4vBMiGnm11pTLAuMMBynDBtiAG+sRncOKVXSgKPKQCWekVAO5FiX8vm8KOnvRso6hQACQBgJDhnsXcCxJvEJalsycAEh2tsT9PpDwo17GfcmvUTEuAWpLN36uB+2xElSZqkvakXJfAUwsIUKDBeRLmIRU6aEhRLh/esRk9PoesNMlgkLpSxBGGpOC2dxbtbvDQo53waZZk6Iu9hZwWbobgdvrAf4aJswstQNgTm4Dk9rDrsPVQo5Rm+SBTwpZHvKs1iRgqN3AZ+tos6ThSA6VqDk+6Q7Bi7qx0VbcQ0KJKbRojqOHS0E1czMU9S4a9gN3fN+mKkzgyVOHUxSOgZTg7DG/q3eFCjO7KrI+gmn0VOCSEPYklOGdiX3J7EQl8MSUgDccxLWa1r4d4UKD1ZGb4Erh4Fk5S3kLkW3ud/wALvJXDgTUVZO9wOmzk29IUKOW9NEcmR/hgJZLWe7AF89N/87wdPDxTYWHfvbv1LfJoUKMb8yZMMZF7JuB1wLQYyR73ujp0BFrg3senSFCiTnKuyZMrIUKiB0e43JuceW8El6alyVrCWNIHwqUGqF9iR8maFCjTnKK4LkwwkOzfD7o6i5JJ8h/sYiJiaVNk2FvMi/UkQoUcsm+GSyaVAUgJCizsLZsM+f1HSGMq5JAttsFDtjYm3SFChfJomJYpU1IUTU7F2AIbLBrWbp3gU+UpTAqDBnLXOfkxEKFG1JplJzZBQAFZA/8AsA28EVLDXSLEXe4IZwLBveEKFFyfZm+Sv9kQLjzvc+YswwYIEBTAdACWF35fLA6QoUaTZCKpCtqQNhSDb1vDQo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ewskaz.ru/images/107/27/107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4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429108"/>
            <a:ext cx="8358246" cy="2428892"/>
          </a:xfrm>
          <a:prstGeom prst="pentag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  <a:cs typeface="AngsanaUPC" pitchFamily="18" charset="-34"/>
              </a:rPr>
              <a:t>В современной фауне Казахстана 172 вида млекопитающих, 490 видов птиц, 51 вид пресмыкающихся, 12 видов земноводных, свыше 100 видов рыб</a:t>
            </a:r>
            <a:r>
              <a:rPr lang="ru-RU" sz="2400" dirty="0" smtClean="0">
                <a:latin typeface="Arial Narrow" pitchFamily="34" charset="0"/>
                <a:cs typeface="AngsanaUPC" pitchFamily="18" charset="-34"/>
              </a:rPr>
              <a:t>. Более </a:t>
            </a:r>
            <a:r>
              <a:rPr lang="ru-RU" sz="2400" dirty="0" smtClean="0">
                <a:latin typeface="Arial Narrow" pitchFamily="34" charset="0"/>
                <a:cs typeface="AngsanaUPC" pitchFamily="18" charset="-34"/>
              </a:rPr>
              <a:t>50 тыс. видов беспозвоночных </a:t>
            </a:r>
            <a:endParaRPr lang="ru-RU" sz="2400" dirty="0">
              <a:latin typeface="Arial Narrow" pitchFamily="34" charset="0"/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0"/>
            <a:ext cx="7429504" cy="1214422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Животный мир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encrypted-tbn2.gstatic.com/images?q=tbn:ANd9GcR4TrSI62jdA67BxZMZrVUCqSRZnERZiJmXCWC6xsauXPBew5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9851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786454"/>
            <a:ext cx="7143752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Геология Казахстана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578" name="Picture 2" descr="http://upload.wikimedia.org/wikipedia/commons/7/7a/%D0%93%D0%B5%D0%BE%D0%BB%D0%BE%D0%B3%D0%B8%D1%87%D0%B5%D1%81%D0%BA%D0%B0%D1%8F_%D0%BA%D0%B0%D1%80%D1%82%D0%B0_%D0%9A%D0%B0%D0%B7%D0%B0%D1%85%D1%81%D1%82%D0%B0%D0%BD%D0%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6786610" cy="3571900"/>
          </a:xfrm>
          <a:prstGeom prst="snip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214686"/>
            <a:ext cx="6858000" cy="2714644"/>
          </a:xfrm>
          <a:prstGeom prst="upArrowCallout">
            <a:avLst>
              <a:gd name="adj1" fmla="val 15958"/>
              <a:gd name="adj2" fmla="val 18151"/>
              <a:gd name="adj3" fmla="val 22993"/>
              <a:gd name="adj4" fmla="val 6906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Геология Казахстана очень сложная, на западе — часть Восточно-Европейской платформы, на юго-западе — складчатые сооружения Альпийского пояса, а в остальной части складчатые сооружения и эпигерцинские плиты Урало-Монгольского пояса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leokazakhstan.com/slider/images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358114" cy="164305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Казахстан обладает разнообразными полезными ископаемыми. Из 105 элементов таблицы Менделеева в недрах Казахстана выявлено 99, разведаны запасы по 70, вовлечено в производство более 60 элементов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072074"/>
            <a:ext cx="7358066" cy="747714"/>
          </a:xfrm>
          <a:prstGeom prst="double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Полезные ископаемые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oto.kazakh.ru/upload/iblock/dd7/ijozoupptbg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358114" cy="1233486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развитие экономики и экономических связей отвечает Министерство экономического развития и торговли Республики Казахстан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72" y="6181724"/>
            <a:ext cx="7286628" cy="676276"/>
          </a:xfrm>
          <a:prstGeom prst="flowChartPunchedCa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Финансы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basik.ru/images/kaindy/01_kai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5462" y="0"/>
            <a:ext cx="7148538" cy="1162048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Технологичные производства совместно с западными компаниями. В Казахстане производят свои товары такие гиганты, как </a:t>
            </a:r>
            <a:r>
              <a:rPr lang="ru-RU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Chevrolet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</a:t>
            </a:r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LG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</a:t>
            </a:r>
            <a:r>
              <a:rPr lang="ru-RU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Samsung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</a:t>
            </a:r>
            <a:r>
              <a:rPr lang="ru-RU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Bosch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</a:t>
            </a:r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3M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 </a:t>
            </a:r>
            <a:r>
              <a:rPr lang="ru-RU" sz="20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Panasonic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6" y="6253162"/>
            <a:ext cx="7429504" cy="604838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Промышленность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lau.kz/upload/information_system_1/1/1/7/item_11759/information_items_11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2214578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/>
              <a:t>На полуострове </a:t>
            </a:r>
            <a:r>
              <a:rPr lang="ru-RU" sz="2400" u="sng" dirty="0" smtClean="0"/>
              <a:t>Мангышлак</a:t>
            </a:r>
            <a:r>
              <a:rPr lang="ru-RU" sz="2400" dirty="0" smtClean="0"/>
              <a:t> (</a:t>
            </a:r>
            <a:r>
              <a:rPr lang="ru-RU" sz="2400" dirty="0" err="1" smtClean="0"/>
              <a:t>Мангистау</a:t>
            </a:r>
            <a:r>
              <a:rPr lang="ru-RU" sz="2400" dirty="0" smtClean="0"/>
              <a:t>) южнее города </a:t>
            </a:r>
            <a:r>
              <a:rPr lang="ru-RU" sz="2400" u="sng" dirty="0" smtClean="0"/>
              <a:t>Актау</a:t>
            </a:r>
            <a:r>
              <a:rPr lang="ru-RU" sz="2400" dirty="0" smtClean="0"/>
              <a:t> (Шевченко) в </a:t>
            </a:r>
            <a:r>
              <a:rPr lang="ru-RU" sz="2400" u="sng" dirty="0" smtClean="0"/>
              <a:t>1972 году</a:t>
            </a:r>
            <a:r>
              <a:rPr lang="ru-RU" sz="2400" dirty="0" smtClean="0"/>
              <a:t> сооружена и запущена в эксплуатацию крупная опытная </a:t>
            </a:r>
            <a:r>
              <a:rPr lang="ru-RU" sz="2400" u="sng" dirty="0" smtClean="0"/>
              <a:t>АЭС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5357818" cy="1071546"/>
          </a:xfrm>
          <a:prstGeom prst="up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Атомная энергетика</a:t>
            </a: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nur.kz/n/selhoz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963"/>
            <a:ext cx="9144000" cy="6918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024" y="0"/>
            <a:ext cx="7219976" cy="1571612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Посевы зерновых, в том числе твёрдых сортов пшеницы. Выращиваются также </a:t>
            </a:r>
            <a:r>
              <a:rPr lang="ru-RU" sz="2400" dirty="0" smtClean="0"/>
              <a:t>кормовые и</a:t>
            </a:r>
            <a:r>
              <a:rPr lang="ru-RU" sz="2400" dirty="0" smtClean="0"/>
              <a:t> технические культуры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6858000" cy="857232"/>
          </a:xfrm>
          <a:prstGeom prst="double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Сельское хозяйство</a:t>
            </a:r>
            <a:endParaRPr lang="ru-RU"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2.gstatic.com/images?q=tbn:ANd9GcSgRMdDMWM8zzOlQQox1A3IGOImAi0I15p0dJlNM0_Ln1VKZuY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57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0"/>
            <a:ext cx="6572264" cy="1357298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Крупнейшие курорты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7148538" cy="85723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800" b="1" dirty="0" smtClean="0"/>
              <a:t>Туристическая отрасль</a:t>
            </a:r>
            <a:endParaRPr lang="ru-RU" sz="2800" dirty="0"/>
          </a:p>
        </p:txBody>
      </p:sp>
      <p:pic>
        <p:nvPicPr>
          <p:cNvPr id="30724" name="Picture 4" descr="http://www.dxb.ru/images/de/27/2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6079" y="1643050"/>
            <a:ext cx="7500403" cy="4214842"/>
          </a:xfrm>
          <a:prstGeom prst="rect">
            <a:avLst/>
          </a:prstGeom>
          <a:noFill/>
        </p:spPr>
      </p:pic>
      <p:pic>
        <p:nvPicPr>
          <p:cNvPr id="30726" name="Picture 6" descr="http://www.alastour.kz/wp-content/uploads/2013/05/tourism-wallpaper-1280x800-00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7486" y="1643050"/>
            <a:ext cx="7426150" cy="4214842"/>
          </a:xfrm>
          <a:prstGeom prst="rect">
            <a:avLst/>
          </a:prstGeom>
          <a:noFill/>
        </p:spPr>
      </p:pic>
      <p:pic>
        <p:nvPicPr>
          <p:cNvPr id="30728" name="Picture 8" descr="http://photos.streamphoto.ru/7/a/7/aa46935e2ac658ba21eb5843c2b5c7a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92656" y="1645554"/>
            <a:ext cx="7487249" cy="4224999"/>
          </a:xfrm>
          <a:prstGeom prst="rect">
            <a:avLst/>
          </a:prstGeom>
          <a:noFill/>
        </p:spPr>
      </p:pic>
      <p:pic>
        <p:nvPicPr>
          <p:cNvPr id="30730" name="Picture 10" descr="http://www.newskaz.ru/images/293/15/29315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9109" y="1673198"/>
            <a:ext cx="7491468" cy="4189444"/>
          </a:xfrm>
          <a:prstGeom prst="rect">
            <a:avLst/>
          </a:prstGeom>
          <a:noFill/>
        </p:spPr>
      </p:pic>
      <p:pic>
        <p:nvPicPr>
          <p:cNvPr id="30732" name="Picture 12" descr="https://encrypted-tbn0.gstatic.com/images?q=tbn:ANd9GcQ4H2kYLtKv8hEMwWXrvpc_3dskbEFyIcItOh0e-VeYmbEwrfOJ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14348" y="1695830"/>
            <a:ext cx="7470629" cy="4162062"/>
          </a:xfrm>
          <a:prstGeom prst="rect">
            <a:avLst/>
          </a:prstGeom>
          <a:noFill/>
        </p:spPr>
      </p:pic>
      <p:sp>
        <p:nvSpPr>
          <p:cNvPr id="30734" name="AutoShape 14" descr="data:image/jpeg;base64,/9j/4AAQSkZJRgABAQAAAQABAAD/2wCEAAkGBhQSERUUExQUFRUUFBQWFxgUFRcUFxQVFRcVFBQXFxQYHSYeGBkkGhQVHy8gJCcpLCwsFR4xNTAqNSYrLCkBCQoKDgwOGg8PGiwkHyQsLCwpLCwsLCwsLCwsLCwsLCwsLCwsLCwsLCwsLCwsLCwsLCwsLCwsLCwsLCwsLCwsLP/AABEIAJMBVgMBIgACEQEDEQH/xAAbAAABBQEBAAAAAAAAAAAAAAAEAAECAwUGB//EAEEQAAEDAgMFBQUFBgUFAQAAAAEAAhEDIQQSMQUTQVFhBiJxgZEUMqGx8BVCUsHRBxYjYqLhcoKS0vEkM1Oywhf/xAAbAQADAQEBAQEAAAAAAAAAAAAAAQIDBAUGB//EAC4RAAIBAwMDAQcFAQEAAAAAAAABAgMRExIhQQQxURQFYXGRobHwIjJCUoHhFf/aAAwDAQACEQMRAD8A51qvp1FZ7MrGYaF+hOSsfGamioBM9sok04UQxCd9zOTB6dJWupKwNKmKS11GL37A/s6QwqKaxXNpKHJC0yAPZoTGktP2dSGFCnXEeiRljDFSGEWqMMptw6WRD0SMtmCVzcKtHcpt2oyixgQwyf2VGikpbtLKGIAGGSNFHGko7qU8gsQA6mm3aPNJLchPIGIz3U1HdI801HcqtYYgRtFSNFE7tNkRrDEDDDhOaIRTaSnuEtYYwHddFF1JH7lVvpIUx4wB1BMKCO3SW6VakLQwPcqJpI7dKPs6NaFjYFu0t2jvZ0ww6NaHoYCaabcI/cJxRRrQaGZbsMkMOtI4dROFS1xK0yARRUXUVoeyFROGRkiLRIA3KbdI80VE0UZEPSwJzCkjPZ06nJEdpDhqfIjRRVgwy5siOzE2A7uyZlBaQwym3DJZrDw3A20U+4RwoKW4U5isJlmipMplaQw6sbQCecWACZQVraKMDExKyytlYgfdJ8qtKaE9TDQVZFEU1fCQanrFjKgxPu1ZCWVGoMZXlTZFdkUt0jUGMFLVEtRm4TnDJ5ELEzPNNIU1pNw6c4ZGZDwmYaSQpI91BIYYp5RYgMU1PdIpuGKn7MpdVFKkA7pMaC0RhlL2dTmHhMv2dP7MtT2dP7OlnDCZXsycYdaRohRyhGYeEA9nTezLQgKJCWVhhAfZ025Rpoql1JUqlxOkUikn3KsDCnypObBUyk01WaSKypZVOQeIBNBVmitEsVbqUp5RYgDdp0Z7OkjKGIIbhVMYdHNpKYorhdY9FUQEUE+5R4oqQopZh4jP3SluEfuEhQRlHiAPZ07cOtDdJxSRlDEZ4wyj7MtQUk+5Qq4sJljCp/Zlqbnon3CecMJljDpxhlqDDp/ZkZxYTL9mS9mWp7Mm9lRn94sJmbhLdrQOFTHDKsyFiAA1PlRxwyY4cIyphiYCpNKvdRCpcOitO5Omw7QFKypJTSnobFdF8BLKEOXJ86NDDUggNCRah94UjVKWiQ9USxwVblA1CnBV6GibpiLU2VSDSpZCkxpFeVOGqwMUhTUNlKJWWqBpq/dlIUlOqxWgo3SRpBEiilulOseMDNFNukYaKY0UnUDGC7pNu0S6moQlqDQDlidWueEkXYWSNIU1LKPLquIft2sXgmuWz91oj0aJ58dYuqsX2gIEHPw71Q5wegBs09fkvGfVrhHrqh5O1fjqY+9m/wAPe+OnxWdi+0zG+6wuPVwA/pzHULlzj95wqG1oLRPXWQFSMGHDQgxxsdCTrc+qwfVz+Bfp0bzu2FSe7RZHWoXG2osAJjr+iIw/a/vZX0ojXK8kgayAWwTANpWC+jlAEE20GnjDwZKArYZo94FpMzYN+OkTHqhdVJ8g6CR6bgMZTrNzU3Bw48weRHAooU15ds7G1qDs9ORIvfMCAQTPMWXT7L7emwxFIj+dg8NWO/I+S3j1SfczdE6sU1LdKrZu1qNcfwntJP3TZ4/yG/5LQFJa5b9icYMKSW6RQppxSTyBiBRST7pFbtNlCMgsYPu04pK6Ql5J6mLQikUgk6iFa50a28VRW2gxnvvY3/E5o4gcTzcB5p3ZOlESwKBAQJ7W4bNl3reF4OW/WOHHxTN7TYUid8yB0dPk2JI8k1Why/qS6b4QdAUH0gUP9u4U6VmaE8RocvEazw5X0um+2cPb+PTEgHXgRm8rLVVof2M3Tl4HqYMId2FUKnanCNn+LJgHutJ1Expr9cDAdXtthwYGc9co1vbWfhxWi66mu8l8zOXTSe9gx2FUfZkJ+9+G5u1A929+n10lXN7T4WCd5p/KbnK50Dr3SPEjmFquupf2XzMfSz8Fww6W4TU+0mEJjexM3yujzMePoUzu0eDt/G1BPuu662sbI9dS/sivSz8EzRUd0iqeJouuKtO4DhLwLGQDc/yu9Cim4ORIgjoZ+S0XUx8kOhLwZYYUspWm3CHkq9xeOPJVmiLHIAgq2jJMI6ng51RDcG1t/msqleHbk1p0ZdwUYdL2dXPeeEIatjMur2t8SB81y6pd2zp/T2Jmiq3ZQg6u2Kf/AJAf8IJ+QhBVduUxoHnyA+Zn4LN9RRj+6ovmGmb/AGxZovxA4XVLsR0WRV2877rGj/ESflCCq7ffOrR4NH5ysZe1ekhy3/j/AOB6as9+xvOqlVOcVhDbNU/e/pZ/tSO1q3BzT0c0D4gJr2103h/L/pL6Gr5Nl2ZJYR7UPb7wZ6E/JyS0/wDZ6b8Rm+hq/jB2YgTpHxJ6kqLsGXjiQ4eU9Qsd23gNWNgiIBOp/wCFQNqHkPD48fJfN5D6DVHk2W7LDSBMdZIHrCT8E4RFQ8IvPp5lYr9rVLQWz15jT66qr7VeZNri8gQB0tFrIyPuTqidEzEuHvv48RbX9UZUpFwJOQ3kwCLcbiRHDy4Lia2Jfxdbn06KQxDo943PDpwSc33Eqh1tfEBpgjLa0GQeFiRwHyUPbgbSIt70Wjxvz9fBck+odcxiDx521V1KsctwT4CbcLBS5tINR0DMc1sOmT5kgcegP6ohu1wy9N9Rt/uOLdLz6/NcpRxocLa9L+id+Knnbhf0+aMlRPYLo7Sj2/xLZipmloAzBrgCBE6ec8eKLb+03EQBlpEgXdldLuGgcB1t/Zef4KuL8CI4zEopzwACh16qdrismdhX/aXirgbsdQzSCJNyeFkMe3eMcf8AvRAj3WAWMzZut4lcvvrdfFUDFSfUeqWaq+WFonR1e2eJOYe0VJcCTDsupBtHu+UWVD+0NdzS0VqlyJ/iOk5Ygm94hc/SY4kkn64RdW4erDrieOscJ1FyNUa5v+T+YJLwae/rVHMDnOcX/iJc50nS/OfioOe4APNgbgkETcCRzu6PGeq1NobSq4WlUqU8pyhncLAQ3K7I003GXNOUiZmSB4o3JXxFKlmosNpdnduadME6bvLLjxkEERbUzc6UkryZrCCntHv8Dm3VOJJ+Hilv+p+ui0Hdla+b3WRmsRUa4Cct7EugX4Sqa+wKok027xrMjXOphzhnLJe0EC8Oa8E9WnRzVzKN+wSpTj3TBTiPX5pVMRHO4Wa+sQ8NILTpcQQJ4g6K4HNUyixsPe5kATw1ITxszsXtxEqn2sZosDZVUqbgXASQCIIaSDabuFuPkgM8VCLXg28wZ6+P6rVUu4jY9p/v1T+3D5IBtQxx0Bt4dNLqirUnU6+HkkqZLdjUqbULT0+f9tfRKltAxPDj4/XBYuMvETbw628UqdUWk6lulibgEHW60xJoWs3HbTgXAvCajtSSQCevK4WPXrnduvcRB8B18EHg8VEzeRmPPWPPQojR2bQJ3OvZ2heJAq1Ncxh7hccddeqqOOkzJzTMzJ5gz5fBYmHrZZm89LAaaIkVRAMceHK6mWrywTVjotidpKmHdIcLty96XNABloiREcupW9+/Fa2ZzDP4Whq89Y4Bwg6iIV2HxkjKND4eCcqla1lJpEaY3uegv2rVq/fMHkS74aD4+CpeWt94z5yfTRYeFxAaIEz9c1dVqF3h8fmvNnKUn+pt/E6ItJbGg7FT0Hr/AGVb38vP8kIzFAWECPDr+irOLk6j1H1xURuXcMdW63QmINtZ8lE5vLofFVlx0Nj1Vbslu42Dqhp7xvyNgiTWQj2kiCJQpkHK0unkJJtfRUlcV7BlWi15ki/jHySQ1SueRmG8COA6J1WmXDC6MUuJEwIItoJ0OihVEDvH0WfUxJAMyR0BjlqiaGHqP6CSP5tJ91eljtuzC7fYlUqEXvA5/XNXPr5mZSCJOrRwt08/JQobNqEkZah70D+G6DpJPIf3R1PY2IkDduA6w0eEk9OCiTiu7QK5n7vuXdeNLehOidjx9aLT/d2qB7l5/Gy41v3rJfu3UgWpg8jUH5SNB9Spyw8/YqzA6TS6I1nxi9ynp1XAluWNZMRYfQ9UUzZD2/fpwZuHOOg1Hdg8B5rLNSsXENbUN49x0EaTe0IVpX7CknHuHUackHL7xudLcFKs1pMAXbzve/5BCsZVIjdVDzJa708LrQfsSoaOYNe50WYA43zRYZfPVQ7J7sFuB7+TlOs8uPDyV2HmoCGxAMEkwGzAbJ8lpbL2di6oZTdh6jKehJZkIBIJM6mcoHktil2Nax2Z9VrQQbOewHgCSZnQxCmpOMNjWMXwclV2Y8QCRmaSYEmYLWmDAB97gVJmwaliTE9DA5Ak/ouk2rRp0nsDGurEtBztLsoE2GYa2E2tHohH1gHOy0q1Vxc3Loxhgd6GwT0jjM20LhVk1vt+fEdknuBUdhnU1AOBAg9dfL4Iw7OaxpLXnPBggtF4gc9fzKMw76uUBmAcbDvVHkgEkl5MZbGOc6XKzto7LqVYIZTpG998Sw8YyNDj6Hkham9ytUV2X3NigXNvhXseSXsJqZqmvuEMqEiAJJtykrmxtDEAlrmUX1BIDDQL3OqZiAzKCCJGU+aM2fsmvh6hcMSASAe415bHddlOhMREGfdR9DZrvaBiDVe6oCSCA1oFiAMpFrctFtKtBNttCjUkrWuZlf7REH2UBxAiMJFy427o5fRXS18LnGd++YSBJJrUssRrYMEAC5EeNpP+0XEtLt44hsE58sniYaI4n1UH4l7jNxMSHF75gRcZr+hXO+ugvBo5Rb7sqxWDYXgOxFXEMGXuZqVZ1jBDSWd3hyI4Kx27NHc0WuZJjNWa2oA0uykNs7IS0k2IEgXuSrKRqhoa1wHOGkD0lXspxqT5WGkLGXWwSst/8KbcjmsJ2eL3E1KjGSIgUyQZaZMQACLHjc+M37U7P0Mtg2cxBy02sJbY5sxm8ti94JvZb5b1+J8OapOCHJvxKw9XZ3Uv82I3SsYVHs5TFID2eakOGc1nWkd0hrcrZzEnSOnFVYfsoHA7wAW7t2mT16LpBhW8WtPl+qkcO38MeED8059anuLRfg5Cv2QZ3YY2b5jni02Av8T6BVt7G0w5sNiDN3giIiA2bam67AYdv1/yndhm8vmlHr5Ln7k47cHFnskwgh5HHWqOVrAWvCop9kqUQKkWuGvzc+OW+q7v2do+v1URh28gfED9FXrpW7jxp8HG0uxbT9+oR/l/QIkdjBpnd5gLpjgqf4G/6R+iicIzg1vyhZvrJP8AkGFHODsQ0EHNpPDpab8LeinT7HMa0CXEguMnrltrf3fitx2Gb+H5X9HKO5HIjzP+5NdTNr9wsaQC3YltTodZvyvPgoYTZBZUzQ68T3ybQZjiOGnJaW7b/N/qd/uURQHAuHmfzUxruLumPSgfaeGe5zTTfVYMoBiq4DMHTMZpMtMa8AhRs2pljf1we73t9UnTvRDrCQDHUcloGkR953r/AGUHA8ytPV1G/wBw7L8uFvdTeRmFYAOB7lVzTxkEzpcebQhMXhKcBrBodXvcSeZI0JUTSdzHofycm3L+XxcP/pKfUTm7uRS2Vlb8+JRgNm5CTUa2qLWdmaLTN2OGsj0si8NQpU6zqjcOBmYG5d4XNae9nIDwTBBiJtHVUuwzpnL/AFu/uqXkj7jvJxKI1Zrs/ohKAbtGsxzWilQo0SD72XeZhGkOFtBfomQW/P8A43/6Z+aSMlTz9EaYvf8AQvw21M1xSf5D87K4413Cm7zXmYYYkOPr5qzfVGaVHjjZxhdT6FX2Zx5D0l+1Kn4HDzQlbFl9nB3wEWXDU9rV2yd88/5j8Fa7atVwE1XnoTKn0TXj6lZLnVFjRwJjkfldOygw/dd4nLy5yuRGOqxOYxzUPtJ8i5+h/wAql0kvI9aO3GCZzd4ZmfqoPwLef9QXI0sc43Ji/D0QtTHVg496b2EBC6STf7hOaO5o08pkf+zbaLQ+0Kpi+kxBaNRB0XAYXaVdsEEGbQQNbLWHauu1t2sLhJEtETaR6J+nkttRSqI6WpjH8crvGDp1QGLxLyGwWsh7ZJLWggTLdbzy6LMw3bOrIz06ccY7qep2rovgPomGuBIDiO8NDZCozT33NIzjybQr/wDTmlDQ2owhzy4nN7zZHDjzN/RXU67u6d4QWtgFgaLd2QTeQcjforna3aoCk6kwHK9pacxuJnQjo74J6m3Xe8A0sYKYaHNtLmtkmOIc0ELWrTqTtaT+RnqR0znzq558TPwUmtbynyC5odp3AAuZSOblINtfgU2I7RhrZIm33XXm1vn6Lz5dJUb7iOkdiIMBo9P7p243oP8AS7/cuYodpt48NYyoLARP3oE39UaNuAVW0jmDiQ25F5JvPDgh9JNbWRrGpG3Y6AY3o3zBUftA8h5Zh+agCBlzVAJF7g36H1UnEXh4MfWvks8MuIml1/UkdpO4BsHhldf+q6mzaDuLc3+EEfNxVLKzo4dZVzKwLc0jlqPrgk+nqf1Jbb7E3482/huHjP6qD9oO/CPMOP8A9IJ+2mA6/WqHxHaRo5KV003/ABFqfk1HbQdHuf0n/cnbtB0f9s66xH5rLZt9p+KrqbebGqPTz8E395rHaDvwx6fqq6u038AR5C/xWHi+1gcMoDREXa1oNhF3a31KR7XscGjdsGUgE97vd0i/ejW9ouuiPSflha/ebJ2g8/d+Sf7RfHuD4fqudb2nDTNjlMweOU8RNxZUv7YNefdY2AfdtxJvEc7dABwWnoU13+hOR+TpjtCp+H4hVuxj/wADfgueZ2jb0+P6qZ7QCLR9eazfRu/HyYar8m37XU/CB6FTGLq8m+jf1XOfvCJGl0Qzblp0vHPh4pPppJcCT95te01eQ9Gj80n4iryb5R+qBo7RzDVSOLM8dVmqTvbYdubhYr1ug/0/moOrVeY+CGxWLMtg8DMeIVPtbr68I9D+it0WnbYajfkML6vP4j8kzjV/F6u/upHFC2nDrxEoDFYq9lUqLiCQa51SLvHqqXVXfiH15LNdjVDD7RIqXuDGviqVJi2NIvf+L/2/RJCVMYcoCSeM0tHyzm3UTFm/Wij7O4Wvx+vgukytnx4Kuq/LfkCvV3McaObdR0JUye6QBHh8FsNh8d3n8VZ7K4mzRe316o35J0HPEQIkqbR81vHYYjvRfknrbNptBHh8P+UXHjZgkq6jUstk4CkcpAiDOvrPonZh6bWgdPPqpe67BoMKlm1Ok/RU6r3FdFgOzL6xhjDlk942A8ytRn7PXnUtA9VShJ7pCscPReXTaOSu3Vuq7aj+zcg3qcDoBrw4lQpfs8eQCXgHiOSbpT4QKxxW6+CH3R04TK7iv+zurwe30PgqP3BxAizTIOhFtBefFGiouA2OPY4SVOn3jB+K6f8A/P6xLrRlHQzaRx6x5Kmh2Lrd4lugnx1CHCXhiRZhqAygEikGgkuHIN11/nCCw3Z11Xvh5dJJzaGDAkX1AW8zss+oxzHktGSOZc59i3SwAbM/zKxvZ6pSosayTE9bEgm/kEpwlb9P2OunjVta2+Jj1uw1SA3fVDaByIPW4WlUoOphzJAyMDSTx1ZOv4n6+Kz62GxWct741jSLdfNKtsTE1Cc2aWgAkg37xMyOp+Czjmff7FValDbQmX7Z2yyCA4lxbwEDUHmsIbRfZocQCR6E3WkeydYxxMkXJ4CVZT7H1j90eZtqRqFUaE1wznqV1J3Vkc9UrOzuv09CAg6jjn1K6b90603YRIm1+PVU1OytQH3CdeQ663WqhJfx+hjqXkx6dUga8/ioPJhdA3spUnSLcSEbR7Gu4/Mcx+Upxo1H2iS5x5Zx1cGAlRpLtW9iyYn61V47FtB46n0stVQqtW0k5IeTh30pB6qijgSDpqLL0yj2XYAJ68TzHAoulsKm3h8FtDo6tiHWijzbD7LcSSB8fyV/2a8cD5XXpdHZrGzAF4+oUKuzWE6DzCp9BJ8izpcHn+B2G57wI581uU+yrrAg8fyC6vD4djDIA4/FaDcSDwSl7P23Y41kzjm7Hczh6qNTD20+B/Rdq6iDwVFXAtPBcj9nRfZm6qtcHFezwq30ja3H8iuydstvIIarskLNezX5G61uDlcqDxDCuqq7IQlTYyyfQVk9kDrQaOYw9Mk3RbqC2fsbxUvsocU/RVm+wZYI5zEAgpLo27Ib9FJar2fV5JzxIVezdQEZcrh1Efqo1uzToktMjl3h6Arpw9TD12SoxfY0U2ca/ZRaPcnUfOEHBb90z+a70tB1A+uqHrbMpuEEfXnKxdCXkrWcc10gT9eCocTMBs8RK653ZukdJ8ySPgQfirqWwqTeE+MH8o9QUYWGs5TZOwn13cm3k8PLmuv2d2bo0rgFx5lG0wAIHzn5qedbxppENl7XAaKQehs6fOtBBQelnQwqJ94gAnOnzoYVE+8TAIzp94ht4lvUCCCUpACG3ybfp2EW1KTSZgSo5OSq3yY1la2JaTLHU51TQFS6t1VNSsVomzNpFz3gaKh1QdFU4lQLVumuTFp8Fjq6iaqhkS3avXEjHJkxVS3ibdJ92UOpEeNjh6jnTGmUsiWRDxsk0pFMFIKXVKVMUKbGqIUgVnKoWqYUKqW+QuZLMsDYK3iiXKjMlnS7DsWlVuYoF6bMnqYtKE6mFWaSnmSlGRixopdRSVhcknlYYkIOUwUklkzQkCpApJIKY8pSkkkSPKlKSSYIcFKU6SkENKRKdJUMbMkHJJIQkKUiUkk+QYxKjKSSpEsaVEuSSVEkZTJJJgThKEklA+R4SASSQNk2hIhJJRfcZAqsp0lohEUk6SOBIZOkkkyh1Ep0lLGMCmlJJIYzimlMkjgXIkpTJJAJJJJSy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6" name="AutoShape 16" descr="data:image/jpeg;base64,/9j/4AAQSkZJRgABAQAAAQABAAD/2wCEAAkGBhQSERUUExQUFRUUFBQWFxgUFRcUFxQVFRcVFBQXFxQYHSYeGBkkGhQVHy8gJCcpLCwsFR4xNTAqNSYrLCkBCQoKDgwOGg8PGiwkHyQsLCwpLCwsLCwsLCwsLCwsLCwsLCwsLCwsLCwsLCwsLCwsLCwsLCwsLCwsLCwsLCwsLP/AABEIAJMBVgMBIgACEQEDEQH/xAAbAAABBQEBAAAAAAAAAAAAAAAEAAECAwUGB//EAEEQAAEDAgMFBQUFBgUFAQAAAAEAAhEDIQQSMQUTQVFhBiJxgZEUMqGx8BVCUsHRBxYjYqLhcoKS0vEkM1Oywhf/xAAbAQADAQEBAQEAAAAAAAAAAAAAAQIDBAUGB//EAC4RAAIBAwMDAQcFAQEAAAAAAAABAgMRExIhQQQxURQFYXGRobHwIjJCUoHhFf/aAAwDAQACEQMRAD8A51qvp1FZ7MrGYaF+hOSsfGamioBM9sok04UQxCd9zOTB6dJWupKwNKmKS11GL37A/s6QwqKaxXNpKHJC0yAPZoTGktP2dSGFCnXEeiRljDFSGEWqMMptw6WRD0SMtmCVzcKtHcpt2oyixgQwyf2VGikpbtLKGIAGGSNFHGko7qU8gsQA6mm3aPNJLchPIGIz3U1HdI801HcqtYYgRtFSNFE7tNkRrDEDDDhOaIRTaSnuEtYYwHddFF1JH7lVvpIUx4wB1BMKCO3SW6VakLQwPcqJpI7dKPs6NaFjYFu0t2jvZ0ww6NaHoYCaabcI/cJxRRrQaGZbsMkMOtI4dROFS1xK0yARRUXUVoeyFROGRkiLRIA3KbdI80VE0UZEPSwJzCkjPZ06nJEdpDhqfIjRRVgwy5siOzE2A7uyZlBaQwym3DJZrDw3A20U+4RwoKW4U5isJlmipMplaQw6sbQCecWACZQVraKMDExKyytlYgfdJ8qtKaE9TDQVZFEU1fCQanrFjKgxPu1ZCWVGoMZXlTZFdkUt0jUGMFLVEtRm4TnDJ5ELEzPNNIU1pNw6c4ZGZDwmYaSQpI91BIYYp5RYgMU1PdIpuGKn7MpdVFKkA7pMaC0RhlL2dTmHhMv2dP7MtT2dP7OlnDCZXsycYdaRohRyhGYeEA9nTezLQgKJCWVhhAfZ025Rpoql1JUqlxOkUikn3KsDCnypObBUyk01WaSKypZVOQeIBNBVmitEsVbqUp5RYgDdp0Z7OkjKGIIbhVMYdHNpKYorhdY9FUQEUE+5R4oqQopZh4jP3SluEfuEhQRlHiAPZ07cOtDdJxSRlDEZ4wyj7MtQUk+5Qq4sJljCp/Zlqbnon3CecMJljDpxhlqDDp/ZkZxYTL9mS9mWp7Mm9lRn94sJmbhLdrQOFTHDKsyFiAA1PlRxwyY4cIyphiYCpNKvdRCpcOitO5Omw7QFKypJTSnobFdF8BLKEOXJ86NDDUggNCRah94UjVKWiQ9USxwVblA1CnBV6GibpiLU2VSDSpZCkxpFeVOGqwMUhTUNlKJWWqBpq/dlIUlOqxWgo3SRpBEiilulOseMDNFNukYaKY0UnUDGC7pNu0S6moQlqDQDlidWueEkXYWSNIU1LKPLquIft2sXgmuWz91oj0aJ58dYuqsX2gIEHPw71Q5wegBs09fkvGfVrhHrqh5O1fjqY+9m/wAPe+OnxWdi+0zG+6wuPVwA/pzHULlzj95wqG1oLRPXWQFSMGHDQgxxsdCTrc+qwfVz+Bfp0bzu2FSe7RZHWoXG2osAJjr+iIw/a/vZX0ojXK8kgayAWwTANpWC+jlAEE20GnjDwZKArYZo94FpMzYN+OkTHqhdVJ8g6CR6bgMZTrNzU3Bw48weRHAooU15ds7G1qDs9ORIvfMCAQTPMWXT7L7emwxFIj+dg8NWO/I+S3j1SfczdE6sU1LdKrZu1qNcfwntJP3TZ4/yG/5LQFJa5b9icYMKSW6RQppxSTyBiBRST7pFbtNlCMgsYPu04pK6Ql5J6mLQikUgk6iFa50a28VRW2gxnvvY3/E5o4gcTzcB5p3ZOlESwKBAQJ7W4bNl3reF4OW/WOHHxTN7TYUid8yB0dPk2JI8k1Why/qS6b4QdAUH0gUP9u4U6VmaE8RocvEazw5X0um+2cPb+PTEgHXgRm8rLVVof2M3Tl4HqYMId2FUKnanCNn+LJgHutJ1Expr9cDAdXtthwYGc9co1vbWfhxWi66mu8l8zOXTSe9gx2FUfZkJ+9+G5u1A929+n10lXN7T4WCd5p/KbnK50Dr3SPEjmFquupf2XzMfSz8Fww6W4TU+0mEJjexM3yujzMePoUzu0eDt/G1BPuu662sbI9dS/sivSz8EzRUd0iqeJouuKtO4DhLwLGQDc/yu9Cim4ORIgjoZ+S0XUx8kOhLwZYYUspWm3CHkq9xeOPJVmiLHIAgq2jJMI6ng51RDcG1t/msqleHbk1p0ZdwUYdL2dXPeeEIatjMur2t8SB81y6pd2zp/T2Jmiq3ZQg6u2Kf/AJAf8IJ+QhBVduUxoHnyA+Zn4LN9RRj+6ovmGmb/AGxZovxA4XVLsR0WRV2877rGj/ESflCCq7ffOrR4NH5ysZe1ekhy3/j/AOB6as9+xvOqlVOcVhDbNU/e/pZ/tSO1q3BzT0c0D4gJr2103h/L/pL6Gr5Nl2ZJYR7UPb7wZ6E/JyS0/wDZ6b8Rm+hq/jB2YgTpHxJ6kqLsGXjiQ4eU9Qsd23gNWNgiIBOp/wCFQNqHkPD48fJfN5D6DVHk2W7LDSBMdZIHrCT8E4RFQ8IvPp5lYr9rVLQWz15jT66qr7VeZNri8gQB0tFrIyPuTqidEzEuHvv48RbX9UZUpFwJOQ3kwCLcbiRHDy4Lia2Jfxdbn06KQxDo943PDpwSc33Eqh1tfEBpgjLa0GQeFiRwHyUPbgbSIt70Wjxvz9fBck+odcxiDx521V1KsctwT4CbcLBS5tINR0DMc1sOmT5kgcegP6ohu1wy9N9Rt/uOLdLz6/NcpRxocLa9L+id+Knnbhf0+aMlRPYLo7Sj2/xLZipmloAzBrgCBE6ec8eKLb+03EQBlpEgXdldLuGgcB1t/Zef4KuL8CI4zEopzwACh16qdrismdhX/aXirgbsdQzSCJNyeFkMe3eMcf8AvRAj3WAWMzZut4lcvvrdfFUDFSfUeqWaq+WFonR1e2eJOYe0VJcCTDsupBtHu+UWVD+0NdzS0VqlyJ/iOk5Ygm94hc/SY4kkn64RdW4erDrieOscJ1FyNUa5v+T+YJLwae/rVHMDnOcX/iJc50nS/OfioOe4APNgbgkETcCRzu6PGeq1NobSq4WlUqU8pyhncLAQ3K7I003GXNOUiZmSB4o3JXxFKlmosNpdnduadME6bvLLjxkEERbUzc6UkryZrCCntHv8Dm3VOJJ+Hilv+p+ui0Hdla+b3WRmsRUa4Cct7EugX4Sqa+wKok027xrMjXOphzhnLJe0EC8Oa8E9WnRzVzKN+wSpTj3TBTiPX5pVMRHO4Wa+sQ8NILTpcQQJ4g6K4HNUyixsPe5kATw1ITxszsXtxEqn2sZosDZVUqbgXASQCIIaSDabuFuPkgM8VCLXg28wZ6+P6rVUu4jY9p/v1T+3D5IBtQxx0Bt4dNLqirUnU6+HkkqZLdjUqbULT0+f9tfRKltAxPDj4/XBYuMvETbw628UqdUWk6lulibgEHW60xJoWs3HbTgXAvCajtSSQCevK4WPXrnduvcRB8B18EHg8VEzeRmPPWPPQojR2bQJ3OvZ2heJAq1Ncxh7hccddeqqOOkzJzTMzJ5gz5fBYmHrZZm89LAaaIkVRAMceHK6mWrywTVjotidpKmHdIcLty96XNABloiREcupW9+/Fa2ZzDP4Whq89Y4Bwg6iIV2HxkjKND4eCcqla1lJpEaY3uegv2rVq/fMHkS74aD4+CpeWt94z5yfTRYeFxAaIEz9c1dVqF3h8fmvNnKUn+pt/E6ItJbGg7FT0Hr/AGVb38vP8kIzFAWECPDr+irOLk6j1H1xURuXcMdW63QmINtZ8lE5vLofFVlx0Nj1Vbslu42Dqhp7xvyNgiTWQj2kiCJQpkHK0unkJJtfRUlcV7BlWi15ki/jHySQ1SueRmG8COA6J1WmXDC6MUuJEwIItoJ0OihVEDvH0WfUxJAMyR0BjlqiaGHqP6CSP5tJ91eljtuzC7fYlUqEXvA5/XNXPr5mZSCJOrRwt08/JQobNqEkZah70D+G6DpJPIf3R1PY2IkDduA6w0eEk9OCiTiu7QK5n7vuXdeNLehOidjx9aLT/d2qB7l5/Gy41v3rJfu3UgWpg8jUH5SNB9Spyw8/YqzA6TS6I1nxi9ynp1XAluWNZMRYfQ9UUzZD2/fpwZuHOOg1Hdg8B5rLNSsXENbUN49x0EaTe0IVpX7CknHuHUackHL7xudLcFKs1pMAXbzve/5BCsZVIjdVDzJa708LrQfsSoaOYNe50WYA43zRYZfPVQ7J7sFuB7+TlOs8uPDyV2HmoCGxAMEkwGzAbJ8lpbL2di6oZTdh6jKehJZkIBIJM6mcoHktil2Nax2Z9VrQQbOewHgCSZnQxCmpOMNjWMXwclV2Y8QCRmaSYEmYLWmDAB97gVJmwaliTE9DA5Ak/ouk2rRp0nsDGurEtBztLsoE2GYa2E2tHohH1gHOy0q1Vxc3Loxhgd6GwT0jjM20LhVk1vt+fEdknuBUdhnU1AOBAg9dfL4Iw7OaxpLXnPBggtF4gc9fzKMw76uUBmAcbDvVHkgEkl5MZbGOc6XKzto7LqVYIZTpG998Sw8YyNDj6Hkham9ytUV2X3NigXNvhXseSXsJqZqmvuEMqEiAJJtykrmxtDEAlrmUX1BIDDQL3OqZiAzKCCJGU+aM2fsmvh6hcMSASAe415bHddlOhMREGfdR9DZrvaBiDVe6oCSCA1oFiAMpFrctFtKtBNttCjUkrWuZlf7REH2UBxAiMJFy427o5fRXS18LnGd++YSBJJrUssRrYMEAC5EeNpP+0XEtLt44hsE58sniYaI4n1UH4l7jNxMSHF75gRcZr+hXO+ugvBo5Rb7sqxWDYXgOxFXEMGXuZqVZ1jBDSWd3hyI4Kx27NHc0WuZJjNWa2oA0uykNs7IS0k2IEgXuSrKRqhoa1wHOGkD0lXspxqT5WGkLGXWwSst/8KbcjmsJ2eL3E1KjGSIgUyQZaZMQACLHjc+M37U7P0Mtg2cxBy02sJbY5sxm8ti94JvZb5b1+J8OapOCHJvxKw9XZ3Uv82I3SsYVHs5TFID2eakOGc1nWkd0hrcrZzEnSOnFVYfsoHA7wAW7t2mT16LpBhW8WtPl+qkcO38MeED8059anuLRfg5Cv2QZ3YY2b5jni02Av8T6BVt7G0w5sNiDN3giIiA2bam67AYdv1/yndhm8vmlHr5Ln7k47cHFnskwgh5HHWqOVrAWvCop9kqUQKkWuGvzc+OW+q7v2do+v1URh28gfED9FXrpW7jxp8HG0uxbT9+oR/l/QIkdjBpnd5gLpjgqf4G/6R+iicIzg1vyhZvrJP8AkGFHODsQ0EHNpPDpab8LeinT7HMa0CXEguMnrltrf3fitx2Gb+H5X9HKO5HIjzP+5NdTNr9wsaQC3YltTodZvyvPgoYTZBZUzQ68T3ybQZjiOGnJaW7b/N/qd/uURQHAuHmfzUxruLumPSgfaeGe5zTTfVYMoBiq4DMHTMZpMtMa8AhRs2pljf1we73t9UnTvRDrCQDHUcloGkR953r/AGUHA8ytPV1G/wBw7L8uFvdTeRmFYAOB7lVzTxkEzpcebQhMXhKcBrBodXvcSeZI0JUTSdzHofycm3L+XxcP/pKfUTm7uRS2Vlb8+JRgNm5CTUa2qLWdmaLTN2OGsj0si8NQpU6zqjcOBmYG5d4XNae9nIDwTBBiJtHVUuwzpnL/AFu/uqXkj7jvJxKI1Zrs/ohKAbtGsxzWilQo0SD72XeZhGkOFtBfomQW/P8A43/6Z+aSMlTz9EaYvf8AQvw21M1xSf5D87K4413Cm7zXmYYYkOPr5qzfVGaVHjjZxhdT6FX2Zx5D0l+1Kn4HDzQlbFl9nB3wEWXDU9rV2yd88/5j8Fa7atVwE1XnoTKn0TXj6lZLnVFjRwJjkfldOygw/dd4nLy5yuRGOqxOYxzUPtJ8i5+h/wAql0kvI9aO3GCZzd4ZmfqoPwLef9QXI0sc43Ji/D0QtTHVg496b2EBC6STf7hOaO5o08pkf+zbaLQ+0Kpi+kxBaNRB0XAYXaVdsEEGbQQNbLWHauu1t2sLhJEtETaR6J+nkttRSqI6WpjH8crvGDp1QGLxLyGwWsh7ZJLWggTLdbzy6LMw3bOrIz06ccY7qep2rovgPomGuBIDiO8NDZCozT33NIzjybQr/wDTmlDQ2owhzy4nN7zZHDjzN/RXU67u6d4QWtgFgaLd2QTeQcjforna3aoCk6kwHK9pacxuJnQjo74J6m3Xe8A0sYKYaHNtLmtkmOIc0ELWrTqTtaT+RnqR0znzq558TPwUmtbynyC5odp3AAuZSOblINtfgU2I7RhrZIm33XXm1vn6Lz5dJUb7iOkdiIMBo9P7p243oP8AS7/cuYodpt48NYyoLARP3oE39UaNuAVW0jmDiQ25F5JvPDgh9JNbWRrGpG3Y6AY3o3zBUftA8h5Zh+agCBlzVAJF7g36H1UnEXh4MfWvks8MuIml1/UkdpO4BsHhldf+q6mzaDuLc3+EEfNxVLKzo4dZVzKwLc0jlqPrgk+nqf1Jbb7E3482/huHjP6qD9oO/CPMOP8A9IJ+2mA6/WqHxHaRo5KV003/ABFqfk1HbQdHuf0n/cnbtB0f9s66xH5rLZt9p+KrqbebGqPTz8E395rHaDvwx6fqq6u038AR5C/xWHi+1gcMoDREXa1oNhF3a31KR7XscGjdsGUgE97vd0i/ejW9ouuiPSflha/ebJ2g8/d+Sf7RfHuD4fqudb2nDTNjlMweOU8RNxZUv7YNefdY2AfdtxJvEc7dABwWnoU13+hOR+TpjtCp+H4hVuxj/wADfgueZ2jb0+P6qZ7QCLR9eazfRu/HyYar8m37XU/CB6FTGLq8m+jf1XOfvCJGl0Qzblp0vHPh4pPppJcCT95te01eQ9Gj80n4iryb5R+qBo7RzDVSOLM8dVmqTvbYdubhYr1ug/0/moOrVeY+CGxWLMtg8DMeIVPtbr68I9D+it0WnbYajfkML6vP4j8kzjV/F6u/upHFC2nDrxEoDFYq9lUqLiCQa51SLvHqqXVXfiH15LNdjVDD7RIqXuDGviqVJi2NIvf+L/2/RJCVMYcoCSeM0tHyzm3UTFm/Wij7O4Wvx+vgukytnx4Kuq/LfkCvV3McaObdR0JUye6QBHh8FsNh8d3n8VZ7K4mzRe316o35J0HPEQIkqbR81vHYYjvRfknrbNptBHh8P+UXHjZgkq6jUstk4CkcpAiDOvrPonZh6bWgdPPqpe67BoMKlm1Ok/RU6r3FdFgOzL6xhjDlk942A8ytRn7PXnUtA9VShJ7pCscPReXTaOSu3Vuq7aj+zcg3qcDoBrw4lQpfs8eQCXgHiOSbpT4QKxxW6+CH3R04TK7iv+zurwe30PgqP3BxAizTIOhFtBefFGiouA2OPY4SVOn3jB+K6f8A/P6xLrRlHQzaRx6x5Kmh2Lrd4lugnx1CHCXhiRZhqAygEikGgkuHIN11/nCCw3Z11Xvh5dJJzaGDAkX1AW8zss+oxzHktGSOZc59i3SwAbM/zKxvZ6pSosayTE9bEgm/kEpwlb9P2OunjVta2+Jj1uw1SA3fVDaByIPW4WlUoOphzJAyMDSTx1ZOv4n6+Kz62GxWct741jSLdfNKtsTE1Cc2aWgAkg37xMyOp+Czjmff7FValDbQmX7Z2yyCA4lxbwEDUHmsIbRfZocQCR6E3WkeydYxxMkXJ4CVZT7H1j90eZtqRqFUaE1wznqV1J3Vkc9UrOzuv09CAg6jjn1K6b90603YRIm1+PVU1OytQH3CdeQ663WqhJfx+hjqXkx6dUga8/ioPJhdA3spUnSLcSEbR7Gu4/Mcx+Upxo1H2iS5x5Zx1cGAlRpLtW9iyYn61V47FtB46n0stVQqtW0k5IeTh30pB6qijgSDpqLL0yj2XYAJ68TzHAoulsKm3h8FtDo6tiHWijzbD7LcSSB8fyV/2a8cD5XXpdHZrGzAF4+oUKuzWE6DzCp9BJ8izpcHn+B2G57wI581uU+yrrAg8fyC6vD4djDIA4/FaDcSDwSl7P23Y41kzjm7Hczh6qNTD20+B/Rdq6iDwVFXAtPBcj9nRfZm6qtcHFezwq30ja3H8iuydstvIIarskLNezX5G61uDlcqDxDCuqq7IQlTYyyfQVk9kDrQaOYw9Mk3RbqC2fsbxUvsocU/RVm+wZYI5zEAgpLo27Ib9FJar2fV5JzxIVezdQEZcrh1Efqo1uzToktMjl3h6Arpw9TD12SoxfY0U2ca/ZRaPcnUfOEHBb90z+a70tB1A+uqHrbMpuEEfXnKxdCXkrWcc10gT9eCocTMBs8RK653ZukdJ8ySPgQfirqWwqTeE+MH8o9QUYWGs5TZOwn13cm3k8PLmuv2d2bo0rgFx5lG0wAIHzn5qedbxppENl7XAaKQehs6fOtBBQelnQwqJ94gAnOnzoYVE+8TAIzp94ht4lvUCCCUpACG3ybfp2EW1KTSZgSo5OSq3yY1la2JaTLHU51TQFS6t1VNSsVomzNpFz3gaKh1QdFU4lQLVumuTFp8Fjq6iaqhkS3avXEjHJkxVS3ibdJ92UOpEeNjh6jnTGmUsiWRDxsk0pFMFIKXVKVMUKbGqIUgVnKoWqYUKqW+QuZLMsDYK3iiXKjMlnS7DsWlVuYoF6bMnqYtKE6mFWaSnmSlGRixopdRSVhcknlYYkIOUwUklkzQkCpApJIKY8pSkkkSPKlKSSYIcFKU6SkENKRKdJUMbMkHJJIQkKUiUkk+QYxKjKSSpEsaVEuSSVEkZTJJJgThKEklA+R4SASSQNk2hIhJJRfcZAqsp0lohEUk6SOBIZOkkkyh1Ep0lLGMCmlJJIYzimlMkjgXIkpTJJAJJJJSyk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8" name="Picture 18" descr="https://encrypted-tbn3.gstatic.com/images?q=tbn:ANd9GcQniQZhluVMWxuEbFmgwZ90VILpzJQuF_R1dKoqQnRX0MgigT1tyQ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59601" y="1637358"/>
            <a:ext cx="7539045" cy="4210998"/>
          </a:xfrm>
          <a:prstGeom prst="rect">
            <a:avLst/>
          </a:prstGeom>
          <a:noFill/>
        </p:spPr>
      </p:pic>
      <p:pic>
        <p:nvPicPr>
          <p:cNvPr id="30740" name="Picture 20" descr="http://www.lensart.ru/picturecontent-pid-108cc-et-58319e7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47101" y="1643050"/>
            <a:ext cx="7635483" cy="4214841"/>
          </a:xfrm>
          <a:prstGeom prst="rect">
            <a:avLst/>
          </a:prstGeom>
          <a:noFill/>
        </p:spPr>
      </p:pic>
      <p:pic>
        <p:nvPicPr>
          <p:cNvPr id="30742" name="Picture 22" descr="https://encrypted-tbn0.gstatic.com/images?q=tbn:ANd9GcQQYcMNxIuKd6dgM72tad3TMlGSTGjb_bxa3a1AZaAs92DS0RwE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93147" y="1623443"/>
            <a:ext cx="7671953" cy="4229677"/>
          </a:xfrm>
          <a:prstGeom prst="rect">
            <a:avLst/>
          </a:prstGeom>
          <a:noFill/>
        </p:spPr>
      </p:pic>
      <p:sp>
        <p:nvSpPr>
          <p:cNvPr id="30744" name="AutoShape 24" descr="data:image/jpeg;base64,/9j/4AAQSkZJRgABAQAAAQABAAD/2wCEAAkGBhISEBQUEhQVFBUWGBgYFxYYFh4YHBwaFhcVGRsaHBgcHyYfFxkjHRwZIS8gIycqLCwsGR8xNTAqNyYrLCkBCQoKDgwOGg8PGCkcHBwpKSwpKSksKSwpKSksKSkpKSkpKSkpLCkpKSwsKSkpKSkpLCkpKSwsKSkpKSksLCwsKf/AABEIAMIBAwMBIgACEQEDEQH/xAAcAAABBQEBAQAAAAAAAAAAAAAEAAEDBQYCBwj/xABBEAACAQIEBAQDBQYEBgIDAAABAhEDIQAEEjEFIkFRBhNhcTKBkSNCUqHwBxRiscHRcoKS4RUkM0Oi8RayNFNj/8QAGgEAAwEBAQEAAAAAAAAAAAAAAAECAwQFBv/EACQRAQEAAgEEAwEBAAMAAAAAAAABAhExAxIhQQQTUWFxFCIy/9oADAMBAAIRAxEAPwDzvTh4xJpw2nH0LzUcYeMdxhacAR6cKMSacLTgDiMKMd6cLTgDiMLTiTThacARxhacSacLTgCOMKMSacLTgCLThRiTThacARxhRiTThacII4w0Yl04WnAEcYaMSRhRhhHGGjEmnCjAEcYaMSRhowBxGGjEmnDacAcEYaMSacKMARxhoxIVw0YA404bEmnCwGL04WnEmnCjAlFpwoxJpwowwj04fTjvThBcAcacLTiTThacII9OFpxJpwtOAI9OFpxJpxJRyzOQFBJPQfq2C6nInkPpwoxcv4arL8SkdzpJUXA5njSu469RgSvwx1IAAeZ+EyLGLkgAexvt3xhfkdOe2s6Wf4C04bTi+qeHuWVY6lE1JA0p7upME9JA3G2KzNcJrobrA6NYqYsRqEiZ6T0xF+ThrcVOjlvQULhaMXfB/DzVnNOdLANE9Su6XiCPXtiy/wDgeZ1hNKyf41/9j2Iw8fkYWc6K9LKVkSmG042We/Z7maaFoVgokwYMf5gPoMZivlSpIIII6G2NMepjlxU3C48g9OFGJSmGK41Qi04WnEmnDacBI4wtOO9OFGGEenC04704WnAEcYRGO4wxGA3EYYjHZGGjAHMYWOow2AD9OFpxM9IgwQQfXHOnAhFpwtOJNGHCYC2i04WnBFHLMzaVBZjsACT9BfFpS8I5po+yZf8AFC/WTb5xics8cebpUxuXEUenD6cbCh+z2pbzKiJPQDUcH5XwTl0I1l6hJgBoRSbmwF2t0DHvFjjDL5XTnHlrOhl7YDTgrK8LqVPhW34jYf6jAn0x6jleD0wIVUQCJ0pG8ixC85BHcnvFpKOQVSBAm5AnoBeSRy+wJN59Mc+XzL6jWfHnusRk/A8f9Vrjp8Knb73xEX3jpjS8K4fTVgtEUgqECoxUhpvtvvaCYjSSNU2uTlxRBMSRJH4phYUE9TfqNxMYGo5DU+hVUIzM2lCQWjSNTMpEdotMEdIPHn1Ms/8A1XRjjMeGT8YTRrNrZSHUMFWmwCAPKvDFlNRudbHZxOmcD5fKg1dbOCKDqZWELBjZqagGI5WBiBADQDb0ipRERWpoQFaSSCskiVCmTB3taY6zGV4Zw8OxM0kZI0aQ7clQfCxNioErcwdUGCFxlpe0HAqVALnF81k8wOPs4qMVplSGWN9IldIE33m4zXD+K1aIcJo8uQCKg5TEkqabagkyZJA+8ZkzjRZvglVCrB2dFKaXp1FKjRTMDSFLAydheAT0g53hvg+u9V1LcirrF20kMLAMbXAAk9VHuGT0PwnxjL5pdT06YrgDWdImxIVhNwIMX227Yq/GC1FrIBmaYWoY0WUwYuYBldjJgTtgTIZKnlHWmrt+8AFGKIGCl9Kxc8xETuR7HAHinz6tRS1IqFiTZmFxeBLBYI5WJEmAQRGCGuOB+IsyrmhUpeZpA+/DlTaxdoeZGxEzbFV40Zaplb7QdN4sYInUpGxJETbTMnFt4Py9WidNcipRemNIYqdOkhhyyeWLz20ExyxZVq+WeYdKbufLSpTbVqIMC40trAgGTF9zJOHLq+C/15eeDsylqYLgRqAHMsyRIi9uokb7XxXvROPSOE5sUMx5LFGdzHLpQL5jDYNBJmeQWtaJJF9xbwjlswPtFFOodqlO0k/iBFz7jVvcwcdvT+VZ4yc+fRl84vFSuG041/Gf2e5qk3InnL3Tf5oeYfnuL4zFbLMrFWBVhuCII9wbjHbh1cc+K58sMseQxXDacSlMMVxsz2jjDacSFcNGGNo4wxGJNOGjDG0ZGGjEhXDRg0NuNOFjrTh8LRvc+IeGKVWddJH9fhceocLJ/UnGV43+zQpJo1VI3CVLH5MJn6D3xs6+adjZio9Lf7/n8sD1RTkBiCTJAPXTANjuQSO5k48PDqZ9Piu7LDHLlgct4IYiWqrPUIpePnb6icXeQ8G0F0l0J2u7HmEieUR02G/p1xpK1ZFWXYACJtG5AF2iLmPnYY5/fVaCkQ0wV5yYkG4kWuD2jFZdfPL2WPTxnEPl8qtNTAVB+FQEHzUbn3jp8+fOAU6YAgy09Ae59e/9MLNuqKz1ZtJJkmygxJGwPae2BuGZ5XVdDNUp6VisNMMQSSoAFj6iLgrNpxja0idF6nsTLcosJ3iy7X5va84WXy6vDEDSLiCNMSrAm+omwtEA4zPDq1bM8Sem9R/JNNFITlTWAH0qdRLE88tYmw7Y1vFOGLmEalqdKXIGCGG0qVIUk9bCTvv3utmmrIbkEA25mG4tI6Fem539sShk06ybb6jYWuTsLTfr3xX5inWaorMy06avIWJYrpIUETBOoTE7NBHXA3FuN0QD5roqjSFUkABwdYJ0kkEadRJQC4icIJs/xwozBVska3YGFJFgRYsIFypYrbUt9WAKvF6lMM48s+U+nSw1al0tqmF1U3YjSFW23xCCaPg+bqUq5YgVMs9WpX81XWoE+AKRCzqmnUtpXUAoEQwF1nOE+YtRKtJagcSKrO0F2CGmdW3KgnlJB0KYlrmzccZq1eIZbXRqmnSYKy6VksraQUaAWWoDsqiCIvecUPgziZo1xSaorFyqHmDSstp5QZQqWknSQCYJHNNvwvgOrh9SnTr+Wq1JmxC+WNLLBLaZBBJXoYaSLV+c4egra9R8wMGU01IkhqBhQDzFZca4WNZAkYPQ4X/HcycuBTZKhL71FSFIp3VAVYhWPqepuZuJkuK03zIDkDMeTMhzC6gjgMJHo5bpqIM7kzxB4kpZWkVdw1XS2ohoDFUWY1EkFo5ZmYtNpyHgviB+0LKup3Ygqk1IBpNpBCnUpgrZYHMAZYYPQbuhw2k329SgtOpTMtEgTcCRABMz06T1jEmWQVSTNhTIEEXAIB6G0gAiDImQdsA5arV8upl0BbRB5W1HblAF2NirR0EbRGAeF1qlanV0MGZ6R0sGJmBMIYuoYCLbTe4Ic8hZ53g9PM01MDzUkKAzgMFZppiGtMGAZItEgY8xzmTppV3qgeYeRwEdQp2O4Db2xqPDPHWpxl6gZ/MdQoDaSoJsSrfGCSQdI6TO06LjfD1rozsadwJQ6dbAbISGJLWOkqQYMGeoIxn/AA6iaiVA1Wp8LM9ITpYsIJOkltrDTMmJNjjUf8+j+ZSqGvTYkmjVAVgIggrMQhj4CLgWxn+FZFRUUUXACOjEaihZJ82xiHAVNciOhgRi64fxxtZFNvs6dN9OoEtpBEOSbNMCf8YPQnD5KpcwP3tdD6wyQBVUFDqCmQtNoKsdJlSJ5luQ2KipwFkdGZhmFqamZHhC1iZLMxKMFFnW3KoIAJOB8zmmV0qrX0rWALVVTqCAVdRAfS3aTcRExiv8+uakqdQAjTTAI5XJsSORCBa174cC5zPgrLVkNTLVxTgMzU6zAaVUkEkgyqg2k6txfqczxTw1Xy8Goh0m4ccyEdwwtGLjh/A61KvQrGm4ptq1SCxGsMDrAIbY3JsYB2IB32RpVKAFOUqUoIRDYqoNgHuGEHrsF946MPk54eOYyy6OOX8eKmnjkrj17P8Ag3JZr4AaFQ/hAH/hOk9Lr3F8Y7jH7PM1RkovnJ3QX+ab/Scd3T+Thl/HNn0csf6yBXDEY5zmaFN1VrTP5dPriWLTjomct1PTG42IyMNpwRTyzMCQCAu5NgPrH0wRkuHa2EyReYt7Cf8AbCvVxk3tUwy/FdpwsaReAMf+0fy/qZwsZf8AIxX9VenZt51KpIMWYAW2vzSJ+Xb2xyKWxAWT1mCREzYEsL+oEjAlHj1DX5VKor1QNi4LEjlNhN5mQJPSO0WQ4jVNQrURqZAlVBEaZHMZOuQNII08uuINjjxdu5JxnhVKpSHn+YFBQsEMSVbUOhgaovy7dtoOJ+L8rQoNU1gKHdAqgjU6PBi111SSwtvuRGOM7wypUlQalFT9oHRhrchRMqUYqeVRBIMEgjpjG8b8E1KlLRk6nmUaZZmV6w1B7Ajy4WIvPUEthbCah+1NfKqu1MmoHPl3hQulQoaP4rkS037LNPkfG+a/5mu+orVTTTgny0ZJYAITGxm99zBvh8n+znNP5lFC6glA5IikYlhLCS9x91TFp3GNRwHwrXop5GYWnXoQFZFYkLUDmrqIIuYaBpIMKTBkh1tTR8F4lQVqdOnBSrUaFYCoQTLaDBIplZXueWIEg40NNQVbWCJOtp2EMdMdAwgeo09ojDeDPBdRcwKlOtpREYCmRs7tDpckEQIJBkyJIgzta9UtUcrOmSoBNiRpBP1BE4IKqM1n3aoeXRSVHJrMVVaekqBCtckDW1xHKPY+ReNs8uZq0jRWVcSh8x3cqpIllJ0rLBjspEE7Xx6B4j8NZjNuy1HTL0dCoCKgYO5qKVPl2ImQBqvO2+Mb4l8J0sqcuFzCk1daFmnQCtMayrBSNMsosCVLb2MOkpeE+E85WkUlJTlZiXVVg69LHUyzYVbdg2PSeDUa70sua1ZqNXLM2ui66yyrT06iTcKVci50mSQVJLYhpcAzFNGCVKATMu6+cKDpIqHUkoRuWJVGBKhT88ZU8SrDieqlWo+Y9R8uSJVCqOolteoIjwoBAiFNupk3svAijU6hCwGMsLFZMgwVNzAA72XvgVOFio7awCisulSxsaZJRoBttFzNh3IJ/AMuUpQSAdRmxB2kBgwUyL2jboNhwaoFSA3wy7KGE22BDGykA2AHyvLgYXj/AAbzqheulZ9TBECUmIpy7KapczJgA6SJsNpxLmvDRp+XSyp0hWc6rFqZZmYahq1QGCXuZA6gRZVv2jZBo0VJZiFXk+DVq+0vbSLWmb9L4t+IZ2jRTXUq1TTRtJ08y7GzGNRBmAJgEdLQchl+Bt8Ka101GalW+08tqbRpVyAdSM0AdBqdhN1iv4Lwmpw5m1khWAJF10K0FG1RE8xU30yn3iLZvj/jjzKmZNNdIYqtBjZ0CFFmYJll1G5sWN7X3nCeJPnBSp1yFq+WGFbTMVG8qxCkaSw01L6dhBMwpwOVPU4fTqVbvUCuYWoBzA2EF2XTuYtzA36YsOH+K3rZwIbL5OhvNXSalRFZ/iA31QZsRO2Jz4Nrl/KrsZckpUpwKeuWYcsckxf2BHUYocz4QzdEuBYgEISZIZlXmmdKWUc17TAtAvxSXnivgrVqa/urD7NboGWwOoMuqQANLNcXibQLVNDPjyai5apFSmSrvJ1aFWFKNYXIMN1LCYMHBjVv3VGR3calpM4aAjNF2BG1yCQTLQw6nASKuQqI7uQmohkgldUEAgXDQVhoLEN1giFKbvg2mpRqq/IxaW0hdLmAqoF1TrMapOnWWsZHMX4aokZwJUGlWDK4JMdWX7oIJ0hgTO+8HBL0y1QVqflvTZBsTABEMCD8IEMAIPrdSAsjx8JVDOj1KauqFwkimWAuWImOYxFjfebF/RFwlfyqzU5gieWLBR8IESNV5N+vra+y4V1n0IInrsQYMSD0/PfAub4etSl5wJkKSpBIlWUyp7i5jtOKLhXHaVKkFlnaTIUFgvYFjYWiAPpitbLhqKmQT5X677/3Pfr3OMvW8WGlna1Jn+xpqDr0kqG0qSlRieSJs1hcC5weniFnvpNNLiD8ZsIP4VG9rnbbbGW4irURmazOClVW8xSZLLoIE6ktc6ehgnYWLmI281/aH4g/fM7Ucqq6AElWBDaCROogarncYs/DuXauilbz13iP5fo4x2ZrFw7sGALKdInTcHrBv6m5vvc40fhKhmKlILl6jE6jqQDUQNwwiSqm4kxfvFjDO43wnLGXlqfLRqvkNUUMqyEDCQZK9zz2PS30xKvEaFPMeQWFIaBzEQNZLcuoiNhM6une2BPC37Na4zH7zm3UENqVVIcsxE8xFgL/ADttvih47m6C8YWoGpKquuslXI5bSaQSVcD7gkahexIxV6lHbF9n2pNUYh6hEwCrvECw2MbDCwRxbOZMVmANcbWWkCPhHczPcG4Mg7YfDLTVZTh1KnQoU6ug1RTWnP3tgrBXADfCCNQiIk2UyDxHj2XGWdwBWrNNKKQKOQWJ0BtJqKgWfQlTt0wH/wA7qVa1OoadPzQugMV1EFna69VlSFgWsT9441dLidPNGvR/eURtClK6qwAII0oplSZk7kCRYHRjDcWF8MeO6tVy2YqEoqMpWmsoDCgVWUuqv98R3M9o0Gc8ULVVNVarlA1qbqCaRMAgklJiNI0QoBJhmvHnnhLJolSoFzDIy0mbzkDKBodLSDqhhb4d4sdsXWcoUzSLh5rDUrBk1aypbWp0BqdRviJYADYg94U3KZNMtTDrUDknTqSkxkyRpGliqmSLACb2ItgvgvF6To4WXYlUBUwYKiAxSdMNqgmBEQcYfhFUUxqovWWnVAV1OgsgUnVBJmqFJ5XCn8JBgjGwyGWrUhoCVW8sBVqalcQgVZ5lDaWEAldIPSIkMO8v4hGWydeu+sFEqKmoSC99IDKagUE6VktEyOonL8A8d81c5iuKYZAaMqCAFIWZEAs5YmCLaOxAPHjjNpCopI84p5wXzAzKrhyrAny6uk/Cw1WYxYzjz3jFRWqMEaoadIQpqQv2aquldAspDFuvUWnDSK4v44zdc3qaBqD6UAQBgVYG27BlBk3JjFbkC9SqlMXZmWP81unSO2wnAbySXIA1NaNgTJMbwJMX7YJ4dmtFVXEhlYaTMbHv0tt2n0wqb0/xDwTM5illvIrTkpUooDFkF0DNuSBMiXi8WO+U4ZxqhlczmKa0zUpmaQaoskAG7MkwW1gNH8I7nGqTN5WrRy6Zrzf3hwzpVRgSKehqkF2A1lWJUzcHVDbLjz7inDEou5p1fPQkBX06T1kOhJKsRe+9+ojD5hPbPBXHatQMhBTzCTQLipoOkAMNLAGmurUVAIAkqBbmznGM7UpVMy1R9LVHKzRqRpCoqaGEhohVaZHtYjGb8PeKHdEXUUclQrLUJbVz30agCpBQRIE05EE43vjLw/VzNBa6qzMFE02Dean8BCg6oPoPdgSS8db8i8PEjU1VC3QzAHqbAAehGPSeFcWfMKHGa/dyKZWozksjMDTUsRdUDFlnUCDrEgiAuSy+Xo0qDFwPPmBTdSVARDJYR8UhVANucztYQ8Uqiq33ZgEAaRpNRKsBei6gCI6R0jD9h0aLGoy0yHdjUELs3xLYCZm4AHpG4xtF4QyVv3qnmF55UoCXK8g0EXul0BB+HmjUBiqp8MenlVr1KR8lyIqFUcS7MmoLusFT1EnboR23iNszRTLLqWtVreWra4TyzCeW3dZII6CWMd1fIWtXxzWOUrI9VGdW8ugwnzBJKswYCGXSLMwlSBcGIP8ADHi2uavlcSZqcISj1EKsWUrAmBMjUJEzAv3zb8LzyrSXLpUqCaktTKsjO7PqddHLAkEH7pA2sMbdvDD5vLtSzTvQ+B9NN1MsASQ9MShiAQbNzRcKIODD+NvD/nU1K1UV+VlhwlGqpLBD0TzBMAm3cicNnPCjNlqYqmrqCp5jKAYblIDRIaDCyO94+JtJl1VcvRokLU8lURWiCdAUAxNp0gkTuBv0GV6amyhJkTEAg7x6ERPQ4erQg8C+ETQpV1zEMrxot0UNzQYIJ5SPkQbnEZziUxVKGppLaEUKQYSEbUX5SGi3cCRIaAdUqk7m3cn++IGyyVCQVNTpBJj6bfyxUn6W2G4p4qzZb92psdJU8qGJ1GYZ7FlUT2B264s8vxBkqBDTVEWnTmAAxqMBIVZkiZG3SZuBjUrSVeVVE9VWwHv2+mIf+BIX1uE1dAFg/kJt+owyAUc+sSvxMIXe0gdxeD09NsZ/xtw6ueH1GZQwBpjRJvLqJgAFmki5tffYHYcR5Kf2agT8pgj5+u52OPNvH3Gy9BKYcNqcyLgjSpGwtEki/Ue5D2NMBWCkEhStgD9oGkgXJ269Bt641XhPxuMnlyoQsxrK8gj4AF1CIm9wIsCTjO1WNREC9Nh5YWTq6MJnuSQIPfHWXykLNi0dtU6okSQdLAEiY9jMYxU9xzfHkWh+8D4NBbWo1Epp1bndj0nub748M4pn0q5irU5+dmYkOSWJYkczA6QLb6jK73t6JwOtmP3b93OXQoQyBqzm9PquhQDF+X0iBN8FZPwPQQaglJopOoUUqkFjBVpqVDrNoEr972jWy2JgTIZWrUpIyTpgLszSU5SSZEkkEm25wscJxyFXy8spQqrKTVpKdLgMAQUYggGNzthYuUaedqoki+1o33MflFsXfHPEuYqpstNdKKfKXRZD8TEXLEtBJ35ewxQo8gn3HtboP1+WNb4Lz9JhWo1lJpMgJYGCCIEa4kKZnTDSyIQCQJ5VKLhOZVVqqwOo0mFODpg66ZJMG40B7Yvaud1UkQqA6NCgWUqbg6Oh7sYFlHWcdcV8GVBUAoIzKCKevUpZmOqSApuokXA+6drqtqmUqNmaVXMU9SqzK1FtVOFPmKCHRZKkKrco6AwZJwAO+QqNoqU10qNVMBiQoJVTEsYkjUCSALEiIt6r+zvhVajlorMzMzhit1Ki5AIb4jqHQA7fhOPHPHRqUs2KfIFCLp0CBBE3EkBu8HrEnHs/gbxFUqZT7ZDNI+WAFLPpVVI1KJJIXrYkjYmCQ0FTLZZXqPVSjqZiWZ6S6QWPSVv3J1DvvjGeKOA5Nq+lcy2tzSA1P5hDVKgRCARqKAMWs5KlRYzODf2leKECFaFZftKlGAhRg4Us8kqS9tNMQQBzehx5u1dzrrTqqKSxbRI9IEWIYiOon6tKLj3CGypFOpVp1NLn4GJ2PxEEAi0bjqN4xVEmZ2EiD7ADqP1JxLmgHKGSRpYjqb2Wbm8aSRuB368VEACyZNxHS27Azbbt/YBjsj4hrJpeZamjU0NxpDrUWQVgyA5IM9F9MW3G6dOufMRadLlVmVY/BTDmB8BYhzBA9CYnFVw3gGYrn7CjUq+qqxUbAnV8IsDcn++PQvDn7PdVP/n6RDKAqRUQwijoEDAuCYhpBHS2HAweXydXJ11apTIKFTodbiGi4ZSpBHodxj1DwT4wfMn93NRQaq1GQOpOllZSqTIBlJaQJkGb4sG/Z4lZpr5nNZhd1ptUhbs7GYFzJJgREwIgRZ8M8N5XKt9nRpqejhZf21MS1hp2N+wjD0TDeJvDXEK1RqempV5hNwRAaRztb6mbCemGyX7KMySDmKtKnfZQXY9NgAuw79Mep0mBgj6f7e3f8sR13Or5dLbED5fFuf74q3ZaU2T8LUUy4y7VKlQc03CzqVFiEuBCgRPVpuZEmQ8LUKB+xoUUMjn0y4kn7zanG3e0zfbFiG7dfur1+fa/5/LHnWf8euOIqFYNQB0jSDDAgAtf4iGJjoY7HCN6E9ewk3ESrEzvG28QDBtN99sBNmGYkAQNwImB27m4G0Dv3wHmc6W+Egn5t+Sz+u+Hp1qsA6NRjdmiLkepUSCNh/atFsXBJvciI09ffsfr8xbDpw+dln0N+kCRN8c0aVdo1MB/hWB7c2on6D54lfhAYc4d/hPNUYDcEwqtp2mxAnAbt6VGkB5jIkAR5jgWt0Jvv+fvitz3irKgf9brtTE/mBEfMfPB9HgOTElMtTZhayAxcDY2BG977+2JB4ey5J+xRTaYUSLW6QPz6+uCXH2Xll6vjiitqasR0AOn66gDPrPX5YFbxZmnB8mlANvhg/8AkxDe2nv2xd5/LolQqigKCBEwC3MWkrAMDTsOpvIx1TfuQP8AxHy9Mabx9RPlj+JZPiOZkMYU76mC/UhRPsb7TgCp+yvMNILoQNiu5tOz6Yjbe/pjfrnVU94/XW2C8vmiQbx7n+p2wr5OeHn2R8AaNBqBmNMGA9SFF5gogJYbWBAPUHfFrwjwxRp1S55j0AXSo9jJZgPU411TKMb6hETsP5nf3Ax0VsCFI/iaPyB298TqK2qzlwTMC2w/27fr2fyio5RsfyvtPWY/P3xYnJA3LQf13viOu1OmpLXA3LbD1IsPqY9MXEsU3gZyWNPNV6SszMEWgHC6mJgNqEi/9MPi8q+MsqCQapMdQCR8iFIj2MdsLD7b+DceD0nEW2/9Y13gcVEzDMhdfMV6eru1m0sbwtiT2jV0tU8G8PNXFRtYpBAzAuIDMpH2YOwYyOpxrPD7fu2XcVKihnemyIuknUFqWMqUYaXOoD0GoRJ5GkbCp4opSKNTLtRaUhlYgqwLfCGspJEGCJmdW+Is5lmapoqMtZRLOXmVKMABqBOkwXgkaSJB03bA2Wak7+TmkinUIemaaOfLYEqNBILeWw1TJIAqo3LGKGpRo0sw6GrWpeW4AqRo+6YJWmReRIdI1A7DfAGa8SN/zlRIsjBACTYKNIB2jvAMDUQCRBx774V8kZej5M6dKxfm5pOo2MSPxGIi/U/NFaNbGQZJv7kn649i8JDNPwbyqKstRy6BnlFVH2cFhzLBayAmSuwMhkN8f8ASo7ulKiXJlKjVdB1vqMgORTYCJI3PS9xXpwGpRymao5dKoatoAGsQrK0sGclRAk3YDYDm3xd8O8CqBTbNVPPqKqpOyAU7LCX1FekjqbYv2yukrFoYbiLE3337/LY4rRPNch+ybVobM1NHKOWlLEmIku45TEWCkWtG+NXwzwPk8uAyUAzAiHrfaMPQBuVTeRAE332N6KZBAAlrWJkwJ7T8Jt2Mn59vQn4mmem9oEjtBgYNBHIIEnVERHynfsSDsNoteWIJJC2KsYnsb2+oPuB03JoZEm8H1LW9bjf6g4TPTW5afb+/XbpfDAem7et7+X632Hy/VtNXxfxRSoZmhRqcxqkljaE3gFRckt9LX2xdnPtEqAqxaeUdLkxf5R748M8V5p63EqjrDc+lSdKq2iBY8utSv+a+5sSrQ9rFWJ0meki0DoNVpjpN/fEOf4hTpgGq4B3hj/QwT729jvjL8Lz9d6k1XbQtwByAg+wUwe0dNji4ymWBcuFVT2VQAQJNzuT6ycVoOq2cqVqBbLup1EgAsVIgxqMLYb9j+WMxl/2VrKsa5N+f7MAEk7Biep3kEkxjc06eowo26+nU/r/bDebGgoC4JIOkjV006QSJBmTF+VRbquRowyqU9UySsyfui0m3Uj+YiMds71DtpA6mAR/RPeJwckMJBAtJPptMnp9fcGwjyoCixPxEBjubkiBuOUEzIkLPXACTKQDBJJsFkzJAHW4AuxE7T0xO0Rf5AXn9ekDHRzUWA3tf9fr0wNnMwwJjpYmNz19Y6D5z0ADT0IUExueu0+5se1p97YG4lVJJAJmIMNA3n6jb9WqcxxF1JncdxsfQ7W795g2kjNnKhsJE97fQbnr9emKmJbd151SwmNr8o7WxFUy9VhMaFuPX0NxYeuGpUGJ+Mzc2AP0mR9BiOtxMUVd3YtoUnvFrEgwIG8dfbFpQUlf4dBsJmIBmbgmJ2O3zjBNHLPfSwkCSWIAUX69/b1vuB51T8b6s2jkNLqi1AwBZAgeWDX8yZLbTYjeDj0JRNMVXHlwJSnMxMXY21VDaTsuwjCl2OBFeu6qtwBYs03N4hQYgAXLTJlQLahim4l4qrLWp0VponmBiHZyw5ACZKidW1hG46XxTeKPF6Ugqg+Y5Pwjr6SNh0n16xjz/ADniSrWqFmLIJNgCdIuAoO4uYk9ST6YMr2nPL03MZ+uw+0zK0x2ppf8A1EyPrjN8W4jlUuzVahuZZheAYEAWkwJ1Wn1AxWLndahiZMAxO0iYviizeY1VAzXpCBEqhI3I1ETfe4PTG2d7cdxnj5vlr14/Si2Wokeqlj9dV8LGMrVWZppU6ipbSIY2gdYO++/XCxP2z8P6208MtUFBqZy9WstNqtSVWUsqgVAbFyYiA8RBhutX4S4JVz2YAQqoQ+YzNMASBpESZPQT3vYk+7V+BU6qla48wHcNUd/reD9TiLI8Jy2Wtl6CUp3KooO+3feMcva02oavgLWpD1ytNhC06cnShNkVmYzTsBpYRYER1lp+DMoqhapqMYiTU0s3afLAYkC07wSNiQdGUqMLT6sxj5/w/rfEVKkovdj1Kjl+TGx974rthboLhXhvK5e+XyyUz+LTLfJml/1tixOZO+/rM/Un+ZM4grZ9QYC6mHQHV+ZED5DEYy1ardjpHbr/AH/W2AJxmoN2A9Bc/wB8FICdgb9zp/3OOcvladGARLETc79LRJPvbcYB414kTLUWqOwRRYRuWgwusyASAdiTtGCmsf3dVsWufuqCNu/3j7SPliKtxanSkgTAJ5F1R3LMAYH67YoMp4noVadNi3/U/wC2DJB25gLmDN47WvgPxXRzWZoeTl0KKzAMxYJKiSRfmgmAQEuOnc0KBb9pq16r0xTI5iKURqaJBLBhydIAWYHtFsA2aoLqmlDhtSvqqHQZXmiANQB63W0bnK+Ff2a1aVUPmPKCi7IGLsYnTzFRC7SJuBBF4xug7RAEKNhHyHthTYVmd4UKjTVbWT0clwP8pYL9FA/ngHK+GkosTSmSS11UCenwKNpO4JP8tHTyR9p77/L+5geuDUyiaZNwLlum8WtzXi4ti7SjM0OFVqp0XAG7BTe+2onaLT2JucaXJ8KFJdJvYTHoBux29hixDhFsPyA37iRHTeAcU+ZzQZ7nUdtKmw92jv0X62xJp6z3hf8ASNgIvMXb+v4otjvJ5QBmJI1EIpMSxPMYtYWYAAWv/lxFl6oJ0MwXuogAAXJN7xcye2I6lfkDSqahNyNQV9hJMBohQBO07C70D1ZbSikc7v6hgoXn9ANS6dxC/wAUY7VyWB+FY5PYwS0by+9+mnrM1HEOKJTqMupOXkaXAvu69SROkHpyaRILYCreKyrXaiT/AImYAnvAEn0Fr9bgOY2ltsRXRVDGSVvcG5iwFtyYAxUcYc0xpklh8R6ksZMD1JJJ9dP4ooc94/cBQGpysNKq1yQQB/lnV7gb4pM14udusQIGle1t2JONMelkm5xq1zAT36kiYHUL0X3gnEC8Zy62d1AiImbdo3OMJmeJO+5J9yT/ADJwKWjGs6SPseicS8V5ZL02LMRZQLC0XmxY739LdMed+IfFFZaqNRAhgysjkOrarkkPYMb8xkm+OalTuf0cVXH6QameWTFmAJ0xG5Gy/lMYWXTkxOZ21SJn4rMecCCILHUewJudwP8ASL9cXXDeIt5Y1NYEiCTMm5J7f7Yy9V1kaVAgAWJMkbtc9fSBi64XmOTmPwj4R/Fcse56R0xz9O6yaZTcdcVzYLgA3HXSDvYie+A84gclgEW33RG0CQABvE33xJUQlywWCbxuDvJg9OvbHVLIF/wjvJA/KcTnbctrxmogyORZqdQjUQg1HTeB3J6e89++HyzrT1EqKq1F0lWZ0PxAkgqYkR96ReYMYuk4Tl/K0tWqmJ5NA0yYkgh4GwvE2wPlqtBD/wDjqx6szOST8mAONey2RnsAlVo5c2yjoodhA7QGj6YWLU5IG/k7/wAH+2Fivo/pd76AfMg2uSOgM/U7L7ScRVM4RuVUdlv+c/ynDJw2qw5j5a/hUSY7Wt+vTEy5GkhvE/xcze56Lbra2MTDpmWcwiav4m2942+eCf8AhzterUAHaf7b4I88GyLPufe5b7tvwifXHFWqQedgW20oDPXr8X00zhG7RKdPlVZMfhvfrHT9XOBM5xpaKVKhKoiyzN1EkmJHxN8IAEne3XENbiJAP2ZIHRmVVJ+RJY+gVjtJ3xXZ/JVM1SCVNNIBg3IdUATa40XG4KsPSQINDaPL+MKVVAUWqxYCR5ZMGJg7KWE3JbY9ZxR+MvDtTPtS0cgplmLuxYtIXlFNeVYjp398a3IcHpUqSoqjSOulVk7SdKqPoAPTBYyMDm5V7G1vbc/y9MHoM74Z8PJl6YCy5G5IFiT3Fh87+2NCMs1pInrfYW6nYYmFYBRpG3+97C3ygemBKvEPn/L8rHDkO01YAHmMg3Mbe18SrmRpsoA6WkneANX89v5YCKE8zbfibb5LsfnOHGZAiOWYgxLn2H3R62HYYCTsbc5k/hm0i0t3bsvSNhsZar1NMoBrWSqxMtpYKIOxE2Pc9cRUUj4Qf5n/AFdPlbE3mFbSFLDpchSbkRYEiQL9Sel0AdTU2xJECD1I732B/wBzvA5/dxEFRG20i9heLknYDFrSy+0rAInmMEj0Ebe5j3xxnKzghaarE2OqI9lCET6zPth7DPZilQW1PJNUcn8IH1vzdLGRcgztinq6iOTJnVddR0nlAK2bTIbswNgLXuNa1VdMLBkXIvIPQH8Mbt12FrtLRpyJsFBAJ6X2AA3O0AXxcy0Vm3nWY4JmidRpsABMSLAD37Yc+E8yoJancEA8w3J6X5iSenr0BOPSMxTVUEyqt6amaYIgLIC9d72mRbEFasiddcGwmFHSY3Yxb5nFTq1PY89TwjmWIAQCdpcf0/nh814MzCMBCPIBlGlYPc2/L5Y21fNvU+A6LdDoHX8In6nFVm+HswAYUgASdfm1pM9yCpYehPtGKnUo7IzOY8OOgJchQOpBH/2j8pxXGlTBEMX/AMK7fWB9JxpH8PEtP7yot/8ArZiBtAZ2cj3nAOZ4bRU89V6umwGokRcx6D0vjSZ/1FxUGe0FWGm3UPUCyJEiIMEj3gxjI5/iakgUjUWOjsDFlBGoCXG4vbbucaXxLm6YpMn7swBUwwJYD11AwPYjGQoCmFYVKTtH3gYiY3MEdD9cYdXLfDTCajl85NQsEp819OkFQTOwG0GYHaN8PRdg2kaSCY1AbwQbEgGPpbFl/wAPyjUm8lqhqkIyKVLGTq1U+VQJBjniDaOsQZMAOuiaRHxs24YEyLTA6bdx74VotqdNqp3gEmAAdIFzACj4RfacSU+DN90GTtaJGlWtJmIO8Yfh+QapU5y7CYJBLNdbkCOYDcjaLWkY1fAeDUXqaaNQvIJabNAbfpzRAKzeJtuah2gOE8ISAX5SD94T69tov/7GO8zlKQcIpncnSoX6RizolEeCheIDAgqYEEqACdPS9+o2vgPM0K2YdWWiEIME3vv0jSAImN+1gZ33dM9TaNaNONifkP6nCwcOEuvLMRb4Q23WdSzO9x1674WI76fbHpK5oloksxm4kn2UHb3gkdhgkZdFXVUIQDm6W9Sx3PrGBiVp2QgTaCNTN8pBj0/LGE/ahx56VJUDAF9QaWBYCBEpuoMkhoEFd5GM6Tbvny4inGknlYAydrhSSSZm5I9D0xEQQCFEnr2/zNYE+kx8xjMeA+Oq+XVAeYDmsWcz02A/yiRAveMaUmfU9p1n6DkUewOHDqWhlCTqJk7SIt6Bjt7KME+YqbwI+fzvcn3AHvgPW3U6f8xJ/qR7WGOVAkBVLH9dBc/XBoCTn5PKGJ9N/kbkfIDA9bNEG8A/h+NvnuB84xzVc7Fo/hSD36D+px3lqV9go3JN4A3Pa3tPrg0CpZepVix+ZtH8o+WI3dVP2YFRgLsfhE++/ubHpOFVzDVJC6hTm7dX7Sevoswu82JwzBbCbDZVuBO/MbFv4rn2EAMIwSW1El26Ej+Q/r+QwZSjqCT2G3zPU+31GOstk2cco0r1P9z19re2DCi07IA79yJUfL73t1/MKgPVpkBSROr4RB0/4iBeB33JgA3JEaFlLSAXJuTuJ/JbAbbAADppermtLG5Zybne+0dpA7WG2+3dEqVqF3C+WJqEgkLc2JF3ax5V9ifu4Rhs5m67ghFAH4i1ye1lMmI9hvAwbRokhkchUO6xrdpJ+LYCfw2Hp3VKqxTWwFJCOXSNTlTsogST/CgAkxfHGcYxoonQP+40jUtpCk6WUEmCQvMB9QB2MqizCm28kE+uqeVf81/54DzfG9LFVMt1PRLRAkTqO5Jvtv0izfERp0U/iB+KAFUd0TvvcycU1VlpgyQP8RiSdySdz3xchWjwbbnuSSWYnr3J9sJ66Acxk2Ivb9emKf8A+R5dLs+s9lE/Tp+eKrP+MFYjRTMfxQP/AKkz7yMaTC1Fykaann6fUk94HXvfAOb4qha6tHbVH8jjH5rxDXYBdQAEfCoBt6i/54gbjWYvFapffmONJ0k3qRoc7xeZCUgJ9Z/l/M4AqCqomyz6gfzxnq9Zm+Ji0dyT/PA5WZxfZpPdt1xXj9ehVDDS9iIIWoJYQTBF27bgbgTjMNxGW5wWXqkhBMidhYW6RiyrZqmutaqlpXkE7NcagSGi2Ks1m8oDSpUE82nqw6t1jt6Y5M+W+PA/LOhqq600QKV+zapY2gb83ue/bBtes1RixYuTaSSxi9gTJIwuH+HK9VRyErFpGxv67A29o2wbV4PWoDnEAnr09BPafnHpjKyqlgnh1GpU0oUJUkAmLqCVnT+ExPcXuMbZKeUoqmhQjydR1kA2j4ZOnabGw/PF5PLOx+JiSdl7Cbkz3GLzLcLpLpd5ZdyGUljBBjTYCR96/tjXDRZDk45l1Y6mDEnZFLfQDFbxTNtWqgUsvXZL7ixJJYkhj3P9sXvDTQZZhaPoQoP5bzg7JGmvwss9TqkkbbTC/IY1/wAQxVdOJMxNOktJCeWnpI0jt+voMNjbvxeiDGtf9Q/vhYntyPa6/eaaCNaSbXYKoI7wZc+gJ3ExtjxLxHmTm8zXOpAQSYJUBtB0HQxiJAB0KTMsRGPQaPgiiLuXb0kAH6C31x1lvAORU6jS1H+J2I3m94OMs5vhOOX6of2b0Ki63AJDDSAQQCdzcQCBYRPXbbHpOVpO1r3+6P7DfEeWyoVRpARekCBaNh13/uRguhUJ5V62MXJ/Xb+eFJqK3tIcuifHLH8KkAfNth8pwLmqzNyrYE/CgIB9O7n64LOXEkXZhuBf6nZR9Y9MJHJWKcRtK2X2NT73+FZ+WGAa5daQlyF6RuZ7R33tvbbDozVIkQpuqWLvvBiDpG94MXjUZOJP3BVOt3X8IdhyyJ5UX/uNvvbuDgwZFgZkaSLsxJZmMQCBdojZT9TcGwhXJM12sBbuB85ie9y3ebYlajTpAk8xiQO/a5Fh/lnsccvmKgP/AG+0wZA7Kost+l/rfEFb4oMs95Xt3LHodrb7zG+A078TLRJKqN949rCT7AH2tOBc34jorKqzA6ZJ8t9UCSSFi1vpeSMKmwnUdJO2o/AvXSqi7t1gWtJ1C+Hr5fVLODpgSDAqPHwydqdOY2kWAGskAHj2GareNEUfZ06h7knT6AahMmPkLQCRqx3l/HCpTAFFhB1krYM91AIiyhbDf4Ra2NTl6WqnDLyqTIC76gV0ACSfYksZhiLrgDitVKjAaUNJVUBt1LBn2GzAAgiBEsxEgjFy4/ifP6oM5+0CqRNKmKbE3cmOUSAqiwQRvB1HvjN5zxHmHPNUYC8BTpAnsBt/XrO+NpmMpTcadIgX2E/7YellaIEKiDuwUf2nGkyxnpF7r7YfK1cy3wGoZ7TH1NsSVfD+YJJYAkb84JE7SZPY/Q42WfWdMQSNh/sMOnDtYDPAAOH9n4O1meG+DzV+JyP8I/qf7YWf8Fim0LWDfilbj+k+k41VXilNVIRggFuxNunYfnimPEqermqBVG3XBM8qO2OaHgijoLO7AAbtt9FIP/lgZPB9FV1O5PpqC2+pP547znHqTNerKjaEn6A4EzHGct//AEbuSB/LB/2GsRX/AAzJCwWR1LMfyk/niLyskgtTDHuWB/qbYEHGMr3qD0C/2wBmuOUl+EMT7R+vph6v9Hg3ijPZerTVPK8slgFdQsmLkfDPr8vkcRxDKnTp1AssseaBEkGFMRtHyxe8c4nroMkbEH1HY9o39d8ZzNVgy6FGtmOoyvPPcEHY9jfeemMs/FXj5anwhnarUCDXVFUwBPMAZJm3W8e2D6xy2qXZqpBmwsf8xv8ATFDw3INo5qfP10gj6jafYYLGSqT8LfQ41wwmvKbl+LZeP6KYSmgAHfr6kd8BZjidV/iYnDUuFVmMCm30ODqHhauxuunvJxpJhindqoaqe+ODWbufrjVDwcBEvJ6x0wSnhegNwT7nD+zEarEzh8egL4FB2pN9Y/I3wsH2wdtaCqcFcKQGugIBEixuPphYWOKnE+ecmrck74Ip2y7EWNhI3wsLCq4l4ioDZdAOVtJZeh9xscLiLELUjoWA9Bew7DCwsJRp/wCapr92Gt0+JBt7Fh8z3wZWPNU+Q+XNhYWAlXXcim5BIIIgje574Ff/AKSerNPrCyJ7wb4bCxQGcPH21T+GlK+h0TI7Gb++AKFQmhQJJlqetjNyxqBSxPViCRO8E4WFhU4lrVD57rJ0hUhZsOasLDYWAHyGA6xlzPQW+mHwsVE0ODyn3xHlmMC+/wDbCwsUUVWeqkbEj5+pwLUzb6Y1tHbUcLCxpAoK9QkmST88Rk4bCxvixpqn6+mB3NsLCw5yUc0TY++HAvhYWApy1Ph/LIRdVPuAcaE5VI+Bd/wj8IwsLHLny2x4SZWmJ2H0wzCBa2+GwsT7OFl9sSkcvywsLDMFS3+uDeErzseoVyD1BCtcdjhYWKHsBTUEAm5I3N8LCwsB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6" name="AutoShape 26" descr="data:image/jpeg;base64,/9j/4AAQSkZJRgABAQAAAQABAAD/2wCEAAkGBhISEBQUEhQVFBUWGBgYFxYYFh4YHBwaFhcVGRsaHBgcHyYfFxkjHRwZIS8gIycqLCwsGR8xNTAqNyYrLCkBCQoKDgwOGg8PGCkcHBwpKSwpKSksKSwpKSksKSkpKSkpKSkpLCkpKSwsKSkpKSkpLCkpKSwsKSkpKSksLCwsKf/AABEIAMIBAwMBIgACEQEDEQH/xAAcAAABBQEBAQAAAAAAAAAAAAAEAAEDBQYCBwj/xABBEAACAQIEBAQDBQYEBgIDAAABAhEDIQAEEjEFIkFRBhNhcTKBkSNCUqHwBxRiscHRcoKS4RUkM0Oi8RayNFNj/8QAGgEAAwEBAQEAAAAAAAAAAAAAAAECAwQFBv/EACQRAQEAAgEEAwEBAAMAAAAAAAABAhExAxIhQQQTUWFxFCIy/9oADAMBAAIRAxEAPwDzvTh4xJpw2nH0LzUcYeMdxhacAR6cKMSacLTgDiMKMd6cLTgDiMLTiTThacARxhacSacLTgCOMKMSacLTgCLThRiTThacARxhRiTThacII4w0Yl04WnAEcYaMSRhRhhHGGjEmnCjAEcYaMSRhowBxGGjEmnDacAcEYaMSacKMARxhoxIVw0YA404bEmnCwGL04WnEmnCjAlFpwoxJpwowwj04fTjvThBcAcacLTiTThacII9OFpxJpwtOAI9OFpxJpxJRyzOQFBJPQfq2C6nInkPpwoxcv4arL8SkdzpJUXA5njSu469RgSvwx1IAAeZ+EyLGLkgAexvt3xhfkdOe2s6Wf4C04bTi+qeHuWVY6lE1JA0p7upME9JA3G2KzNcJrobrA6NYqYsRqEiZ6T0xF+ThrcVOjlvQULhaMXfB/DzVnNOdLANE9Su6XiCPXtiy/wDgeZ1hNKyf41/9j2Iw8fkYWc6K9LKVkSmG042We/Z7maaFoVgokwYMf5gPoMZivlSpIIII6G2NMepjlxU3C48g9OFGJSmGK41Qi04WnEmnDacBI4wtOO9OFGGEenC04704WnAEcYRGO4wxGA3EYYjHZGGjAHMYWOow2AD9OFpxM9IgwQQfXHOnAhFpwtOJNGHCYC2i04WnBFHLMzaVBZjsACT9BfFpS8I5po+yZf8AFC/WTb5xics8cebpUxuXEUenD6cbCh+z2pbzKiJPQDUcH5XwTl0I1l6hJgBoRSbmwF2t0DHvFjjDL5XTnHlrOhl7YDTgrK8LqVPhW34jYf6jAn0x6jleD0wIVUQCJ0pG8ixC85BHcnvFpKOQVSBAm5AnoBeSRy+wJN59Mc+XzL6jWfHnusRk/A8f9Vrjp8Knb73xEX3jpjS8K4fTVgtEUgqECoxUhpvtvvaCYjSSNU2uTlxRBMSRJH4phYUE9TfqNxMYGo5DU+hVUIzM2lCQWjSNTMpEdotMEdIPHn1Ms/8A1XRjjMeGT8YTRrNrZSHUMFWmwCAPKvDFlNRudbHZxOmcD5fKg1dbOCKDqZWELBjZqagGI5WBiBADQDb0ipRERWpoQFaSSCskiVCmTB3taY6zGV4Zw8OxM0kZI0aQ7clQfCxNioErcwdUGCFxlpe0HAqVALnF81k8wOPs4qMVplSGWN9IldIE33m4zXD+K1aIcJo8uQCKg5TEkqabagkyZJA+8ZkzjRZvglVCrB2dFKaXp1FKjRTMDSFLAydheAT0g53hvg+u9V1LcirrF20kMLAMbXAAk9VHuGT0PwnxjL5pdT06YrgDWdImxIVhNwIMX227Yq/GC1FrIBmaYWoY0WUwYuYBldjJgTtgTIZKnlHWmrt+8AFGKIGCl9Kxc8xETuR7HAHinz6tRS1IqFiTZmFxeBLBYI5WJEmAQRGCGuOB+IsyrmhUpeZpA+/DlTaxdoeZGxEzbFV40Zaplb7QdN4sYInUpGxJETbTMnFt4Py9WidNcipRemNIYqdOkhhyyeWLz20ExyxZVq+WeYdKbufLSpTbVqIMC40trAgGTF9zJOHLq+C/15eeDsylqYLgRqAHMsyRIi9uokb7XxXvROPSOE5sUMx5LFGdzHLpQL5jDYNBJmeQWtaJJF9xbwjlswPtFFOodqlO0k/iBFz7jVvcwcdvT+VZ4yc+fRl84vFSuG041/Gf2e5qk3InnL3Tf5oeYfnuL4zFbLMrFWBVhuCII9wbjHbh1cc+K58sMseQxXDacSlMMVxsz2jjDacSFcNGGNo4wxGJNOGjDG0ZGGjEhXDRg0NuNOFjrTh8LRvc+IeGKVWddJH9fhceocLJ/UnGV43+zQpJo1VI3CVLH5MJn6D3xs6+adjZio9Lf7/n8sD1RTkBiCTJAPXTANjuQSO5k48PDqZ9Piu7LDHLlgct4IYiWqrPUIpePnb6icXeQ8G0F0l0J2u7HmEieUR02G/p1xpK1ZFWXYACJtG5AF2iLmPnYY5/fVaCkQ0wV5yYkG4kWuD2jFZdfPL2WPTxnEPl8qtNTAVB+FQEHzUbn3jp8+fOAU6YAgy09Ae59e/9MLNuqKz1ZtJJkmygxJGwPae2BuGZ5XVdDNUp6VisNMMQSSoAFj6iLgrNpxja0idF6nsTLcosJ3iy7X5va84WXy6vDEDSLiCNMSrAm+omwtEA4zPDq1bM8Sem9R/JNNFITlTWAH0qdRLE88tYmw7Y1vFOGLmEalqdKXIGCGG0qVIUk9bCTvv3utmmrIbkEA25mG4tI6Fem539sShk06ybb6jYWuTsLTfr3xX5inWaorMy06avIWJYrpIUETBOoTE7NBHXA3FuN0QD5roqjSFUkABwdYJ0kkEadRJQC4icIJs/xwozBVska3YGFJFgRYsIFypYrbUt9WAKvF6lMM48s+U+nSw1al0tqmF1U3YjSFW23xCCaPg+bqUq5YgVMs9WpX81XWoE+AKRCzqmnUtpXUAoEQwF1nOE+YtRKtJagcSKrO0F2CGmdW3KgnlJB0KYlrmzccZq1eIZbXRqmnSYKy6VksraQUaAWWoDsqiCIvecUPgziZo1xSaorFyqHmDSstp5QZQqWknSQCYJHNNvwvgOrh9SnTr+Wq1JmxC+WNLLBLaZBBJXoYaSLV+c4egra9R8wMGU01IkhqBhQDzFZca4WNZAkYPQ4X/HcycuBTZKhL71FSFIp3VAVYhWPqepuZuJkuK03zIDkDMeTMhzC6gjgMJHo5bpqIM7kzxB4kpZWkVdw1XS2ohoDFUWY1EkFo5ZmYtNpyHgviB+0LKup3Ygqk1IBpNpBCnUpgrZYHMAZYYPQbuhw2k329SgtOpTMtEgTcCRABMz06T1jEmWQVSTNhTIEEXAIB6G0gAiDImQdsA5arV8upl0BbRB5W1HblAF2NirR0EbRGAeF1qlanV0MGZ6R0sGJmBMIYuoYCLbTe4Ic8hZ53g9PM01MDzUkKAzgMFZppiGtMGAZItEgY8xzmTppV3qgeYeRwEdQp2O4Db2xqPDPHWpxl6gZ/MdQoDaSoJsSrfGCSQdI6TO06LjfD1rozsadwJQ6dbAbISGJLWOkqQYMGeoIxn/AA6iaiVA1Wp8LM9ITpYsIJOkltrDTMmJNjjUf8+j+ZSqGvTYkmjVAVgIggrMQhj4CLgWxn+FZFRUUUXACOjEaihZJ82xiHAVNciOhgRi64fxxtZFNvs6dN9OoEtpBEOSbNMCf8YPQnD5KpcwP3tdD6wyQBVUFDqCmQtNoKsdJlSJ5luQ2KipwFkdGZhmFqamZHhC1iZLMxKMFFnW3KoIAJOB8zmmV0qrX0rWALVVTqCAVdRAfS3aTcRExiv8+uakqdQAjTTAI5XJsSORCBa174cC5zPgrLVkNTLVxTgMzU6zAaVUkEkgyqg2k6txfqczxTw1Xy8Goh0m4ccyEdwwtGLjh/A61KvQrGm4ptq1SCxGsMDrAIbY3JsYB2IB32RpVKAFOUqUoIRDYqoNgHuGEHrsF946MPk54eOYyy6OOX8eKmnjkrj17P8Ag3JZr4AaFQ/hAH/hOk9Lr3F8Y7jH7PM1RkovnJ3QX+ab/Scd3T+Thl/HNn0csf6yBXDEY5zmaFN1VrTP5dPriWLTjomct1PTG42IyMNpwRTyzMCQCAu5NgPrH0wRkuHa2EyReYt7Cf8AbCvVxk3tUwy/FdpwsaReAMf+0fy/qZwsZf8AIxX9VenZt51KpIMWYAW2vzSJ+Xb2xyKWxAWT1mCREzYEsL+oEjAlHj1DX5VKor1QNi4LEjlNhN5mQJPSO0WQ4jVNQrURqZAlVBEaZHMZOuQNII08uuINjjxdu5JxnhVKpSHn+YFBQsEMSVbUOhgaovy7dtoOJ+L8rQoNU1gKHdAqgjU6PBi111SSwtvuRGOM7wypUlQalFT9oHRhrchRMqUYqeVRBIMEgjpjG8b8E1KlLRk6nmUaZZmV6w1B7Ajy4WIvPUEthbCah+1NfKqu1MmoHPl3hQulQoaP4rkS037LNPkfG+a/5mu+orVTTTgny0ZJYAITGxm99zBvh8n+znNP5lFC6glA5IikYlhLCS9x91TFp3GNRwHwrXop5GYWnXoQFZFYkLUDmrqIIuYaBpIMKTBkh1tTR8F4lQVqdOnBSrUaFYCoQTLaDBIplZXueWIEg40NNQVbWCJOtp2EMdMdAwgeo09ojDeDPBdRcwKlOtpREYCmRs7tDpckEQIJBkyJIgzta9UtUcrOmSoBNiRpBP1BE4IKqM1n3aoeXRSVHJrMVVaekqBCtckDW1xHKPY+ReNs8uZq0jRWVcSh8x3cqpIllJ0rLBjspEE7Xx6B4j8NZjNuy1HTL0dCoCKgYO5qKVPl2ImQBqvO2+Mb4l8J0sqcuFzCk1daFmnQCtMayrBSNMsosCVLb2MOkpeE+E85WkUlJTlZiXVVg69LHUyzYVbdg2PSeDUa70sua1ZqNXLM2ui66yyrT06iTcKVci50mSQVJLYhpcAzFNGCVKATMu6+cKDpIqHUkoRuWJVGBKhT88ZU8SrDieqlWo+Y9R8uSJVCqOolteoIjwoBAiFNupk3svAijU6hCwGMsLFZMgwVNzAA72XvgVOFio7awCisulSxsaZJRoBttFzNh3IJ/AMuUpQSAdRmxB2kBgwUyL2jboNhwaoFSA3wy7KGE22BDGykA2AHyvLgYXj/AAbzqheulZ9TBECUmIpy7KapczJgA6SJsNpxLmvDRp+XSyp0hWc6rFqZZmYahq1QGCXuZA6gRZVv2jZBo0VJZiFXk+DVq+0vbSLWmb9L4t+IZ2jRTXUq1TTRtJ08y7GzGNRBmAJgEdLQchl+Bt8Ka101GalW+08tqbRpVyAdSM0AdBqdhN1iv4Lwmpw5m1khWAJF10K0FG1RE8xU30yn3iLZvj/jjzKmZNNdIYqtBjZ0CFFmYJll1G5sWN7X3nCeJPnBSp1yFq+WGFbTMVG8qxCkaSw01L6dhBMwpwOVPU4fTqVbvUCuYWoBzA2EF2XTuYtzA36YsOH+K3rZwIbL5OhvNXSalRFZ/iA31QZsRO2Jz4Nrl/KrsZckpUpwKeuWYcsckxf2BHUYocz4QzdEuBYgEISZIZlXmmdKWUc17TAtAvxSXnivgrVqa/urD7NboGWwOoMuqQANLNcXibQLVNDPjyai5apFSmSrvJ1aFWFKNYXIMN1LCYMHBjVv3VGR3calpM4aAjNF2BG1yCQTLQw6nASKuQqI7uQmohkgldUEAgXDQVhoLEN1giFKbvg2mpRqq/IxaW0hdLmAqoF1TrMapOnWWsZHMX4aokZwJUGlWDK4JMdWX7oIJ0hgTO+8HBL0y1QVqflvTZBsTABEMCD8IEMAIPrdSAsjx8JVDOj1KauqFwkimWAuWImOYxFjfebF/RFwlfyqzU5gieWLBR8IESNV5N+vra+y4V1n0IInrsQYMSD0/PfAub4etSl5wJkKSpBIlWUyp7i5jtOKLhXHaVKkFlnaTIUFgvYFjYWiAPpitbLhqKmQT5X677/3Pfr3OMvW8WGlna1Jn+xpqDr0kqG0qSlRieSJs1hcC5weniFnvpNNLiD8ZsIP4VG9rnbbbGW4irURmazOClVW8xSZLLoIE6ktc6ehgnYWLmI281/aH4g/fM7Ucqq6AElWBDaCROogarncYs/DuXauilbz13iP5fo4x2ZrFw7sGALKdInTcHrBv6m5vvc40fhKhmKlILl6jE6jqQDUQNwwiSqm4kxfvFjDO43wnLGXlqfLRqvkNUUMqyEDCQZK9zz2PS30xKvEaFPMeQWFIaBzEQNZLcuoiNhM6une2BPC37Na4zH7zm3UENqVVIcsxE8xFgL/ADttvih47m6C8YWoGpKquuslXI5bSaQSVcD7gkahexIxV6lHbF9n2pNUYh6hEwCrvECw2MbDCwRxbOZMVmANcbWWkCPhHczPcG4Mg7YfDLTVZTh1KnQoU6ug1RTWnP3tgrBXADfCCNQiIk2UyDxHj2XGWdwBWrNNKKQKOQWJ0BtJqKgWfQlTt0wH/wA7qVa1OoadPzQugMV1EFna69VlSFgWsT9441dLidPNGvR/eURtClK6qwAII0oplSZk7kCRYHRjDcWF8MeO6tVy2YqEoqMpWmsoDCgVWUuqv98R3M9o0Gc8ULVVNVarlA1qbqCaRMAgklJiNI0QoBJhmvHnnhLJolSoFzDIy0mbzkDKBodLSDqhhb4d4sdsXWcoUzSLh5rDUrBk1aypbWp0BqdRviJYADYg94U3KZNMtTDrUDknTqSkxkyRpGliqmSLACb2ItgvgvF6To4WXYlUBUwYKiAxSdMNqgmBEQcYfhFUUxqovWWnVAV1OgsgUnVBJmqFJ5XCn8JBgjGwyGWrUhoCVW8sBVqalcQgVZ5lDaWEAldIPSIkMO8v4hGWydeu+sFEqKmoSC99IDKagUE6VktEyOonL8A8d81c5iuKYZAaMqCAFIWZEAs5YmCLaOxAPHjjNpCopI84p5wXzAzKrhyrAny6uk/Cw1WYxYzjz3jFRWqMEaoadIQpqQv2aquldAspDFuvUWnDSK4v44zdc3qaBqD6UAQBgVYG27BlBk3JjFbkC9SqlMXZmWP81unSO2wnAbySXIA1NaNgTJMbwJMX7YJ4dmtFVXEhlYaTMbHv0tt2n0wqb0/xDwTM5illvIrTkpUooDFkF0DNuSBMiXi8WO+U4ZxqhlczmKa0zUpmaQaoskAG7MkwW1gNH8I7nGqTN5WrRy6Zrzf3hwzpVRgSKehqkF2A1lWJUzcHVDbLjz7inDEou5p1fPQkBX06T1kOhJKsRe+9+ojD5hPbPBXHatQMhBTzCTQLipoOkAMNLAGmurUVAIAkqBbmznGM7UpVMy1R9LVHKzRqRpCoqaGEhohVaZHtYjGb8PeKHdEXUUclQrLUJbVz30agCpBQRIE05EE43vjLw/VzNBa6qzMFE02Dean8BCg6oPoPdgSS8db8i8PEjU1VC3QzAHqbAAehGPSeFcWfMKHGa/dyKZWozksjMDTUsRdUDFlnUCDrEgiAuSy+Xo0qDFwPPmBTdSVARDJYR8UhVANucztYQ8Uqiq33ZgEAaRpNRKsBei6gCI6R0jD9h0aLGoy0yHdjUELs3xLYCZm4AHpG4xtF4QyVv3qnmF55UoCXK8g0EXul0BB+HmjUBiqp8MenlVr1KR8lyIqFUcS7MmoLusFT1EnboR23iNszRTLLqWtVreWra4TyzCeW3dZII6CWMd1fIWtXxzWOUrI9VGdW8ugwnzBJKswYCGXSLMwlSBcGIP8ADHi2uavlcSZqcISj1EKsWUrAmBMjUJEzAv3zb8LzyrSXLpUqCaktTKsjO7PqddHLAkEH7pA2sMbdvDD5vLtSzTvQ+B9NN1MsASQ9MShiAQbNzRcKIODD+NvD/nU1K1UV+VlhwlGqpLBD0TzBMAm3cicNnPCjNlqYqmrqCp5jKAYblIDRIaDCyO94+JtJl1VcvRokLU8lURWiCdAUAxNp0gkTuBv0GV6amyhJkTEAg7x6ERPQ4erQg8C+ETQpV1zEMrxot0UNzQYIJ5SPkQbnEZziUxVKGppLaEUKQYSEbUX5SGi3cCRIaAdUqk7m3cn++IGyyVCQVNTpBJj6bfyxUn6W2G4p4qzZb92psdJU8qGJ1GYZ7FlUT2B264s8vxBkqBDTVEWnTmAAxqMBIVZkiZG3SZuBjUrSVeVVE9VWwHv2+mIf+BIX1uE1dAFg/kJt+owyAUc+sSvxMIXe0gdxeD09NsZ/xtw6ueH1GZQwBpjRJvLqJgAFmki5tffYHYcR5Kf2agT8pgj5+u52OPNvH3Gy9BKYcNqcyLgjSpGwtEki/Ue5D2NMBWCkEhStgD9oGkgXJ269Bt641XhPxuMnlyoQsxrK8gj4AF1CIm9wIsCTjO1WNREC9Nh5YWTq6MJnuSQIPfHWXykLNi0dtU6okSQdLAEiY9jMYxU9xzfHkWh+8D4NBbWo1Epp1bndj0nub748M4pn0q5irU5+dmYkOSWJYkczA6QLb6jK73t6JwOtmP3b93OXQoQyBqzm9PquhQDF+X0iBN8FZPwPQQaglJopOoUUqkFjBVpqVDrNoEr972jWy2JgTIZWrUpIyTpgLszSU5SSZEkkEm25wscJxyFXy8spQqrKTVpKdLgMAQUYggGNzthYuUaedqoki+1o33MflFsXfHPEuYqpstNdKKfKXRZD8TEXLEtBJ35ewxQo8gn3HtboP1+WNb4Lz9JhWo1lJpMgJYGCCIEa4kKZnTDSyIQCQJ5VKLhOZVVqqwOo0mFODpg66ZJMG40B7Yvaud1UkQqA6NCgWUqbg6Oh7sYFlHWcdcV8GVBUAoIzKCKevUpZmOqSApuokXA+6drqtqmUqNmaVXMU9SqzK1FtVOFPmKCHRZKkKrco6AwZJwAO+QqNoqU10qNVMBiQoJVTEsYkjUCSALEiIt6r+zvhVajlorMzMzhit1Ki5AIb4jqHQA7fhOPHPHRqUs2KfIFCLp0CBBE3EkBu8HrEnHs/gbxFUqZT7ZDNI+WAFLPpVVI1KJJIXrYkjYmCQ0FTLZZXqPVSjqZiWZ6S6QWPSVv3J1DvvjGeKOA5Nq+lcy2tzSA1P5hDVKgRCARqKAMWs5KlRYzODf2leKECFaFZftKlGAhRg4Us8kqS9tNMQQBzehx5u1dzrrTqqKSxbRI9IEWIYiOon6tKLj3CGypFOpVp1NLn4GJ2PxEEAi0bjqN4xVEmZ2EiD7ADqP1JxLmgHKGSRpYjqb2Wbm8aSRuB368VEACyZNxHS27Azbbt/YBjsj4hrJpeZamjU0NxpDrUWQVgyA5IM9F9MW3G6dOufMRadLlVmVY/BTDmB8BYhzBA9CYnFVw3gGYrn7CjUq+qqxUbAnV8IsDcn++PQvDn7PdVP/n6RDKAqRUQwijoEDAuCYhpBHS2HAweXydXJ11apTIKFTodbiGi4ZSpBHodxj1DwT4wfMn93NRQaq1GQOpOllZSqTIBlJaQJkGb4sG/Z4lZpr5nNZhd1ptUhbs7GYFzJJgREwIgRZ8M8N5XKt9nRpqejhZf21MS1hp2N+wjD0TDeJvDXEK1RqempV5hNwRAaRztb6mbCemGyX7KMySDmKtKnfZQXY9NgAuw79Mep0mBgj6f7e3f8sR13Or5dLbED5fFuf74q3ZaU2T8LUUy4y7VKlQc03CzqVFiEuBCgRPVpuZEmQ8LUKB+xoUUMjn0y4kn7zanG3e0zfbFiG7dfur1+fa/5/LHnWf8euOIqFYNQB0jSDDAgAtf4iGJjoY7HCN6E9ewk3ESrEzvG28QDBtN99sBNmGYkAQNwImB27m4G0Dv3wHmc6W+Egn5t+Sz+u+Hp1qsA6NRjdmiLkepUSCNh/atFsXBJvciI09ffsfr8xbDpw+dln0N+kCRN8c0aVdo1MB/hWB7c2on6D54lfhAYc4d/hPNUYDcEwqtp2mxAnAbt6VGkB5jIkAR5jgWt0Jvv+fvitz3irKgf9brtTE/mBEfMfPB9HgOTElMtTZhayAxcDY2BG977+2JB4ey5J+xRTaYUSLW6QPz6+uCXH2Xll6vjiitqasR0AOn66gDPrPX5YFbxZmnB8mlANvhg/8AkxDe2nv2xd5/LolQqigKCBEwC3MWkrAMDTsOpvIx1TfuQP8AxHy9Mabx9RPlj+JZPiOZkMYU76mC/UhRPsb7TgCp+yvMNILoQNiu5tOz6Yjbe/pjfrnVU94/XW2C8vmiQbx7n+p2wr5OeHn2R8AaNBqBmNMGA9SFF5gogJYbWBAPUHfFrwjwxRp1S55j0AXSo9jJZgPU411TKMb6hETsP5nf3Ax0VsCFI/iaPyB298TqK2qzlwTMC2w/27fr2fyio5RsfyvtPWY/P3xYnJA3LQf13viOu1OmpLXA3LbD1IsPqY9MXEsU3gZyWNPNV6SszMEWgHC6mJgNqEi/9MPi8q+MsqCQapMdQCR8iFIj2MdsLD7b+DceD0nEW2/9Y13gcVEzDMhdfMV6eru1m0sbwtiT2jV0tU8G8PNXFRtYpBAzAuIDMpH2YOwYyOpxrPD7fu2XcVKihnemyIuknUFqWMqUYaXOoD0GoRJ5GkbCp4opSKNTLtRaUhlYgqwLfCGspJEGCJmdW+Is5lmapoqMtZRLOXmVKMABqBOkwXgkaSJB03bA2Wak7+TmkinUIemaaOfLYEqNBILeWw1TJIAqo3LGKGpRo0sw6GrWpeW4AqRo+6YJWmReRIdI1A7DfAGa8SN/zlRIsjBACTYKNIB2jvAMDUQCRBx774V8kZej5M6dKxfm5pOo2MSPxGIi/U/NFaNbGQZJv7kn649i8JDNPwbyqKstRy6BnlFVH2cFhzLBayAmSuwMhkN8f8ASo7ulKiXJlKjVdB1vqMgORTYCJI3PS9xXpwGpRymao5dKoatoAGsQrK0sGclRAk3YDYDm3xd8O8CqBTbNVPPqKqpOyAU7LCX1FekjqbYv2yukrFoYbiLE3337/LY4rRPNch+ybVobM1NHKOWlLEmIku45TEWCkWtG+NXwzwPk8uAyUAzAiHrfaMPQBuVTeRAE332N6KZBAAlrWJkwJ7T8Jt2Mn59vQn4mmem9oEjtBgYNBHIIEnVERHynfsSDsNoteWIJJC2KsYnsb2+oPuB03JoZEm8H1LW9bjf6g4TPTW5afb+/XbpfDAem7et7+X632Hy/VtNXxfxRSoZmhRqcxqkljaE3gFRckt9LX2xdnPtEqAqxaeUdLkxf5R748M8V5p63EqjrDc+lSdKq2iBY8utSv+a+5sSrQ9rFWJ0meki0DoNVpjpN/fEOf4hTpgGq4B3hj/QwT729jvjL8Lz9d6k1XbQtwByAg+wUwe0dNji4ymWBcuFVT2VQAQJNzuT6ycVoOq2cqVqBbLup1EgAsVIgxqMLYb9j+WMxl/2VrKsa5N+f7MAEk7Biep3kEkxjc06eowo26+nU/r/bDebGgoC4JIOkjV006QSJBmTF+VRbquRowyqU9UySsyfui0m3Uj+YiMds71DtpA6mAR/RPeJwckMJBAtJPptMnp9fcGwjyoCixPxEBjubkiBuOUEzIkLPXACTKQDBJJsFkzJAHW4AuxE7T0xO0Rf5AXn9ekDHRzUWA3tf9fr0wNnMwwJjpYmNz19Y6D5z0ADT0IUExueu0+5se1p97YG4lVJJAJmIMNA3n6jb9WqcxxF1JncdxsfQ7W795g2kjNnKhsJE97fQbnr9emKmJbd151SwmNr8o7WxFUy9VhMaFuPX0NxYeuGpUGJ+Mzc2AP0mR9BiOtxMUVd3YtoUnvFrEgwIG8dfbFpQUlf4dBsJmIBmbgmJ2O3zjBNHLPfSwkCSWIAUX69/b1vuB51T8b6s2jkNLqi1AwBZAgeWDX8yZLbTYjeDj0JRNMVXHlwJSnMxMXY21VDaTsuwjCl2OBFeu6qtwBYs03N4hQYgAXLTJlQLahim4l4qrLWp0VponmBiHZyw5ACZKidW1hG46XxTeKPF6Ugqg+Y5Pwjr6SNh0n16xjz/ADniSrWqFmLIJNgCdIuAoO4uYk9ST6YMr2nPL03MZ+uw+0zK0x2ppf8A1EyPrjN8W4jlUuzVahuZZheAYEAWkwJ1Wn1AxWLndahiZMAxO0iYviizeY1VAzXpCBEqhI3I1ETfe4PTG2d7cdxnj5vlr14/Si2Wokeqlj9dV8LGMrVWZppU6ipbSIY2gdYO++/XCxP2z8P6208MtUFBqZy9WstNqtSVWUsqgVAbFyYiA8RBhutX4S4JVz2YAQqoQ+YzNMASBpESZPQT3vYk+7V+BU6qla48wHcNUd/reD9TiLI8Jy2Wtl6CUp3KooO+3feMcva02oavgLWpD1ytNhC06cnShNkVmYzTsBpYRYER1lp+DMoqhapqMYiTU0s3afLAYkC07wSNiQdGUqMLT6sxj5/w/rfEVKkovdj1Kjl+TGx974rthboLhXhvK5e+XyyUz+LTLfJml/1tixOZO+/rM/Un+ZM4grZ9QYC6mHQHV+ZED5DEYy1ardjpHbr/AH/W2AJxmoN2A9Bc/wB8FICdgb9zp/3OOcvladGARLETc79LRJPvbcYB414kTLUWqOwRRYRuWgwusyASAdiTtGCmsf3dVsWufuqCNu/3j7SPliKtxanSkgTAJ5F1R3LMAYH67YoMp4noVadNi3/U/wC2DJB25gLmDN47WvgPxXRzWZoeTl0KKzAMxYJKiSRfmgmAQEuOnc0KBb9pq16r0xTI5iKURqaJBLBhydIAWYHtFsA2aoLqmlDhtSvqqHQZXmiANQB63W0bnK+Ff2a1aVUPmPKCi7IGLsYnTzFRC7SJuBBF4xug7RAEKNhHyHthTYVmd4UKjTVbWT0clwP8pYL9FA/ngHK+GkosTSmSS11UCenwKNpO4JP8tHTyR9p77/L+5geuDUyiaZNwLlum8WtzXi4ti7SjM0OFVqp0XAG7BTe+2onaLT2JucaXJ8KFJdJvYTHoBux29hixDhFsPyA37iRHTeAcU+ZzQZ7nUdtKmw92jv0X62xJp6z3hf8ASNgIvMXb+v4otjvJ5QBmJI1EIpMSxPMYtYWYAAWv/lxFl6oJ0MwXuogAAXJN7xcye2I6lfkDSqahNyNQV9hJMBohQBO07C70D1ZbSikc7v6hgoXn9ANS6dxC/wAUY7VyWB+FY5PYwS0by+9+mnrM1HEOKJTqMupOXkaXAvu69SROkHpyaRILYCreKyrXaiT/AImYAnvAEn0Fr9bgOY2ltsRXRVDGSVvcG5iwFtyYAxUcYc0xpklh8R6ksZMD1JJJ9dP4ooc94/cBQGpysNKq1yQQB/lnV7gb4pM14udusQIGle1t2JONMelkm5xq1zAT36kiYHUL0X3gnEC8Zy62d1AiImbdo3OMJmeJO+5J9yT/ADJwKWjGs6SPseicS8V5ZL02LMRZQLC0XmxY739LdMed+IfFFZaqNRAhgysjkOrarkkPYMb8xkm+OalTuf0cVXH6QameWTFmAJ0xG5Gy/lMYWXTkxOZ21SJn4rMecCCILHUewJudwP8ASL9cXXDeIt5Y1NYEiCTMm5J7f7Yy9V1kaVAgAWJMkbtc9fSBi64XmOTmPwj4R/Fcse56R0xz9O6yaZTcdcVzYLgA3HXSDvYie+A84gclgEW33RG0CQABvE33xJUQlywWCbxuDvJg9OvbHVLIF/wjvJA/KcTnbctrxmogyORZqdQjUQg1HTeB3J6e89++HyzrT1EqKq1F0lWZ0PxAkgqYkR96ReYMYuk4Tl/K0tWqmJ5NA0yYkgh4GwvE2wPlqtBD/wDjqx6szOST8mAONey2RnsAlVo5c2yjoodhA7QGj6YWLU5IG/k7/wAH+2Fivo/pd76AfMg2uSOgM/U7L7ScRVM4RuVUdlv+c/ynDJw2qw5j5a/hUSY7Wt+vTEy5GkhvE/xcze56Lbra2MTDpmWcwiav4m2942+eCf8AhzterUAHaf7b4I88GyLPufe5b7tvwifXHFWqQedgW20oDPXr8X00zhG7RKdPlVZMfhvfrHT9XOBM5xpaKVKhKoiyzN1EkmJHxN8IAEne3XENbiJAP2ZIHRmVVJ+RJY+gVjtJ3xXZ/JVM1SCVNNIBg3IdUATa40XG4KsPSQINDaPL+MKVVAUWqxYCR5ZMGJg7KWE3JbY9ZxR+MvDtTPtS0cgplmLuxYtIXlFNeVYjp398a3IcHpUqSoqjSOulVk7SdKqPoAPTBYyMDm5V7G1vbc/y9MHoM74Z8PJl6YCy5G5IFiT3Fh87+2NCMs1pInrfYW6nYYmFYBRpG3+97C3ygemBKvEPn/L8rHDkO01YAHmMg3Mbe18SrmRpsoA6WkneANX89v5YCKE8zbfibb5LsfnOHGZAiOWYgxLn2H3R62HYYCTsbc5k/hm0i0t3bsvSNhsZar1NMoBrWSqxMtpYKIOxE2Pc9cRUUj4Qf5n/AFdPlbE3mFbSFLDpchSbkRYEiQL9Sel0AdTU2xJECD1I732B/wBzvA5/dxEFRG20i9heLknYDFrSy+0rAInmMEj0Ebe5j3xxnKzghaarE2OqI9lCET6zPth7DPZilQW1PJNUcn8IH1vzdLGRcgztinq6iOTJnVddR0nlAK2bTIbswNgLXuNa1VdMLBkXIvIPQH8Mbt12FrtLRpyJsFBAJ6X2AA3O0AXxcy0Vm3nWY4JmidRpsABMSLAD37Yc+E8yoJancEA8w3J6X5iSenr0BOPSMxTVUEyqt6amaYIgLIC9d72mRbEFasiddcGwmFHSY3Yxb5nFTq1PY89TwjmWIAQCdpcf0/nh814MzCMBCPIBlGlYPc2/L5Y21fNvU+A6LdDoHX8In6nFVm+HswAYUgASdfm1pM9yCpYehPtGKnUo7IzOY8OOgJchQOpBH/2j8pxXGlTBEMX/AMK7fWB9JxpH8PEtP7yot/8ArZiBtAZ2cj3nAOZ4bRU89V6umwGokRcx6D0vjSZ/1FxUGe0FWGm3UPUCyJEiIMEj3gxjI5/iakgUjUWOjsDFlBGoCXG4vbbucaXxLm6YpMn7swBUwwJYD11AwPYjGQoCmFYVKTtH3gYiY3MEdD9cYdXLfDTCajl85NQsEp819OkFQTOwG0GYHaN8PRdg2kaSCY1AbwQbEgGPpbFl/wAPyjUm8lqhqkIyKVLGTq1U+VQJBjniDaOsQZMAOuiaRHxs24YEyLTA6bdx74VotqdNqp3gEmAAdIFzACj4RfacSU+DN90GTtaJGlWtJmIO8Yfh+QapU5y7CYJBLNdbkCOYDcjaLWkY1fAeDUXqaaNQvIJabNAbfpzRAKzeJtuah2gOE8ISAX5SD94T69tov/7GO8zlKQcIpncnSoX6RizolEeCheIDAgqYEEqACdPS9+o2vgPM0K2YdWWiEIME3vv0jSAImN+1gZ33dM9TaNaNONifkP6nCwcOEuvLMRb4Q23WdSzO9x1674WI76fbHpK5oloksxm4kn2UHb3gkdhgkZdFXVUIQDm6W9Sx3PrGBiVp2QgTaCNTN8pBj0/LGE/ahx56VJUDAF9QaWBYCBEpuoMkhoEFd5GM6Tbvny4inGknlYAydrhSSSZm5I9D0xEQQCFEnr2/zNYE+kx8xjMeA+Oq+XVAeYDmsWcz02A/yiRAveMaUmfU9p1n6DkUewOHDqWhlCTqJk7SIt6Bjt7KME+YqbwI+fzvcn3AHvgPW3U6f8xJ/qR7WGOVAkBVLH9dBc/XBoCTn5PKGJ9N/kbkfIDA9bNEG8A/h+NvnuB84xzVc7Fo/hSD36D+px3lqV9go3JN4A3Pa3tPrg0CpZepVix+ZtH8o+WI3dVP2YFRgLsfhE++/ubHpOFVzDVJC6hTm7dX7Sevoswu82JwzBbCbDZVuBO/MbFv4rn2EAMIwSW1El26Ej+Q/r+QwZSjqCT2G3zPU+31GOstk2cco0r1P9z19re2DCi07IA79yJUfL73t1/MKgPVpkBSROr4RB0/4iBeB33JgA3JEaFlLSAXJuTuJ/JbAbbAADppermtLG5Zybne+0dpA7WG2+3dEqVqF3C+WJqEgkLc2JF3ax5V9ifu4Rhs5m67ghFAH4i1ye1lMmI9hvAwbRokhkchUO6xrdpJ+LYCfw2Hp3VKqxTWwFJCOXSNTlTsogST/CgAkxfHGcYxoonQP+40jUtpCk6WUEmCQvMB9QB2MqizCm28kE+uqeVf81/54DzfG9LFVMt1PRLRAkTqO5Jvtv0izfERp0U/iB+KAFUd0TvvcycU1VlpgyQP8RiSdySdz3xchWjwbbnuSSWYnr3J9sJ66Acxk2Ivb9emKf8A+R5dLs+s9lE/Tp+eKrP+MFYjRTMfxQP/AKkz7yMaTC1Fykaann6fUk94HXvfAOb4qha6tHbVH8jjH5rxDXYBdQAEfCoBt6i/54gbjWYvFapffmONJ0k3qRoc7xeZCUgJ9Z/l/M4AqCqomyz6gfzxnq9Zm+Ji0dyT/PA5WZxfZpPdt1xXj9ehVDDS9iIIWoJYQTBF27bgbgTjMNxGW5wWXqkhBMidhYW6RiyrZqmutaqlpXkE7NcagSGi2Ks1m8oDSpUE82nqw6t1jt6Y5M+W+PA/LOhqq600QKV+zapY2gb83ue/bBtes1RixYuTaSSxi9gTJIwuH+HK9VRyErFpGxv67A29o2wbV4PWoDnEAnr09BPafnHpjKyqlgnh1GpU0oUJUkAmLqCVnT+ExPcXuMbZKeUoqmhQjydR1kA2j4ZOnabGw/PF5PLOx+JiSdl7Cbkz3GLzLcLpLpd5ZdyGUljBBjTYCR96/tjXDRZDk45l1Y6mDEnZFLfQDFbxTNtWqgUsvXZL7ixJJYkhj3P9sXvDTQZZhaPoQoP5bzg7JGmvwss9TqkkbbTC/IY1/wAQxVdOJMxNOktJCeWnpI0jt+voMNjbvxeiDGtf9Q/vhYntyPa6/eaaCNaSbXYKoI7wZc+gJ3ExtjxLxHmTm8zXOpAQSYJUBtB0HQxiJAB0KTMsRGPQaPgiiLuXb0kAH6C31x1lvAORU6jS1H+J2I3m94OMs5vhOOX6of2b0Ki63AJDDSAQQCdzcQCBYRPXbbHpOVpO1r3+6P7DfEeWyoVRpARekCBaNh13/uRguhUJ5V62MXJ/Xb+eFJqK3tIcuifHLH8KkAfNth8pwLmqzNyrYE/CgIB9O7n64LOXEkXZhuBf6nZR9Y9MJHJWKcRtK2X2NT73+FZ+WGAa5daQlyF6RuZ7R33tvbbDozVIkQpuqWLvvBiDpG94MXjUZOJP3BVOt3X8IdhyyJ5UX/uNvvbuDgwZFgZkaSLsxJZmMQCBdojZT9TcGwhXJM12sBbuB85ie9y3ebYlajTpAk8xiQO/a5Fh/lnsccvmKgP/AG+0wZA7Kost+l/rfEFb4oMs95Xt3LHodrb7zG+A078TLRJKqN949rCT7AH2tOBc34jorKqzA6ZJ8t9UCSSFi1vpeSMKmwnUdJO2o/AvXSqi7t1gWtJ1C+Hr5fVLODpgSDAqPHwydqdOY2kWAGskAHj2GareNEUfZ06h7knT6AahMmPkLQCRqx3l/HCpTAFFhB1krYM91AIiyhbDf4Ra2NTl6WqnDLyqTIC76gV0ACSfYksZhiLrgDitVKjAaUNJVUBt1LBn2GzAAgiBEsxEgjFy4/ifP6oM5+0CqRNKmKbE3cmOUSAqiwQRvB1HvjN5zxHmHPNUYC8BTpAnsBt/XrO+NpmMpTcadIgX2E/7YellaIEKiDuwUf2nGkyxnpF7r7YfK1cy3wGoZ7TH1NsSVfD+YJJYAkb84JE7SZPY/Q42WfWdMQSNh/sMOnDtYDPAAOH9n4O1meG+DzV+JyP8I/qf7YWf8Fim0LWDfilbj+k+k41VXilNVIRggFuxNunYfnimPEqermqBVG3XBM8qO2OaHgijoLO7AAbtt9FIP/lgZPB9FV1O5PpqC2+pP547znHqTNerKjaEn6A4EzHGct//AEbuSB/LB/2GsRX/AAzJCwWR1LMfyk/niLyskgtTDHuWB/qbYEHGMr3qD0C/2wBmuOUl+EMT7R+vph6v9Hg3ijPZerTVPK8slgFdQsmLkfDPr8vkcRxDKnTp1AssseaBEkGFMRtHyxe8c4nroMkbEH1HY9o39d8ZzNVgy6FGtmOoyvPPcEHY9jfeemMs/FXj5anwhnarUCDXVFUwBPMAZJm3W8e2D6xy2qXZqpBmwsf8xv8ATFDw3INo5qfP10gj6jafYYLGSqT8LfQ41wwmvKbl+LZeP6KYSmgAHfr6kd8BZjidV/iYnDUuFVmMCm30ODqHhauxuunvJxpJhindqoaqe+ODWbufrjVDwcBEvJ6x0wSnhegNwT7nD+zEarEzh8egL4FB2pN9Y/I3wsH2wdtaCqcFcKQGugIBEixuPphYWOKnE+ecmrck74Ip2y7EWNhI3wsLCq4l4ioDZdAOVtJZeh9xscLiLELUjoWA9Bew7DCwsJRp/wCapr92Gt0+JBt7Fh8z3wZWPNU+Q+XNhYWAlXXcim5BIIIgje574Ff/AKSerNPrCyJ7wb4bCxQGcPH21T+GlK+h0TI7Gb++AKFQmhQJJlqetjNyxqBSxPViCRO8E4WFhU4lrVD57rJ0hUhZsOasLDYWAHyGA6xlzPQW+mHwsVE0ODyn3xHlmMC+/wDbCwsUUVWeqkbEj5+pwLUzb6Y1tHbUcLCxpAoK9QkmST88Rk4bCxvixpqn6+mB3NsLCw5yUc0TY++HAvhYWApy1Ph/LIRdVPuAcaE5VI+Bd/wj8IwsLHLny2x4SZWmJ2H0wzCBa2+GwsT7OFl9sSkcvywsLDMFS3+uDeErzseoVyD1BCtcdjhYWKHsBTUEAm5I3N8LCwsB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8" name="AutoShape 28" descr="data:image/jpeg;base64,/9j/4AAQSkZJRgABAQAAAQABAAD/2wCEAAkGBhISEBQUEhQVFBUWGBgYFxYYFh4YHBwaFhcVGRsaHBgcHyYfFxkjHRwZIS8gIycqLCwsGR8xNTAqNyYrLCkBCQoKDgwOGg8PGCkcHBwpKSwpKSksKSwpKSksKSkpKSkpKSkpLCkpKSwsKSkpKSkpLCkpKSwsKSkpKSksLCwsKf/AABEIAMIBAwMBIgACEQEDEQH/xAAcAAABBQEBAQAAAAAAAAAAAAAEAAEDBQYCBwj/xABBEAACAQIEBAQDBQYEBgIDAAABAhEDIQAEEjEFIkFRBhNhcTKBkSNCUqHwBxRiscHRcoKS4RUkM0Oi8RayNFNj/8QAGgEAAwEBAQEAAAAAAAAAAAAAAAECAwQFBv/EACQRAQEAAgEEAwEBAAMAAAAAAAABAhExAxIhQQQTUWFxFCIy/9oADAMBAAIRAxEAPwDzvTh4xJpw2nH0LzUcYeMdxhacAR6cKMSacLTgDiMKMd6cLTgDiMLTiTThacARxhacSacLTgCOMKMSacLTgCLThRiTThacARxhRiTThacII4w0Yl04WnAEcYaMSRhRhhHGGjEmnCjAEcYaMSRhowBxGGjEmnDacAcEYaMSacKMARxhoxIVw0YA404bEmnCwGL04WnEmnCjAlFpwoxJpwowwj04fTjvThBcAcacLTiTThacII9OFpxJpwtOAI9OFpxJpxJRyzOQFBJPQfq2C6nInkPpwoxcv4arL8SkdzpJUXA5njSu469RgSvwx1IAAeZ+EyLGLkgAexvt3xhfkdOe2s6Wf4C04bTi+qeHuWVY6lE1JA0p7upME9JA3G2KzNcJrobrA6NYqYsRqEiZ6T0xF+ThrcVOjlvQULhaMXfB/DzVnNOdLANE9Su6XiCPXtiy/wDgeZ1hNKyf41/9j2Iw8fkYWc6K9LKVkSmG042We/Z7maaFoVgokwYMf5gPoMZivlSpIIII6G2NMepjlxU3C48g9OFGJSmGK41Qi04WnEmnDacBI4wtOO9OFGGEenC04704WnAEcYRGO4wxGA3EYYjHZGGjAHMYWOow2AD9OFpxM9IgwQQfXHOnAhFpwtOJNGHCYC2i04WnBFHLMzaVBZjsACT9BfFpS8I5po+yZf8AFC/WTb5xics8cebpUxuXEUenD6cbCh+z2pbzKiJPQDUcH5XwTl0I1l6hJgBoRSbmwF2t0DHvFjjDL5XTnHlrOhl7YDTgrK8LqVPhW34jYf6jAn0x6jleD0wIVUQCJ0pG8ixC85BHcnvFpKOQVSBAm5AnoBeSRy+wJN59Mc+XzL6jWfHnusRk/A8f9Vrjp8Knb73xEX3jpjS8K4fTVgtEUgqECoxUhpvtvvaCYjSSNU2uTlxRBMSRJH4phYUE9TfqNxMYGo5DU+hVUIzM2lCQWjSNTMpEdotMEdIPHn1Ms/8A1XRjjMeGT8YTRrNrZSHUMFWmwCAPKvDFlNRudbHZxOmcD5fKg1dbOCKDqZWELBjZqagGI5WBiBADQDb0ipRERWpoQFaSSCskiVCmTB3taY6zGV4Zw8OxM0kZI0aQ7clQfCxNioErcwdUGCFxlpe0HAqVALnF81k8wOPs4qMVplSGWN9IldIE33m4zXD+K1aIcJo8uQCKg5TEkqabagkyZJA+8ZkzjRZvglVCrB2dFKaXp1FKjRTMDSFLAydheAT0g53hvg+u9V1LcirrF20kMLAMbXAAk9VHuGT0PwnxjL5pdT06YrgDWdImxIVhNwIMX227Yq/GC1FrIBmaYWoY0WUwYuYBldjJgTtgTIZKnlHWmrt+8AFGKIGCl9Kxc8xETuR7HAHinz6tRS1IqFiTZmFxeBLBYI5WJEmAQRGCGuOB+IsyrmhUpeZpA+/DlTaxdoeZGxEzbFV40Zaplb7QdN4sYInUpGxJETbTMnFt4Py9WidNcipRemNIYqdOkhhyyeWLz20ExyxZVq+WeYdKbufLSpTbVqIMC40trAgGTF9zJOHLq+C/15eeDsylqYLgRqAHMsyRIi9uokb7XxXvROPSOE5sUMx5LFGdzHLpQL5jDYNBJmeQWtaJJF9xbwjlswPtFFOodqlO0k/iBFz7jVvcwcdvT+VZ4yc+fRl84vFSuG041/Gf2e5qk3InnL3Tf5oeYfnuL4zFbLMrFWBVhuCII9wbjHbh1cc+K58sMseQxXDacSlMMVxsz2jjDacSFcNGGNo4wxGJNOGjDG0ZGGjEhXDRg0NuNOFjrTh8LRvc+IeGKVWddJH9fhceocLJ/UnGV43+zQpJo1VI3CVLH5MJn6D3xs6+adjZio9Lf7/n8sD1RTkBiCTJAPXTANjuQSO5k48PDqZ9Piu7LDHLlgct4IYiWqrPUIpePnb6icXeQ8G0F0l0J2u7HmEieUR02G/p1xpK1ZFWXYACJtG5AF2iLmPnYY5/fVaCkQ0wV5yYkG4kWuD2jFZdfPL2WPTxnEPl8qtNTAVB+FQEHzUbn3jp8+fOAU6YAgy09Ae59e/9MLNuqKz1ZtJJkmygxJGwPae2BuGZ5XVdDNUp6VisNMMQSSoAFj6iLgrNpxja0idF6nsTLcosJ3iy7X5va84WXy6vDEDSLiCNMSrAm+omwtEA4zPDq1bM8Sem9R/JNNFITlTWAH0qdRLE88tYmw7Y1vFOGLmEalqdKXIGCGG0qVIUk9bCTvv3utmmrIbkEA25mG4tI6Fem539sShk06ybb6jYWuTsLTfr3xX5inWaorMy06avIWJYrpIUETBOoTE7NBHXA3FuN0QD5roqjSFUkABwdYJ0kkEadRJQC4icIJs/xwozBVska3YGFJFgRYsIFypYrbUt9WAKvF6lMM48s+U+nSw1al0tqmF1U3YjSFW23xCCaPg+bqUq5YgVMs9WpX81XWoE+AKRCzqmnUtpXUAoEQwF1nOE+YtRKtJagcSKrO0F2CGmdW3KgnlJB0KYlrmzccZq1eIZbXRqmnSYKy6VksraQUaAWWoDsqiCIvecUPgziZo1xSaorFyqHmDSstp5QZQqWknSQCYJHNNvwvgOrh9SnTr+Wq1JmxC+WNLLBLaZBBJXoYaSLV+c4egra9R8wMGU01IkhqBhQDzFZca4WNZAkYPQ4X/HcycuBTZKhL71FSFIp3VAVYhWPqepuZuJkuK03zIDkDMeTMhzC6gjgMJHo5bpqIM7kzxB4kpZWkVdw1XS2ohoDFUWY1EkFo5ZmYtNpyHgviB+0LKup3Ygqk1IBpNpBCnUpgrZYHMAZYYPQbuhw2k329SgtOpTMtEgTcCRABMz06T1jEmWQVSTNhTIEEXAIB6G0gAiDImQdsA5arV8upl0BbRB5W1HblAF2NirR0EbRGAeF1qlanV0MGZ6R0sGJmBMIYuoYCLbTe4Ic8hZ53g9PM01MDzUkKAzgMFZppiGtMGAZItEgY8xzmTppV3qgeYeRwEdQp2O4Db2xqPDPHWpxl6gZ/MdQoDaSoJsSrfGCSQdI6TO06LjfD1rozsadwJQ6dbAbISGJLWOkqQYMGeoIxn/AA6iaiVA1Wp8LM9ITpYsIJOkltrDTMmJNjjUf8+j+ZSqGvTYkmjVAVgIggrMQhj4CLgWxn+FZFRUUUXACOjEaihZJ82xiHAVNciOhgRi64fxxtZFNvs6dN9OoEtpBEOSbNMCf8YPQnD5KpcwP3tdD6wyQBVUFDqCmQtNoKsdJlSJ5luQ2KipwFkdGZhmFqamZHhC1iZLMxKMFFnW3KoIAJOB8zmmV0qrX0rWALVVTqCAVdRAfS3aTcRExiv8+uakqdQAjTTAI5XJsSORCBa174cC5zPgrLVkNTLVxTgMzU6zAaVUkEkgyqg2k6txfqczxTw1Xy8Goh0m4ccyEdwwtGLjh/A61KvQrGm4ptq1SCxGsMDrAIbY3JsYB2IB32RpVKAFOUqUoIRDYqoNgHuGEHrsF946MPk54eOYyy6OOX8eKmnjkrj17P8Ag3JZr4AaFQ/hAH/hOk9Lr3F8Y7jH7PM1RkovnJ3QX+ab/Scd3T+Thl/HNn0csf6yBXDEY5zmaFN1VrTP5dPriWLTjomct1PTG42IyMNpwRTyzMCQCAu5NgPrH0wRkuHa2EyReYt7Cf8AbCvVxk3tUwy/FdpwsaReAMf+0fy/qZwsZf8AIxX9VenZt51KpIMWYAW2vzSJ+Xb2xyKWxAWT1mCREzYEsL+oEjAlHj1DX5VKor1QNi4LEjlNhN5mQJPSO0WQ4jVNQrURqZAlVBEaZHMZOuQNII08uuINjjxdu5JxnhVKpSHn+YFBQsEMSVbUOhgaovy7dtoOJ+L8rQoNU1gKHdAqgjU6PBi111SSwtvuRGOM7wypUlQalFT9oHRhrchRMqUYqeVRBIMEgjpjG8b8E1KlLRk6nmUaZZmV6w1B7Ajy4WIvPUEthbCah+1NfKqu1MmoHPl3hQulQoaP4rkS037LNPkfG+a/5mu+orVTTTgny0ZJYAITGxm99zBvh8n+znNP5lFC6glA5IikYlhLCS9x91TFp3GNRwHwrXop5GYWnXoQFZFYkLUDmrqIIuYaBpIMKTBkh1tTR8F4lQVqdOnBSrUaFYCoQTLaDBIplZXueWIEg40NNQVbWCJOtp2EMdMdAwgeo09ojDeDPBdRcwKlOtpREYCmRs7tDpckEQIJBkyJIgzta9UtUcrOmSoBNiRpBP1BE4IKqM1n3aoeXRSVHJrMVVaekqBCtckDW1xHKPY+ReNs8uZq0jRWVcSh8x3cqpIllJ0rLBjspEE7Xx6B4j8NZjNuy1HTL0dCoCKgYO5qKVPl2ImQBqvO2+Mb4l8J0sqcuFzCk1daFmnQCtMayrBSNMsosCVLb2MOkpeE+E85WkUlJTlZiXVVg69LHUyzYVbdg2PSeDUa70sua1ZqNXLM2ui66yyrT06iTcKVci50mSQVJLYhpcAzFNGCVKATMu6+cKDpIqHUkoRuWJVGBKhT88ZU8SrDieqlWo+Y9R8uSJVCqOolteoIjwoBAiFNupk3svAijU6hCwGMsLFZMgwVNzAA72XvgVOFio7awCisulSxsaZJRoBttFzNh3IJ/AMuUpQSAdRmxB2kBgwUyL2jboNhwaoFSA3wy7KGE22BDGykA2AHyvLgYXj/AAbzqheulZ9TBECUmIpy7KapczJgA6SJsNpxLmvDRp+XSyp0hWc6rFqZZmYahq1QGCXuZA6gRZVv2jZBo0VJZiFXk+DVq+0vbSLWmb9L4t+IZ2jRTXUq1TTRtJ08y7GzGNRBmAJgEdLQchl+Bt8Ka101GalW+08tqbRpVyAdSM0AdBqdhN1iv4Lwmpw5m1khWAJF10K0FG1RE8xU30yn3iLZvj/jjzKmZNNdIYqtBjZ0CFFmYJll1G5sWN7X3nCeJPnBSp1yFq+WGFbTMVG8qxCkaSw01L6dhBMwpwOVPU4fTqVbvUCuYWoBzA2EF2XTuYtzA36YsOH+K3rZwIbL5OhvNXSalRFZ/iA31QZsRO2Jz4Nrl/KrsZckpUpwKeuWYcsckxf2BHUYocz4QzdEuBYgEISZIZlXmmdKWUc17TAtAvxSXnivgrVqa/urD7NboGWwOoMuqQANLNcXibQLVNDPjyai5apFSmSrvJ1aFWFKNYXIMN1LCYMHBjVv3VGR3calpM4aAjNF2BG1yCQTLQw6nASKuQqI7uQmohkgldUEAgXDQVhoLEN1giFKbvg2mpRqq/IxaW0hdLmAqoF1TrMapOnWWsZHMX4aokZwJUGlWDK4JMdWX7oIJ0hgTO+8HBL0y1QVqflvTZBsTABEMCD8IEMAIPrdSAsjx8JVDOj1KauqFwkimWAuWImOYxFjfebF/RFwlfyqzU5gieWLBR8IESNV5N+vra+y4V1n0IInrsQYMSD0/PfAub4etSl5wJkKSpBIlWUyp7i5jtOKLhXHaVKkFlnaTIUFgvYFjYWiAPpitbLhqKmQT5X677/3Pfr3OMvW8WGlna1Jn+xpqDr0kqG0qSlRieSJs1hcC5weniFnvpNNLiD8ZsIP4VG9rnbbbGW4irURmazOClVW8xSZLLoIE6ktc6ehgnYWLmI281/aH4g/fM7Ucqq6AElWBDaCROogarncYs/DuXauilbz13iP5fo4x2ZrFw7sGALKdInTcHrBv6m5vvc40fhKhmKlILl6jE6jqQDUQNwwiSqm4kxfvFjDO43wnLGXlqfLRqvkNUUMqyEDCQZK9zz2PS30xKvEaFPMeQWFIaBzEQNZLcuoiNhM6une2BPC37Na4zH7zm3UENqVVIcsxE8xFgL/ADttvih47m6C8YWoGpKquuslXI5bSaQSVcD7gkahexIxV6lHbF9n2pNUYh6hEwCrvECw2MbDCwRxbOZMVmANcbWWkCPhHczPcG4Mg7YfDLTVZTh1KnQoU6ug1RTWnP3tgrBXADfCCNQiIk2UyDxHj2XGWdwBWrNNKKQKOQWJ0BtJqKgWfQlTt0wH/wA7qVa1OoadPzQugMV1EFna69VlSFgWsT9441dLidPNGvR/eURtClK6qwAII0oplSZk7kCRYHRjDcWF8MeO6tVy2YqEoqMpWmsoDCgVWUuqv98R3M9o0Gc8ULVVNVarlA1qbqCaRMAgklJiNI0QoBJhmvHnnhLJolSoFzDIy0mbzkDKBodLSDqhhb4d4sdsXWcoUzSLh5rDUrBk1aypbWp0BqdRviJYADYg94U3KZNMtTDrUDknTqSkxkyRpGliqmSLACb2ItgvgvF6To4WXYlUBUwYKiAxSdMNqgmBEQcYfhFUUxqovWWnVAV1OgsgUnVBJmqFJ5XCn8JBgjGwyGWrUhoCVW8sBVqalcQgVZ5lDaWEAldIPSIkMO8v4hGWydeu+sFEqKmoSC99IDKagUE6VktEyOonL8A8d81c5iuKYZAaMqCAFIWZEAs5YmCLaOxAPHjjNpCopI84p5wXzAzKrhyrAny6uk/Cw1WYxYzjz3jFRWqMEaoadIQpqQv2aquldAspDFuvUWnDSK4v44zdc3qaBqD6UAQBgVYG27BlBk3JjFbkC9SqlMXZmWP81unSO2wnAbySXIA1NaNgTJMbwJMX7YJ4dmtFVXEhlYaTMbHv0tt2n0wqb0/xDwTM5illvIrTkpUooDFkF0DNuSBMiXi8WO+U4ZxqhlczmKa0zUpmaQaoskAG7MkwW1gNH8I7nGqTN5WrRy6Zrzf3hwzpVRgSKehqkF2A1lWJUzcHVDbLjz7inDEou5p1fPQkBX06T1kOhJKsRe+9+ojD5hPbPBXHatQMhBTzCTQLipoOkAMNLAGmurUVAIAkqBbmznGM7UpVMy1R9LVHKzRqRpCoqaGEhohVaZHtYjGb8PeKHdEXUUclQrLUJbVz30agCpBQRIE05EE43vjLw/VzNBa6qzMFE02Dean8BCg6oPoPdgSS8db8i8PEjU1VC3QzAHqbAAehGPSeFcWfMKHGa/dyKZWozksjMDTUsRdUDFlnUCDrEgiAuSy+Xo0qDFwPPmBTdSVARDJYR8UhVANucztYQ8Uqiq33ZgEAaRpNRKsBei6gCI6R0jD9h0aLGoy0yHdjUELs3xLYCZm4AHpG4xtF4QyVv3qnmF55UoCXK8g0EXul0BB+HmjUBiqp8MenlVr1KR8lyIqFUcS7MmoLusFT1EnboR23iNszRTLLqWtVreWra4TyzCeW3dZII6CWMd1fIWtXxzWOUrI9VGdW8ugwnzBJKswYCGXSLMwlSBcGIP8ADHi2uavlcSZqcISj1EKsWUrAmBMjUJEzAv3zb8LzyrSXLpUqCaktTKsjO7PqddHLAkEH7pA2sMbdvDD5vLtSzTvQ+B9NN1MsASQ9MShiAQbNzRcKIODD+NvD/nU1K1UV+VlhwlGqpLBD0TzBMAm3cicNnPCjNlqYqmrqCp5jKAYblIDRIaDCyO94+JtJl1VcvRokLU8lURWiCdAUAxNp0gkTuBv0GV6amyhJkTEAg7x6ERPQ4erQg8C+ETQpV1zEMrxot0UNzQYIJ5SPkQbnEZziUxVKGppLaEUKQYSEbUX5SGi3cCRIaAdUqk7m3cn++IGyyVCQVNTpBJj6bfyxUn6W2G4p4qzZb92psdJU8qGJ1GYZ7FlUT2B264s8vxBkqBDTVEWnTmAAxqMBIVZkiZG3SZuBjUrSVeVVE9VWwHv2+mIf+BIX1uE1dAFg/kJt+owyAUc+sSvxMIXe0gdxeD09NsZ/xtw6ueH1GZQwBpjRJvLqJgAFmki5tffYHYcR5Kf2agT8pgj5+u52OPNvH3Gy9BKYcNqcyLgjSpGwtEki/Ue5D2NMBWCkEhStgD9oGkgXJ269Bt641XhPxuMnlyoQsxrK8gj4AF1CIm9wIsCTjO1WNREC9Nh5YWTq6MJnuSQIPfHWXykLNi0dtU6okSQdLAEiY9jMYxU9xzfHkWh+8D4NBbWo1Epp1bndj0nub748M4pn0q5irU5+dmYkOSWJYkczA6QLb6jK73t6JwOtmP3b93OXQoQyBqzm9PquhQDF+X0iBN8FZPwPQQaglJopOoUUqkFjBVpqVDrNoEr972jWy2JgTIZWrUpIyTpgLszSU5SSZEkkEm25wscJxyFXy8spQqrKTVpKdLgMAQUYggGNzthYuUaedqoki+1o33MflFsXfHPEuYqpstNdKKfKXRZD8TEXLEtBJ35ewxQo8gn3HtboP1+WNb4Lz9JhWo1lJpMgJYGCCIEa4kKZnTDSyIQCQJ5VKLhOZVVqqwOo0mFODpg66ZJMG40B7Yvaud1UkQqA6NCgWUqbg6Oh7sYFlHWcdcV8GVBUAoIzKCKevUpZmOqSApuokXA+6drqtqmUqNmaVXMU9SqzK1FtVOFPmKCHRZKkKrco6AwZJwAO+QqNoqU10qNVMBiQoJVTEsYkjUCSALEiIt6r+zvhVajlorMzMzhit1Ki5AIb4jqHQA7fhOPHPHRqUs2KfIFCLp0CBBE3EkBu8HrEnHs/gbxFUqZT7ZDNI+WAFLPpVVI1KJJIXrYkjYmCQ0FTLZZXqPVSjqZiWZ6S6QWPSVv3J1DvvjGeKOA5Nq+lcy2tzSA1P5hDVKgRCARqKAMWs5KlRYzODf2leKECFaFZftKlGAhRg4Us8kqS9tNMQQBzehx5u1dzrrTqqKSxbRI9IEWIYiOon6tKLj3CGypFOpVp1NLn4GJ2PxEEAi0bjqN4xVEmZ2EiD7ADqP1JxLmgHKGSRpYjqb2Wbm8aSRuB368VEACyZNxHS27Azbbt/YBjsj4hrJpeZamjU0NxpDrUWQVgyA5IM9F9MW3G6dOufMRadLlVmVY/BTDmB8BYhzBA9CYnFVw3gGYrn7CjUq+qqxUbAnV8IsDcn++PQvDn7PdVP/n6RDKAqRUQwijoEDAuCYhpBHS2HAweXydXJ11apTIKFTodbiGi4ZSpBHodxj1DwT4wfMn93NRQaq1GQOpOllZSqTIBlJaQJkGb4sG/Z4lZpr5nNZhd1ptUhbs7GYFzJJgREwIgRZ8M8N5XKt9nRpqejhZf21MS1hp2N+wjD0TDeJvDXEK1RqempV5hNwRAaRztb6mbCemGyX7KMySDmKtKnfZQXY9NgAuw79Mep0mBgj6f7e3f8sR13Or5dLbED5fFuf74q3ZaU2T8LUUy4y7VKlQc03CzqVFiEuBCgRPVpuZEmQ8LUKB+xoUUMjn0y4kn7zanG3e0zfbFiG7dfur1+fa/5/LHnWf8euOIqFYNQB0jSDDAgAtf4iGJjoY7HCN6E9ewk3ESrEzvG28QDBtN99sBNmGYkAQNwImB27m4G0Dv3wHmc6W+Egn5t+Sz+u+Hp1qsA6NRjdmiLkepUSCNh/atFsXBJvciI09ffsfr8xbDpw+dln0N+kCRN8c0aVdo1MB/hWB7c2on6D54lfhAYc4d/hPNUYDcEwqtp2mxAnAbt6VGkB5jIkAR5jgWt0Jvv+fvitz3irKgf9brtTE/mBEfMfPB9HgOTElMtTZhayAxcDY2BG977+2JB4ey5J+xRTaYUSLW6QPz6+uCXH2Xll6vjiitqasR0AOn66gDPrPX5YFbxZmnB8mlANvhg/8AkxDe2nv2xd5/LolQqigKCBEwC3MWkrAMDTsOpvIx1TfuQP8AxHy9Mabx9RPlj+JZPiOZkMYU76mC/UhRPsb7TgCp+yvMNILoQNiu5tOz6Yjbe/pjfrnVU94/XW2C8vmiQbx7n+p2wr5OeHn2R8AaNBqBmNMGA9SFF5gogJYbWBAPUHfFrwjwxRp1S55j0AXSo9jJZgPU411TKMb6hETsP5nf3Ax0VsCFI/iaPyB298TqK2qzlwTMC2w/27fr2fyio5RsfyvtPWY/P3xYnJA3LQf13viOu1OmpLXA3LbD1IsPqY9MXEsU3gZyWNPNV6SszMEWgHC6mJgNqEi/9MPi8q+MsqCQapMdQCR8iFIj2MdsLD7b+DceD0nEW2/9Y13gcVEzDMhdfMV6eru1m0sbwtiT2jV0tU8G8PNXFRtYpBAzAuIDMpH2YOwYyOpxrPD7fu2XcVKihnemyIuknUFqWMqUYaXOoD0GoRJ5GkbCp4opSKNTLtRaUhlYgqwLfCGspJEGCJmdW+Is5lmapoqMtZRLOXmVKMABqBOkwXgkaSJB03bA2Wak7+TmkinUIemaaOfLYEqNBILeWw1TJIAqo3LGKGpRo0sw6GrWpeW4AqRo+6YJWmReRIdI1A7DfAGa8SN/zlRIsjBACTYKNIB2jvAMDUQCRBx774V8kZej5M6dKxfm5pOo2MSPxGIi/U/NFaNbGQZJv7kn649i8JDNPwbyqKstRy6BnlFVH2cFhzLBayAmSuwMhkN8f8ASo7ulKiXJlKjVdB1vqMgORTYCJI3PS9xXpwGpRymao5dKoatoAGsQrK0sGclRAk3YDYDm3xd8O8CqBTbNVPPqKqpOyAU7LCX1FekjqbYv2yukrFoYbiLE3337/LY4rRPNch+ybVobM1NHKOWlLEmIku45TEWCkWtG+NXwzwPk8uAyUAzAiHrfaMPQBuVTeRAE332N6KZBAAlrWJkwJ7T8Jt2Mn59vQn4mmem9oEjtBgYNBHIIEnVERHynfsSDsNoteWIJJC2KsYnsb2+oPuB03JoZEm8H1LW9bjf6g4TPTW5afb+/XbpfDAem7et7+X632Hy/VtNXxfxRSoZmhRqcxqkljaE3gFRckt9LX2xdnPtEqAqxaeUdLkxf5R748M8V5p63EqjrDc+lSdKq2iBY8utSv+a+5sSrQ9rFWJ0meki0DoNVpjpN/fEOf4hTpgGq4B3hj/QwT729jvjL8Lz9d6k1XbQtwByAg+wUwe0dNji4ymWBcuFVT2VQAQJNzuT6ycVoOq2cqVqBbLup1EgAsVIgxqMLYb9j+WMxl/2VrKsa5N+f7MAEk7Biep3kEkxjc06eowo26+nU/r/bDebGgoC4JIOkjV006QSJBmTF+VRbquRowyqU9UySsyfui0m3Uj+YiMds71DtpA6mAR/RPeJwckMJBAtJPptMnp9fcGwjyoCixPxEBjubkiBuOUEzIkLPXACTKQDBJJsFkzJAHW4AuxE7T0xO0Rf5AXn9ekDHRzUWA3tf9fr0wNnMwwJjpYmNz19Y6D5z0ADT0IUExueu0+5se1p97YG4lVJJAJmIMNA3n6jb9WqcxxF1JncdxsfQ7W795g2kjNnKhsJE97fQbnr9emKmJbd151SwmNr8o7WxFUy9VhMaFuPX0NxYeuGpUGJ+Mzc2AP0mR9BiOtxMUVd3YtoUnvFrEgwIG8dfbFpQUlf4dBsJmIBmbgmJ2O3zjBNHLPfSwkCSWIAUX69/b1vuB51T8b6s2jkNLqi1AwBZAgeWDX8yZLbTYjeDj0JRNMVXHlwJSnMxMXY21VDaTsuwjCl2OBFeu6qtwBYs03N4hQYgAXLTJlQLahim4l4qrLWp0VponmBiHZyw5ACZKidW1hG46XxTeKPF6Ugqg+Y5Pwjr6SNh0n16xjz/ADniSrWqFmLIJNgCdIuAoO4uYk9ST6YMr2nPL03MZ+uw+0zK0x2ppf8A1EyPrjN8W4jlUuzVahuZZheAYEAWkwJ1Wn1AxWLndahiZMAxO0iYviizeY1VAzXpCBEqhI3I1ETfe4PTG2d7cdxnj5vlr14/Si2Wokeqlj9dV8LGMrVWZppU6ipbSIY2gdYO++/XCxP2z8P6208MtUFBqZy9WstNqtSVWUsqgVAbFyYiA8RBhutX4S4JVz2YAQqoQ+YzNMASBpESZPQT3vYk+7V+BU6qla48wHcNUd/reD9TiLI8Jy2Wtl6CUp3KooO+3feMcva02oavgLWpD1ytNhC06cnShNkVmYzTsBpYRYER1lp+DMoqhapqMYiTU0s3afLAYkC07wSNiQdGUqMLT6sxj5/w/rfEVKkovdj1Kjl+TGx974rthboLhXhvK5e+XyyUz+LTLfJml/1tixOZO+/rM/Un+ZM4grZ9QYC6mHQHV+ZED5DEYy1ardjpHbr/AH/W2AJxmoN2A9Bc/wB8FICdgb9zp/3OOcvladGARLETc79LRJPvbcYB414kTLUWqOwRRYRuWgwusyASAdiTtGCmsf3dVsWufuqCNu/3j7SPliKtxanSkgTAJ5F1R3LMAYH67YoMp4noVadNi3/U/wC2DJB25gLmDN47WvgPxXRzWZoeTl0KKzAMxYJKiSRfmgmAQEuOnc0KBb9pq16r0xTI5iKURqaJBLBhydIAWYHtFsA2aoLqmlDhtSvqqHQZXmiANQB63W0bnK+Ff2a1aVUPmPKCi7IGLsYnTzFRC7SJuBBF4xug7RAEKNhHyHthTYVmd4UKjTVbWT0clwP8pYL9FA/ngHK+GkosTSmSS11UCenwKNpO4JP8tHTyR9p77/L+5geuDUyiaZNwLlum8WtzXi4ti7SjM0OFVqp0XAG7BTe+2onaLT2JucaXJ8KFJdJvYTHoBux29hixDhFsPyA37iRHTeAcU+ZzQZ7nUdtKmw92jv0X62xJp6z3hf8ASNgIvMXb+v4otjvJ5QBmJI1EIpMSxPMYtYWYAAWv/lxFl6oJ0MwXuogAAXJN7xcye2I6lfkDSqahNyNQV9hJMBohQBO07C70D1ZbSikc7v6hgoXn9ANS6dxC/wAUY7VyWB+FY5PYwS0by+9+mnrM1HEOKJTqMupOXkaXAvu69SROkHpyaRILYCreKyrXaiT/AImYAnvAEn0Fr9bgOY2ltsRXRVDGSVvcG5iwFtyYAxUcYc0xpklh8R6ksZMD1JJJ9dP4ooc94/cBQGpysNKq1yQQB/lnV7gb4pM14udusQIGle1t2JONMelkm5xq1zAT36kiYHUL0X3gnEC8Zy62d1AiImbdo3OMJmeJO+5J9yT/ADJwKWjGs6SPseicS8V5ZL02LMRZQLC0XmxY739LdMed+IfFFZaqNRAhgysjkOrarkkPYMb8xkm+OalTuf0cVXH6QameWTFmAJ0xG5Gy/lMYWXTkxOZ21SJn4rMecCCILHUewJudwP8ASL9cXXDeIt5Y1NYEiCTMm5J7f7Yy9V1kaVAgAWJMkbtc9fSBi64XmOTmPwj4R/Fcse56R0xz9O6yaZTcdcVzYLgA3HXSDvYie+A84gclgEW33RG0CQABvE33xJUQlywWCbxuDvJg9OvbHVLIF/wjvJA/KcTnbctrxmogyORZqdQjUQg1HTeB3J6e89++HyzrT1EqKq1F0lWZ0PxAkgqYkR96ReYMYuk4Tl/K0tWqmJ5NA0yYkgh4GwvE2wPlqtBD/wDjqx6szOST8mAONey2RnsAlVo5c2yjoodhA7QGj6YWLU5IG/k7/wAH+2Fivo/pd76AfMg2uSOgM/U7L7ScRVM4RuVUdlv+c/ynDJw2qw5j5a/hUSY7Wt+vTEy5GkhvE/xcze56Lbra2MTDpmWcwiav4m2942+eCf8AhzterUAHaf7b4I88GyLPufe5b7tvwifXHFWqQedgW20oDPXr8X00zhG7RKdPlVZMfhvfrHT9XOBM5xpaKVKhKoiyzN1EkmJHxN8IAEne3XENbiJAP2ZIHRmVVJ+RJY+gVjtJ3xXZ/JVM1SCVNNIBg3IdUATa40XG4KsPSQINDaPL+MKVVAUWqxYCR5ZMGJg7KWE3JbY9ZxR+MvDtTPtS0cgplmLuxYtIXlFNeVYjp398a3IcHpUqSoqjSOulVk7SdKqPoAPTBYyMDm5V7G1vbc/y9MHoM74Z8PJl6YCy5G5IFiT3Fh87+2NCMs1pInrfYW6nYYmFYBRpG3+97C3ygemBKvEPn/L8rHDkO01YAHmMg3Mbe18SrmRpsoA6WkneANX89v5YCKE8zbfibb5LsfnOHGZAiOWYgxLn2H3R62HYYCTsbc5k/hm0i0t3bsvSNhsZar1NMoBrWSqxMtpYKIOxE2Pc9cRUUj4Qf5n/AFdPlbE3mFbSFLDpchSbkRYEiQL9Sel0AdTU2xJECD1I732B/wBzvA5/dxEFRG20i9heLknYDFrSy+0rAInmMEj0Ebe5j3xxnKzghaarE2OqI9lCET6zPth7DPZilQW1PJNUcn8IH1vzdLGRcgztinq6iOTJnVddR0nlAK2bTIbswNgLXuNa1VdMLBkXIvIPQH8Mbt12FrtLRpyJsFBAJ6X2AA3O0AXxcy0Vm3nWY4JmidRpsABMSLAD37Yc+E8yoJancEA8w3J6X5iSenr0BOPSMxTVUEyqt6amaYIgLIC9d72mRbEFasiddcGwmFHSY3Yxb5nFTq1PY89TwjmWIAQCdpcf0/nh814MzCMBCPIBlGlYPc2/L5Y21fNvU+A6LdDoHX8In6nFVm+HswAYUgASdfm1pM9yCpYehPtGKnUo7IzOY8OOgJchQOpBH/2j8pxXGlTBEMX/AMK7fWB9JxpH8PEtP7yot/8ArZiBtAZ2cj3nAOZ4bRU89V6umwGokRcx6D0vjSZ/1FxUGe0FWGm3UPUCyJEiIMEj3gxjI5/iakgUjUWOjsDFlBGoCXG4vbbucaXxLm6YpMn7swBUwwJYD11AwPYjGQoCmFYVKTtH3gYiY3MEdD9cYdXLfDTCajl85NQsEp819OkFQTOwG0GYHaN8PRdg2kaSCY1AbwQbEgGPpbFl/wAPyjUm8lqhqkIyKVLGTq1U+VQJBjniDaOsQZMAOuiaRHxs24YEyLTA6bdx74VotqdNqp3gEmAAdIFzACj4RfacSU+DN90GTtaJGlWtJmIO8Yfh+QapU5y7CYJBLNdbkCOYDcjaLWkY1fAeDUXqaaNQvIJabNAbfpzRAKzeJtuah2gOE8ISAX5SD94T69tov/7GO8zlKQcIpncnSoX6RizolEeCheIDAgqYEEqACdPS9+o2vgPM0K2YdWWiEIME3vv0jSAImN+1gZ33dM9TaNaNONifkP6nCwcOEuvLMRb4Q23WdSzO9x1674WI76fbHpK5oloksxm4kn2UHb3gkdhgkZdFXVUIQDm6W9Sx3PrGBiVp2QgTaCNTN8pBj0/LGE/ahx56VJUDAF9QaWBYCBEpuoMkhoEFd5GM6Tbvny4inGknlYAydrhSSSZm5I9D0xEQQCFEnr2/zNYE+kx8xjMeA+Oq+XVAeYDmsWcz02A/yiRAveMaUmfU9p1n6DkUewOHDqWhlCTqJk7SIt6Bjt7KME+YqbwI+fzvcn3AHvgPW3U6f8xJ/qR7WGOVAkBVLH9dBc/XBoCTn5PKGJ9N/kbkfIDA9bNEG8A/h+NvnuB84xzVc7Fo/hSD36D+px3lqV9go3JN4A3Pa3tPrg0CpZepVix+ZtH8o+WI3dVP2YFRgLsfhE++/ubHpOFVzDVJC6hTm7dX7Sevoswu82JwzBbCbDZVuBO/MbFv4rn2EAMIwSW1El26Ej+Q/r+QwZSjqCT2G3zPU+31GOstk2cco0r1P9z19re2DCi07IA79yJUfL73t1/MKgPVpkBSROr4RB0/4iBeB33JgA3JEaFlLSAXJuTuJ/JbAbbAADppermtLG5Zybne+0dpA7WG2+3dEqVqF3C+WJqEgkLc2JF3ax5V9ifu4Rhs5m67ghFAH4i1ye1lMmI9hvAwbRokhkchUO6xrdpJ+LYCfw2Hp3VKqxTWwFJCOXSNTlTsogST/CgAkxfHGcYxoonQP+40jUtpCk6WUEmCQvMB9QB2MqizCm28kE+uqeVf81/54DzfG9LFVMt1PRLRAkTqO5Jvtv0izfERp0U/iB+KAFUd0TvvcycU1VlpgyQP8RiSdySdz3xchWjwbbnuSSWYnr3J9sJ66Acxk2Ivb9emKf8A+R5dLs+s9lE/Tp+eKrP+MFYjRTMfxQP/AKkz7yMaTC1Fykaann6fUk94HXvfAOb4qha6tHbVH8jjH5rxDXYBdQAEfCoBt6i/54gbjWYvFapffmONJ0k3qRoc7xeZCUgJ9Z/l/M4AqCqomyz6gfzxnq9Zm+Ji0dyT/PA5WZxfZpPdt1xXj9ehVDDS9iIIWoJYQTBF27bgbgTjMNxGW5wWXqkhBMidhYW6RiyrZqmutaqlpXkE7NcagSGi2Ks1m8oDSpUE82nqw6t1jt6Y5M+W+PA/LOhqq600QKV+zapY2gb83ue/bBtes1RixYuTaSSxi9gTJIwuH+HK9VRyErFpGxv67A29o2wbV4PWoDnEAnr09BPafnHpjKyqlgnh1GpU0oUJUkAmLqCVnT+ExPcXuMbZKeUoqmhQjydR1kA2j4ZOnabGw/PF5PLOx+JiSdl7Cbkz3GLzLcLpLpd5ZdyGUljBBjTYCR96/tjXDRZDk45l1Y6mDEnZFLfQDFbxTNtWqgUsvXZL7ixJJYkhj3P9sXvDTQZZhaPoQoP5bzg7JGmvwss9TqkkbbTC/IY1/wAQxVdOJMxNOktJCeWnpI0jt+voMNjbvxeiDGtf9Q/vhYntyPa6/eaaCNaSbXYKoI7wZc+gJ3ExtjxLxHmTm8zXOpAQSYJUBtB0HQxiJAB0KTMsRGPQaPgiiLuXb0kAH6C31x1lvAORU6jS1H+J2I3m94OMs5vhOOX6of2b0Ki63AJDDSAQQCdzcQCBYRPXbbHpOVpO1r3+6P7DfEeWyoVRpARekCBaNh13/uRguhUJ5V62MXJ/Xb+eFJqK3tIcuifHLH8KkAfNth8pwLmqzNyrYE/CgIB9O7n64LOXEkXZhuBf6nZR9Y9MJHJWKcRtK2X2NT73+FZ+WGAa5daQlyF6RuZ7R33tvbbDozVIkQpuqWLvvBiDpG94MXjUZOJP3BVOt3X8IdhyyJ5UX/uNvvbuDgwZFgZkaSLsxJZmMQCBdojZT9TcGwhXJM12sBbuB85ie9y3ebYlajTpAk8xiQO/a5Fh/lnsccvmKgP/AG+0wZA7Kost+l/rfEFb4oMs95Xt3LHodrb7zG+A078TLRJKqN949rCT7AH2tOBc34jorKqzA6ZJ8t9UCSSFi1vpeSMKmwnUdJO2o/AvXSqi7t1gWtJ1C+Hr5fVLODpgSDAqPHwydqdOY2kWAGskAHj2GareNEUfZ06h7knT6AahMmPkLQCRqx3l/HCpTAFFhB1krYM91AIiyhbDf4Ra2NTl6WqnDLyqTIC76gV0ACSfYksZhiLrgDitVKjAaUNJVUBt1LBn2GzAAgiBEsxEgjFy4/ifP6oM5+0CqRNKmKbE3cmOUSAqiwQRvB1HvjN5zxHmHPNUYC8BTpAnsBt/XrO+NpmMpTcadIgX2E/7YellaIEKiDuwUf2nGkyxnpF7r7YfK1cy3wGoZ7TH1NsSVfD+YJJYAkb84JE7SZPY/Q42WfWdMQSNh/sMOnDtYDPAAOH9n4O1meG+DzV+JyP8I/qf7YWf8Fim0LWDfilbj+k+k41VXilNVIRggFuxNunYfnimPEqermqBVG3XBM8qO2OaHgijoLO7AAbtt9FIP/lgZPB9FV1O5PpqC2+pP547znHqTNerKjaEn6A4EzHGct//AEbuSB/LB/2GsRX/AAzJCwWR1LMfyk/niLyskgtTDHuWB/qbYEHGMr3qD0C/2wBmuOUl+EMT7R+vph6v9Hg3ijPZerTVPK8slgFdQsmLkfDPr8vkcRxDKnTp1AssseaBEkGFMRtHyxe8c4nroMkbEH1HY9o39d8ZzNVgy6FGtmOoyvPPcEHY9jfeemMs/FXj5anwhnarUCDXVFUwBPMAZJm3W8e2D6xy2qXZqpBmwsf8xv8ATFDw3INo5qfP10gj6jafYYLGSqT8LfQ41wwmvKbl+LZeP6KYSmgAHfr6kd8BZjidV/iYnDUuFVmMCm30ODqHhauxuunvJxpJhindqoaqe+ODWbufrjVDwcBEvJ6x0wSnhegNwT7nD+zEarEzh8egL4FB2pN9Y/I3wsH2wdtaCqcFcKQGugIBEixuPphYWOKnE+ecmrck74Ip2y7EWNhI3wsLCq4l4ioDZdAOVtJZeh9xscLiLELUjoWA9Bew7DCwsJRp/wCapr92Gt0+JBt7Fh8z3wZWPNU+Q+XNhYWAlXXcim5BIIIgje574Ff/AKSerNPrCyJ7wb4bCxQGcPH21T+GlK+h0TI7Gb++AKFQmhQJJlqetjNyxqBSxPViCRO8E4WFhU4lrVD57rJ0hUhZsOasLDYWAHyGA6xlzPQW+mHwsVE0ODyn3xHlmMC+/wDbCwsUUVWeqkbEj5+pwLUzb6Y1tHbUcLCxpAoK9QkmST88Rk4bCxvixpqn6+mB3NsLCw5yUc0TY++HAvhYWApy1Ph/LIRdVPuAcaE5VI+Bd/wj8IwsLHLny2x4SZWmJ2H0wzCBa2+GwsT7OFl9sSkcvywsLDMFS3+uDeErzseoVyD1BCtcdjhYWKHsBTUEAm5I3N8LCwsB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0" name="Picture 30" descr="http://img.travel.ru/images2/2008/08/object128301/chimbulak01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00034" y="1585874"/>
            <a:ext cx="7776288" cy="4286280"/>
          </a:xfrm>
          <a:prstGeom prst="rect">
            <a:avLst/>
          </a:prstGeom>
          <a:noFill/>
        </p:spPr>
      </p:pic>
      <p:pic>
        <p:nvPicPr>
          <p:cNvPr id="30752" name="Picture 32" descr="http://img1.liveinternet.ru/images/attach/b/3/22/12/22012490_Tabaga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615400"/>
            <a:ext cx="7786742" cy="4232941"/>
          </a:xfrm>
          <a:prstGeom prst="rect">
            <a:avLst/>
          </a:prstGeom>
          <a:noFill/>
        </p:spPr>
      </p:pic>
      <p:sp>
        <p:nvSpPr>
          <p:cNvPr id="30754" name="AutoShape 34" descr="data:image/jpeg;base64,/9j/4AAQSkZJRgABAQAAAQABAAD/2wCEAAkGBhQQEBQUEBQUFBQUFBQVFhQUFRQWFBUUFRQVFBQUFRUXHCYeFxojGRQUHy8gJCcpLCwsFh4xNTAqNSYrLCkBCQoKDgwOFw8PGiwcHBwsKSwsKSksLCksKSwsLCwpLCwpKSksLCkpLCwsKSwpKSksLCkpKSwsLCksLCwpLCksKf/AABEIALcBEwMBIgACEQEDEQH/xAAbAAADAQEBAQEAAAAAAAAAAAAAAQIDBQQGB//EADkQAAEDAgQEBAQEBQQDAAAAAAEAAhEDIRIxQVEEImFxBROBkRQyodGxweHwBiNCUvFicoKSFTPC/8QAGQEBAQEBAQEAAAAAAAAAAAAAAAECBAMF/8QAHBEBAQEBAAMBAQAAAAAAAAAAABEBEgITITFB/9oADAMBAAIRAxEAPwD67CjCtIShfYr5ephEK4RCtREIhXCcJRnCIWkIhKIhKFphRhVozwohaYUYUozwowq8KMKUZ4UYVpCUJRnhSwrSEQlGeFLCtIRCtGWFLCqqPDczG3XoBqeyzOJ2Qwjc3d6NyHr7JSFUcGiSY/M7AanosyXOyGEbuz9G6evstmUADOZ/uNz2nQdBZUQlGDKABnM7m5/QdBAVQrdAEmw3OSzxk/KPU2HoMz9B1SgIWPmz8gxdcm/9tfSVr8PPzc3f5fRuXvJ6qyEo8xoT85noLN9sz6mOivAtYSIQZYUiFoQkQrRlhUlq1LUiEoyhCvChFdmEoVwiFz1vcTCIVQnCVmJhEKoThWkRCIVwiEpEQiFcIhWkRCIVwiEpEQlC0hKEpEQlC0hEK0jOEoVPcBme257DMrPmdlyjcwXegyHrPZKQqjw3M9tydgMz6KOZ2XKNzBd6DIes9lqygBfXUm5Prt0yVwlGDKAF9dzcn126ZKoVPeBnrkNT2AuVHMcuUdbu9sh6z2Vol7gBJMfvJZyT8ogbu/JufvC2bRAM5nc3Pvp2FlUJR5xw4mTc7nTsMh6Ky1aQkQlRkWpQtSEoSkZQlC0IUkK0ZwkQtCEoSjIhIhaEJQlGUIVwmiutCITQuTp7bghEJoV6ZghEJppSFCITRCvRChEKoRCdETCIVQiE6IiEQm94GZj95DcqJccuUbn5vQaevsr0kD3gZ/56AalRzOy5Rubu9BkPWey0ZSAvrubn326ZKoV6IyZRA76k3J9fyyVQh1QC2Z2Gfrt6wpwE5mBsM/V32906IT3gW12Fz7fmowuP+kehd75D691s2mBkI/eZ3ThKRkykBkM8zmT3JuU4VwlCtSIhKFcJQlIiEoVwlCtIzhIhaEKSEpEEKYWkJEJUjMhSQtSFJCtIzIUkLUhSQlIzhCuEJVjoyiVjUq4QTnAJ9lxeJ8fqNeMLGlmtzjjcDLdceXXTuPoZQXgCTkvmOJ8YqEHA8BxBwiWwDmAd1zqviPEMZ/Oqtkw0CThdiIzkSO9/ay3zrL7Kr4hTZGJ7RN5m0RMk6Lw0v4opOrMpNxk1AC1wbLDIe75p2YT6hcF7y1szbCZAAidTuBY2XC4Diy2uwtOFkBrQAZlrX3DQDgkE65Sm4Y/UQ6ck18l4fxNRlZnln+W52F1MiG4nuBNSc5An6L6XiOMbTjEYmYsTln+KztzYR6ULk1f4moMqMpudBfMSLW3Oi6GMnKw3Ofo37+xUsOWr3gCSYUYicuUbnP0bp6+yGsAvmdzn+nYQqlOjkmUwL5nc3Pvt0Flay86flv109/tKME/MZ6Cw9dT626K9HJDimlxa0hzmxiaCJbMxi2yPsqwE/MfRtvc5n6LJ1qjI/sePQFhHsT9St5To5DWgCAIHRCJRKvSchJEpK9HISTSTpOSShUkr0Qkk0pTpIkpKlKvRCKSaSvRElIqkiE6SIKkqyEiFeiIQmhOlieL4xrBzTeRZfMP46kx1yASIMGbAZGOn5LXxuuZMVLNaSRAOGLk9Zy0XDY3h6zSGtw4YnmsAIEjOQ3oseOcvXy269RYaj6ppQ1zYwzmQYOhIvEXC81ADiJbWGCpTd8gdE4RJIvMc1zlcDSF6fDrcOXMc8Yi6HOaCcrXAzAvllsQvJwPDnOpibcjG68ktcAZjuVUdHh/EGvoNcSQ1+IDHiM3I3kg91y/hnNDnCqxjJOFzBzOd8si8ATOuUp+OUKLBSc1xY3E9obE4WMGIul2ZLnNbtfovZ4ZTx0sMwCS8WEjzGxYAiBJcR3U/T8HE8a57YbYFrCXAuDmkgudG/KDtBPVFPxB4pY2yWkOGLFjcC3C4zMxAdkY9lk7xplEeVTkluIY3SZJ5iAYvJJXL4Vz3huGm0mYAhoeQ/EBOGJBGuQA0zTdMx22cVTJp1XMHzNJfk2WyYcSOa8iAV93wnHNqMxAjrfI6r834LwKtXe7z/wCXSbMktGABsEhoi1pHouw7xRvBhrKHNTALhiOLETFhtsNfZY8sv41nz9fa+dPyiepsP19PdGGfmM9NPb7yvn+C/ikVAOQhxJETMxHy7r2cP4yHPwRza3yESD6rHGtXHYxqatcNaXHJoJPYCT9F5zXG6jiKoLHTcYXdiIKjUeTwDxocXjqAYcBLAM7Oh0k7kNbbSNZXYxLw8HQZSY1lNoa1ogBogdT3W/mIct8SMSw8xGNE5bYkYljjRjSnLXEliWeNGNKctMSUqMaWNWpy0lKVGNLGlOWiRUY0saVOVykoxpY1acrlIlQXpF6VOVFIlRjSLlacqlNZ4kJTl8g5j5c50CZHKG47iJnI732XjZxQpmXjFia0QMLW5EAERB1Pf3W//jTniO3MSbW6pHw+Z1mOYknLWdSujl5XGfmvDJfLBIkPcHYiBYDCIDYIi2g3XSHETJZoGmSeUAyLzaRhP1XMZwdak2GxUaZsS0HoWyIH+36hZ+IPfhgYgCLtLQyJO8ls5ajLup+H69PigZEAXkGC1paTa7scdLi24KOGDagLnSMTYGUwQBIMGCLxsCuVw3GVYeK2ADFhIIbmABZ0GTqegKscWyrUDWVy3kIGHHAcbuLiYEQNfcLNxqa5viBa6s8sY5zWgHEfmJADS4uAs2dQBMZ7+nhfE5nAym0wGiCwVDaJxOadrxhWzWltPBQeyrLiXiafmAZR5fykDPPPovfwXkmahwipiybOJpgCC05GWnSL+qzxd/Wupi+C46pxLfJe5rcIk2LmuIsGgtIFtR1nSF0B4aym1rThdigAeWDzAGT2zgWWlCm0uLjBcQBLbGOt791uaYIiXRlck/jn6r1zwjG+VXwNEAc5DiJADQGtjYa6DVeapRaxzn0w9xdE8ziLwJJ0Fuq2pUw1uFtgMoAt7WWmJXlOnlfQquwlrhfFzAkHC4EsmZmAYmCcuq91DgMFEU2VXtAbhvgf3PMJ+qzxJ41N8K1nnHRpVHTzPDuzcP8A9FbecuRjR5iz6mva7HnI85cgVFQrHdT1L7HV85HnLlisd0CuVPWvsdTzkecuZ556e6DxJCes9mOn5qPNXL+MT+LU9ensx0/NR5q5nxifxievV7x0fMR5i53xiPjFPXp3joeYjzFz/jAn8WFONOse7zEvMXi+LCPignGr1j2eYkXryfEhHxKc6XHqxoXk+IQpzpccz4Yn+qehAj6R9Vm6s5vzNjO8iDcARex6HdV8YG5vbH9oEnaXGbCdU+KGKk7GXNbBJiJi99dF0XXPuE8mLjD0JbN8tV5OK4HzJbi1Dpi0CLTlpvrkvRT4imGcpxMa0CZEgRrqFwH+MEuqNEkYQWyRiECILr2IJNtdlPLfn0zPvx06fhj2B7Q51RzsJBLonFGIRNxE/wDULm8T4Y/gy4hjXsxFwe8B0WsD/UCAJJysV6OBcXDGwOl1NpknmuSBEAEgFt5Wj+Jc7CPMxYeXMfNEjGNzbS3aVmNVyfGKxrBr2sMxMkWxC3LOkCZ+y24au4u/nlxAHK9o52kwQcYExAJi+eS9/BeAhziXOiTOGmSGi0gAi2d8l32US1pB5p2mbCACdT16q5436lzPjm+G8QSwnH5tzDgAJAtnYe8eua6QEGDOU6fdcKvxgp4QHOZhPl+UflMmZxTnfTbQJU+Iu1rQZeIe/FNQWBa4btEDT9dWJH0WAboLF85R4qpTdDZMjbXfCbtGv5LuUKvKMRk3kxaZKuam5jXCiVPnDdPzRuPdaQ5Ql5g3CUjogqUpShIs6qorEiSssG7j6QtQ4Aan3KiiUiVDq2zHH2H4qec5NAH+owfpKfT40nugu7qQ1+rR/wBgmGu2+o+6CT6+yXqqIO31SM7K/U+JnqliPRDnkZj6KfOQPGUYiodxY1LR3Kz+KacnN9witi8pYysg4HIj3TMoNPMPRI1T0915PirwFoam8fRBt5ztvqksZ7fRCKzpA0paGszxSQCdNI1WVbxU1gOUhpsYdhxdjnH3C9fF8GwmRAdOK4mYi2dhkvC7hS63LF4xG4uQDJsf8LG4teMfNFNrRIxc5lrmjYE31/Vb1fDW1OamGh9w5jZggggOAIGHtsF6uHphvl1AMZe0NcDhnK0TkRBESF0nQQC2NI0IBU5+HTmcdxgY5oL/AJYthJxFoi5jqtPHqeKlOEEtIMxJaMyQcwLLjU6T6tRwa3lY8sg5QQBJiLGCuo4EPawslowtNV7TeBnmIGg7dVM34bjH+HOKcGua8bZTkdM7RH1XS4jxBzgWtJBMEYZkgQYJ0k9yoreHFv8A68AtMlpIm5uQZA6/4XH4jjajHRUa1pAJBgRpzU3mx/eWl/M+n7vxrVY5zml5OIy1weP7XHmMkamQul8OwGnUDg0sMkkiHCIi5tmuBU8YY6eaqAczipkg2Bg4Mrb3mc15aYa2wqOOLeLZZ80D2WOsaj66vxVNzcVnFw5GkA3bMOOoE/gil4iXODRTl2ESflEze215nqNVxafgVR1NrhVE5DDFxaJLT0Xe8J8N8tsu+eIsZEWOy9MzdZ3cx6cF7x6EpmkDv9IW+FLCtxishRHQ9wFQYNh7KmgHL6J4UmrcQYTAVYE8KIkt6JFaQhUZyk94H+FphSLER5vi9mvP/GB7mFdV7gJa0uO0gfUrXCufx/Fm7QNRr90XDqcc7JlPEQLgOFj1XnrcVxBPLTjuWfdTS4ry3XBgwZ0AmTPutRXDzIdIB9x/n8FKseZ1PijmB2xge8Lz1uFq38zA0f7y4+0ru0X2v91zOLol9SxvnfIjoNhZB4x4ZbF/LOwMz6/vZaGgAByNAmIbN+85FX8G8kkiwmBnMGxj6qhwbyRykDMXynMG9lJq3Da2lN2iO35LfiKrI5R01j2S4bwqJxE3mwI+pC9Q4FsXv3naFrM1nfLHIrvbFs9T06LOhJBIuJuDtIGfqu0zg2Nyb+J9bqxwzJxYGzvAlOTpzmcPIBDiOkShdSEleU6c1nDcmL54kwDIcRviG/4Ln8YAZzaBIaB9oJ3Xrr8WYDbwBFhrfa2i5/nwbSBAH7/ei8dery0qLmOBOYB5ZkxoT1vr+K63hNQl0uscMYR7yc9D9FzOJ4wlwv0Ltulvde/gKkVg0bOLs4kmVKPVx7g2mPmDnvwjCcJ1IvoBmfReCnXqMnGeQzDZxZ6yRO6PG67zWY1kDCwuh0w4klsSMrHqPy8zKvmgQHCbiQDG4JGukJn6fx1OC8QYaZbUc517/M3lOTRGy04nxWnUY5tTL+nfoRsubR4bAIME6lMCwFtL6R6iy0kx43tpshrwMQNnsi4vYj+73lZUWY7U8jtkcxEFbYBjDNYxE3tGU7R9k6NJrS4HI3xbSJiDY5nqR6ryjddHw/jDSptbGGCfeLwDougf4lYIEOJ1075ri8NSEg4y8TecN73kaHXsux/4ei8TcEj+kmPrK9fHdjHlP6ut/EbYOCZ0kWXiqeJV6l2z/wAclsP4fANnnTNv6r2eQAMM3N5iJvst/f6z8/jnGtxOHJwB2F/pcKadDiXRd47uiPcrrtqxAnKxPTJavqGQA0ncgj9lInTkM81tQU/PAe4EgczrA3mRGYNuhXVpMqjOo0/8UmeHsx4sAxf3HPOfxJ916rK54pvkmkTqR7Efirc8jT6rN1Ilw5oAnlEcxtEnYXsFZCcnRmqsXV9lo6mCmAArEqWPyXn4nh3vMggZRYZf1A9161J7qwrz/Ckm60+GERoMhkoqVnEwwAAD5iLToANdJPp20pl0DFBMXIECegvCQMUwjyxsqlJWIYGyydU2k9tfVW4KCY3RDa+yZKyLSTMkC1h+JP5IfSaSC4AkZE6ILnsjEksHVXTZhzF5AHpdBviKFmXFCD5uk6Qb817i1+qmtUIwz/ac85k79FPDkgep12uE61MmNTH3MrndKJBg5mPr13Nzut/C6v8AN7h2R6Ly0xf2Fu67HDcG1hJAznfYiAmYm7HN44H4kkEmaQsOhH6rSgDNrZFxNoB37roP4IOfj1gNF7R/UC3TuvNxBuR0b2yj7K5kS1TmBsk65X0y91mW2/e2vRbO4cy2DJP+nIZW9D9V6qfh86SNzIOs22WozXhbQLmzhnOwiTh37ErOjwheJA1Ay/uGf4e67jeC3tO3XP8AfRafCAiDPvpawI7K8J25HA8AMZlgseuYibHW2a7FLoO8BasYBomM8/Sy1njGd2si12gHqT+/8ofw2IQTHb8l6JUEnF03ViVLeHaNB3OfqtAb2HrpKkieg9L/AKKwwaKwp41ONNQTByz2QDKzXEgG4zH77q81m5oBmY/BXiQXKUpSgqgQSkkoA5Z3lCEkQyVJKaJVEykeiZKQKCYKcpylKAKlxVwocpQsSEgEJCuA3g3Ekwb76W6C2q99HgdYEwP1/wAL3hUsct75PE3wpuwznv07L0N4XqfotwFUKzGayFBNtADQLUBOVqIUJwiUw2VFJpVNvKkBNWAc1S+oGpuZOpVEIjMVhEkwOxH4q2uDri/1UPoNPzCT3Me0wtB0RVIlASlVDlIHdCFFZVXicJBjOdPQ7qizYoq0sQi/cZpsbCoA86qsSioTFr9N+yinVEXsg2hKEpTRApKpJAikhyRKBgKSghJQKUgqlTKoA5SSqF8kibKfAw/uklCEi0QrahCpqgnKEKIJTlJCBwrQhFCEIVQJyhCKAEBCEDlTKEIBOUIQCUoQgze6CqeAc7oQoEbIBQhUOUIQiBShCoSRQhBMJYUIUUFIBCEQIQh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6" name="Picture 36" descr="http://www.geozet.ru/uploads/kurort/big/8394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02527" y="1571612"/>
            <a:ext cx="7781756" cy="4291008"/>
          </a:xfrm>
          <a:prstGeom prst="rect">
            <a:avLst/>
          </a:prstGeom>
          <a:noFill/>
        </p:spPr>
      </p:pic>
      <p:pic>
        <p:nvPicPr>
          <p:cNvPr id="30758" name="Picture 38" descr="http://www.orexca.com/images/fotogallery/img_full/1319267481_735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1643050"/>
            <a:ext cx="7786742" cy="42862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5" presetClass="entr" presetSubtype="5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1" dur="10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ntr" presetSubtype="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c.academic.ru/pictures/wiki/files/65/Alfarab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500958" cy="3286124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Транспорт в Казахстане имеет важнейшее значение. Огромные территории страны 2,7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км², низкая плотность населения, разобщённость центров промышленности и сельского хозяйства, а также удалённость от мировых рынков, делает обладание развитой транспортной системы — жизненно необходимым для Казахстана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715016"/>
            <a:ext cx="6929454" cy="114298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600" b="1" dirty="0" smtClean="0"/>
              <a:t>Транспорт</a:t>
            </a:r>
            <a:endParaRPr lang="ru-RU" sz="36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eco-turizm.net/wp-content/uploads/2012/11/%D0%9A%D0%B0%D0%B7%D0%B0%D1%85%D1%81%D1%82%D0%B0%D0%BD-%D0%BF%D1%80%D0%B8%D1%80%D0%BE%D0%B4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5357826"/>
            <a:ext cx="7286628" cy="1285884"/>
          </a:xfrm>
          <a:prstGeom prst="upArrowCallout">
            <a:avLst>
              <a:gd name="adj1" fmla="val 20743"/>
              <a:gd name="adj2" fmla="val 48771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Административное деление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3643314"/>
            <a:ext cx="7286676" cy="1643074"/>
          </a:xfrm>
          <a:prstGeom prst="homePlate">
            <a:avLst>
              <a:gd name="adj" fmla="val 24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Казахстан — унитарное государство. В состав Казахстана входят 14 областей, 86 городов, в том числе 3 города республиканского подчинения (г. </a:t>
            </a:r>
            <a:r>
              <a:rPr lang="ru-RU" u="sng" dirty="0" smtClean="0"/>
              <a:t>Астана</a:t>
            </a:r>
            <a:r>
              <a:rPr lang="ru-RU" dirty="0" smtClean="0"/>
              <a:t>, г. </a:t>
            </a:r>
            <a:r>
              <a:rPr lang="ru-RU" u="sng" dirty="0" err="1" smtClean="0"/>
              <a:t>Алматы</a:t>
            </a:r>
            <a:r>
              <a:rPr lang="ru-RU" dirty="0" smtClean="0"/>
              <a:t> и </a:t>
            </a:r>
            <a:r>
              <a:rPr lang="ru-RU" u="sng" dirty="0" smtClean="0"/>
              <a:t>Байконур</a:t>
            </a:r>
            <a:r>
              <a:rPr lang="ru-RU" dirty="0" smtClean="0"/>
              <a:t>), 168 районов (8 районов в городах), 174 посёлка.</a:t>
            </a:r>
          </a:p>
          <a:p>
            <a:endParaRPr lang="ru-RU" dirty="0" smtClean="0"/>
          </a:p>
        </p:txBody>
      </p:sp>
      <p:pic>
        <p:nvPicPr>
          <p:cNvPr id="26626" name="Picture 2" descr="http://upload.wikimedia.org/wikipedia/commons/thumb/2/26/Kazakhstan_provinces_and_province_capitals.svg/650px-Kazakhstan_provinces_and_province_capital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52"/>
            <a:ext cx="7286676" cy="346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argoserviceagent.com/photo/pl424987-international_rail_container_cargo_goods_transport_services_agent_to_atyrau_kazakh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377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3286124"/>
            <a:ext cx="5572132" cy="3571876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/>
              <a:t>Протяжённость железных дорог в Казахстане превышает 15 тыс. км. 16 стыковых пунктов (11 с </a:t>
            </a:r>
            <a:r>
              <a:rPr lang="ru-RU" sz="2800" u="sng" dirty="0" smtClean="0"/>
              <a:t>Россией</a:t>
            </a:r>
            <a:r>
              <a:rPr lang="ru-RU" sz="2800" dirty="0" smtClean="0"/>
              <a:t>, 2 с </a:t>
            </a:r>
            <a:r>
              <a:rPr lang="ru-RU" sz="2800" u="sng" dirty="0" smtClean="0"/>
              <a:t>Узбекистаном</a:t>
            </a:r>
            <a:r>
              <a:rPr lang="ru-RU" sz="2800" dirty="0" smtClean="0"/>
              <a:t>, 1 с </a:t>
            </a:r>
            <a:r>
              <a:rPr lang="ru-RU" sz="2800" u="sng" dirty="0" smtClean="0"/>
              <a:t>Киргизией</a:t>
            </a:r>
            <a:r>
              <a:rPr lang="ru-RU" sz="2800" dirty="0" smtClean="0"/>
              <a:t>, 2 с </a:t>
            </a:r>
            <a:r>
              <a:rPr lang="ru-RU" sz="2800" u="sng" dirty="0" smtClean="0"/>
              <a:t>Китаем</a:t>
            </a:r>
            <a:r>
              <a:rPr lang="ru-RU" sz="2800" dirty="0" smtClean="0"/>
              <a:t>) соединяют железнодорожную систему Казахстана с соседними государствами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929454" cy="1500174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Железнодорожный транспорт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samogo.net/images/78173383_kazakhstan_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57454"/>
          </a:xfrm>
          <a:prstGeom prst="homePlate">
            <a:avLst>
              <a:gd name="adj" fmla="val 375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Из-за большой географической протяжённости Казахстана воздушный транспорт играет большую роль и зачастую не имеет альтернативы. В Казахстане имеется 22 </a:t>
            </a:r>
            <a:r>
              <a:rPr lang="ru-RU" dirty="0" smtClean="0"/>
              <a:t>крупных аэропорта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6324600"/>
            <a:ext cx="6858000" cy="533400"/>
          </a:xfrm>
          <a:prstGeom prst="parallelogra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Воздушный транспорт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rni-ways.ru/wp-content/uploads/2012/06/KAM_SHEL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00438"/>
            <a:ext cx="5643570" cy="990600"/>
          </a:xfrm>
        </p:spPr>
        <p:txBody>
          <a:bodyPr/>
          <a:lstStyle/>
          <a:p>
            <a:pPr algn="ctr"/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Внимание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seng.org/uploads/posts/2012-07/1342961541_img_1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5072074"/>
            <a:ext cx="7286676" cy="6619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Крупнейшие города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4357694"/>
            <a:ext cx="7286676" cy="53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2" name="Picture 4" descr="http://www.taszhargan.info/wp-content/uploads/2013/03/almaty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500042"/>
            <a:ext cx="7406649" cy="3771905"/>
          </a:xfrm>
          <a:prstGeom prst="rect">
            <a:avLst/>
          </a:prstGeom>
          <a:noFill/>
        </p:spPr>
      </p:pic>
      <p:pic>
        <p:nvPicPr>
          <p:cNvPr id="27654" name="Picture 6" descr="http://astana-photo.ucoz.kz/_ph/2/27929735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24" y="500042"/>
            <a:ext cx="7419913" cy="3853251"/>
          </a:xfrm>
          <a:prstGeom prst="rect">
            <a:avLst/>
          </a:prstGeom>
          <a:noFill/>
        </p:spPr>
      </p:pic>
      <p:pic>
        <p:nvPicPr>
          <p:cNvPr id="27656" name="Picture 8" descr="http://cdn.trend.az/article_photo/2011/08/16/Chimkent_16081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71692" y="501531"/>
            <a:ext cx="7400615" cy="3851381"/>
          </a:xfrm>
          <a:prstGeom prst="rect">
            <a:avLst/>
          </a:prstGeom>
          <a:noFill/>
        </p:spPr>
      </p:pic>
      <p:pic>
        <p:nvPicPr>
          <p:cNvPr id="27658" name="Picture 10" descr="http://www.nemiga.info/karta/kazahstan/karaganda-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61061" y="500042"/>
            <a:ext cx="7421877" cy="3857652"/>
          </a:xfrm>
          <a:prstGeom prst="rect">
            <a:avLst/>
          </a:prstGeom>
          <a:noFill/>
        </p:spPr>
      </p:pic>
      <p:pic>
        <p:nvPicPr>
          <p:cNvPr id="27660" name="Picture 12" descr="http://alem-education.kz/files/images/2013/10/F99XfM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57224" y="500042"/>
            <a:ext cx="7396505" cy="3850639"/>
          </a:xfrm>
          <a:prstGeom prst="rect">
            <a:avLst/>
          </a:prstGeom>
          <a:noFill/>
        </p:spPr>
      </p:pic>
      <p:pic>
        <p:nvPicPr>
          <p:cNvPr id="27662" name="Picture 14" descr="http://www.annagerman.senat.org/Eurydyka/Tara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43558"/>
            <a:ext cx="7358114" cy="3909354"/>
          </a:xfrm>
          <a:prstGeom prst="rect">
            <a:avLst/>
          </a:prstGeom>
          <a:noFill/>
        </p:spPr>
      </p:pic>
      <p:pic>
        <p:nvPicPr>
          <p:cNvPr id="27664" name="Picture 16" descr="http://new.keden.kz/UserFiles/Image/pavlodar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65525" y="470496"/>
            <a:ext cx="7341512" cy="3853842"/>
          </a:xfrm>
          <a:prstGeom prst="rect">
            <a:avLst/>
          </a:prstGeom>
          <a:noFill/>
        </p:spPr>
      </p:pic>
      <p:pic>
        <p:nvPicPr>
          <p:cNvPr id="27666" name="Picture 18" descr="http://www.semsk.kz/city/images/semsk04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857224" y="500042"/>
            <a:ext cx="7405567" cy="3790945"/>
          </a:xfrm>
          <a:prstGeom prst="rect">
            <a:avLst/>
          </a:prstGeom>
          <a:noFill/>
        </p:spPr>
      </p:pic>
      <p:pic>
        <p:nvPicPr>
          <p:cNvPr id="27668" name="Picture 20" descr="http://www.dailynews.kz/wp-content/uploads/2013/04/%D0%A3%D1%81%D1%82%D1%8C-%D0%9A%D0%B0%D0%BC%D0%B0%D0%BD-%D0%BF%D0%B0%D0%BD%D0%BE%D1%80%D0%B0%D0%BC%D0%B0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90148" y="428604"/>
            <a:ext cx="7492265" cy="3919544"/>
          </a:xfrm>
          <a:prstGeom prst="rect">
            <a:avLst/>
          </a:prstGeom>
          <a:noFill/>
        </p:spPr>
      </p:pic>
      <p:pic>
        <p:nvPicPr>
          <p:cNvPr id="27670" name="Picture 22" descr="http://maps.resurs.kz/galleryp/1264580719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85786" y="357166"/>
            <a:ext cx="7500990" cy="3928247"/>
          </a:xfrm>
          <a:prstGeom prst="rect">
            <a:avLst/>
          </a:prstGeom>
          <a:noFill/>
        </p:spPr>
      </p:pic>
      <p:pic>
        <p:nvPicPr>
          <p:cNvPr id="27672" name="Picture 24" descr="http://www.matritca.kz/uploads/posts/2013-11/1384671281_k_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89889" y="357166"/>
            <a:ext cx="7492784" cy="39572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lcdn.kz/r/7e43c79669a988383afa174f4f414cb9/1024/768/e/1/e/2/d/35868989577f721abbaddf6d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7358114" cy="704848"/>
          </a:xfrm>
          <a:prstGeom prst="flowChartPredefinedProcess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Государственный строй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715272" cy="1785926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Республика Казахстан — </a:t>
            </a:r>
            <a:r>
              <a:rPr lang="ru-RU" sz="2400" u="sng" dirty="0" smtClean="0"/>
              <a:t>тоталитарное</a:t>
            </a:r>
            <a:r>
              <a:rPr lang="ru-RU" sz="2400" dirty="0" smtClean="0"/>
              <a:t> государство с президентской формой правления. </a:t>
            </a:r>
            <a:r>
              <a:rPr lang="ru-RU" sz="2400" u="sng" dirty="0" smtClean="0"/>
              <a:t>Президент</a:t>
            </a:r>
            <a:r>
              <a:rPr lang="ru-RU" sz="2400" dirty="0" smtClean="0"/>
              <a:t> </a:t>
            </a:r>
            <a:r>
              <a:rPr lang="ru-RU" sz="2400" dirty="0" smtClean="0"/>
              <a:t>является </a:t>
            </a:r>
            <a:r>
              <a:rPr lang="ru-RU" sz="2400" dirty="0" smtClean="0"/>
              <a:t>главой </a:t>
            </a:r>
            <a:r>
              <a:rPr lang="ru-RU" sz="2400" dirty="0" smtClean="0"/>
              <a:t>государства</a:t>
            </a:r>
            <a:r>
              <a:rPr lang="ru-RU" sz="2400" dirty="0" smtClean="0"/>
              <a:t> и Верховным Главнокомандующим.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0.gstatic.com/images?q=tbn:ANd9GcQVRB_tMsP2gQ0STqRTswCTxW_uP9Rzpc7bW8DHgqvGxTj-TeKB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72074"/>
            <a:ext cx="7358114" cy="66198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Исполнительная власть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214686"/>
            <a:ext cx="7286676" cy="16764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Президент Республики Казахстан избирается совершеннолетними гражданами Казахстана на основе всеобщего, равного и прямого избирательного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при тайном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голосовании.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Президент Республики Казахстан —Нурсултан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Назарбаев.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asik.ru/images/kaindy/17_kai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7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572140"/>
            <a:ext cx="7286628" cy="804858"/>
          </a:xfrm>
          <a:prstGeom prst="upArrowCallout">
            <a:avLst>
              <a:gd name="adj1" fmla="val 25000"/>
              <a:gd name="adj2" fmla="val 40905"/>
              <a:gd name="adj3" fmla="val 25000"/>
              <a:gd name="adj4" fmla="val 6497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929066"/>
            <a:ext cx="7358114" cy="1390656"/>
          </a:xfrm>
          <a:prstGeom prst="up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Казахстан — трансконтинентальное государство, расположенное на границе Европы и Азии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0724" name="Picture 4" descr="http://country.turmir.com/admin/lib/spaw/uploads/images/4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04"/>
            <a:ext cx="7358114" cy="3286148"/>
          </a:xfrm>
          <a:prstGeom prst="plaqu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ltaynews.kz/uploads/posts/2012-08/1346245738_19-kz.jpg"/>
          <p:cNvPicPr>
            <a:picLocks noChangeAspect="1" noChangeArrowheads="1"/>
          </p:cNvPicPr>
          <p:nvPr/>
        </p:nvPicPr>
        <p:blipFill>
          <a:blip r:embed="rId2" cstate="print"/>
          <a:srcRect b="5634"/>
          <a:stretch>
            <a:fillRect/>
          </a:stretch>
        </p:blipFill>
        <p:spPr bwMode="auto">
          <a:xfrm>
            <a:off x="0" y="0"/>
            <a:ext cx="9173862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5572140"/>
            <a:ext cx="7286676" cy="704848"/>
          </a:xfrm>
          <a:prstGeom prst="flowChartPredefined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Рельеф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714356"/>
            <a:ext cx="7358114" cy="1319218"/>
          </a:xfrm>
          <a:prstGeom prst="trapezoi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Большую часть территории страны (167 </a:t>
            </a:r>
            <a:r>
              <a:rPr lang="ru-RU" dirty="0" err="1" smtClean="0"/>
              <a:t>млн</a:t>
            </a:r>
            <a:r>
              <a:rPr lang="ru-RU" dirty="0" smtClean="0"/>
              <a:t> га) составляют пустыни (36 %) и полупустыни (18 %). 35 % территории Казахстана занимают степи, 5,9 % (21 </a:t>
            </a:r>
            <a:r>
              <a:rPr lang="ru-RU" dirty="0" err="1" smtClean="0"/>
              <a:t>млн</a:t>
            </a:r>
            <a:r>
              <a:rPr lang="ru-RU" dirty="0" smtClean="0"/>
              <a:t> га) — леса</a:t>
            </a: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2.gstatic.com/images?q=tbn:ANd9GcRAjDL4bzvkMndjX4xTeyZMounAPvltc9hOU7HOjZ5XHKfaZR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661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5643578"/>
            <a:ext cx="7286676" cy="704848"/>
          </a:xfrm>
          <a:prstGeom prst="flowChartPredefinedProcess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Климат</a:t>
            </a:r>
            <a:endParaRPr lang="ru-RU" sz="40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7358114" cy="185736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Климат в республике в основном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резкоконтинентальный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</a:t>
            </a:r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Лето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стране повсеместно жаркое и засушливое.</a:t>
            </a:r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Зима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стране малоснежная и холодная, температура может достигать −58 °C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o-turizm.net/wp-content/uploads/2012/10/%D1%80%D0%B5%D0%BA%D0%B0-%D0%A3%D1%80%D0%B0%D0%BB-%D0%9A%D0%B0%D0%B7%D0%B0%D1%85%D1%81%D1%82%D0%B0%D0%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501090" cy="2214554"/>
          </a:xfrm>
          <a:prstGeom prst="homePlate">
            <a:avLst>
              <a:gd name="adj" fmla="val 293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Казахстане — 7 крупных рек, длина каждой из которых превышает 1000 км. В Казахстане много больших и малых озёр. В Казахстане имеется 13 водохранилищ 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5572140"/>
            <a:ext cx="7572396" cy="1000132"/>
          </a:xfrm>
          <a:prstGeom prst="wave">
            <a:avLst>
              <a:gd name="adj1" fmla="val 114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Внутренние воды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438</TotalTime>
  <Words>251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Казахстан</vt:lpstr>
      <vt:lpstr>Административное деление</vt:lpstr>
      <vt:lpstr>Крупнейшие города</vt:lpstr>
      <vt:lpstr>Государственный строй</vt:lpstr>
      <vt:lpstr>Исполнительная власть</vt:lpstr>
      <vt:lpstr>География</vt:lpstr>
      <vt:lpstr>Рельеф</vt:lpstr>
      <vt:lpstr>Климат</vt:lpstr>
      <vt:lpstr>В Казахстане — 7 крупных рек, длина каждой из которых превышает 1000 км. В Казахстане много больших и малых озёр. В Казахстане имеется 13 водохранилищ  .</vt:lpstr>
      <vt:lpstr>Почвы чернозёмные, каштановые, бурые серозёмы коричневые. По характеру растительности равнинная часть Казахстана делится на три зоны: степную ,полупустынна. пустынную</vt:lpstr>
      <vt:lpstr>В современной фауне Казахстана 172 вида млекопитающих, 490 видов птиц, 51 вид пресмыкающихся, 12 видов земноводных, свыше 100 видов рыб. Более 50 тыс. видов беспозвоночных </vt:lpstr>
      <vt:lpstr>Геология Казахстана очень сложная, на западе — часть Восточно-Европейской платформы, на юго-западе — складчатые сооружения Альпийского пояса, а в остальной части складчатые сооружения и эпигерцинские плиты Урало-Монгольского пояса</vt:lpstr>
      <vt:lpstr>Казахстан обладает разнообразными полезными ископаемыми. Из 105 элементов таблицы Менделеева в недрах Казахстана выявлено 99, разведаны запасы по 70, вовлечено в производство более 60 элементов</vt:lpstr>
      <vt:lpstr>За развитие экономики и экономических связей отвечает Министерство экономического развития и торговли Республики Казахстан</vt:lpstr>
      <vt:lpstr>Технологичные производства совместно с западными компаниями. В Казахстане производят свои товары такие гиганты, как Chevrolet, LG, Samsung, Bosch, 3M, Panasonic </vt:lpstr>
      <vt:lpstr>На полуострове Мангышлак (Мангистау) южнее города Актау (Шевченко) в 1972 году сооружена и запущена в эксплуатацию крупная опытная АЭС</vt:lpstr>
      <vt:lpstr>Посевы зерновых, в том числе твёрдых сортов пшеницы. Выращиваются также кормовые и технические культуры</vt:lpstr>
      <vt:lpstr>Крупнейшие курорты</vt:lpstr>
      <vt:lpstr>Транспорт в Казахстане имеет важнейшее значение. Огромные территории страны 2,7 млн км², низкая плотность населения, разобщённость центров промышленности и сельского хозяйства, а также удалённость от мировых рынков, делает обладание развитой транспортной системы — жизненно необходимым для Казахстана. </vt:lpstr>
      <vt:lpstr>Протяжённость железных дорог в Казахстане превышает 15 тыс. км. 16 стыковых пунктов (11 с Россией, 2 с Узбекистаном, 1 с Киргизией, 2 с Китаем) соединяют железнодорожную систему Казахстана с соседними государствами</vt:lpstr>
      <vt:lpstr>Из-за большой географической протяжённости Казахстана воздушный транспорт играет большую роль и зачастую не имеет альтернативы. В Казахстане имеется 22 крупных аэропорта.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</dc:title>
  <dc:creator>user</dc:creator>
  <cp:lastModifiedBy>user</cp:lastModifiedBy>
  <cp:revision>60</cp:revision>
  <dcterms:created xsi:type="dcterms:W3CDTF">2014-01-03T11:51:44Z</dcterms:created>
  <dcterms:modified xsi:type="dcterms:W3CDTF">2014-01-08T21:55:24Z</dcterms:modified>
</cp:coreProperties>
</file>