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56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81DECE-FC0A-449A-97BE-83CA60875B55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96DA2E-65C6-4E34-80B6-66650EF54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02%20-%20Montgomery%20Smith%20-%20Christmas%20Day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29600" cy="125729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uk-UA" sz="8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АФРИКА</a:t>
            </a:r>
            <a:endParaRPr lang="ru-RU" sz="8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afrika_b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357298"/>
            <a:ext cx="5357850" cy="5226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02 - Montgomery Smith - Christmas D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214942" y="642918"/>
            <a:ext cx="3929058" cy="50006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 smtClean="0"/>
          </a:p>
          <a:p>
            <a:pPr marL="45720" indent="0">
              <a:buNone/>
            </a:pPr>
            <a:r>
              <a:rPr lang="uk-UA" sz="3200" dirty="0" smtClean="0"/>
              <a:t>Конго – </a:t>
            </a:r>
            <a:r>
              <a:rPr lang="uk-UA" sz="3200" dirty="0" err="1" smtClean="0"/>
              <a:t>найповноводніша</a:t>
            </a:r>
            <a:r>
              <a:rPr lang="uk-UA" sz="3200" dirty="0" smtClean="0"/>
              <a:t> річка Африки і  східної півкулі.</a:t>
            </a:r>
            <a:endParaRPr lang="ru-RU" sz="3200" dirty="0"/>
          </a:p>
        </p:txBody>
      </p:sp>
      <p:pic>
        <p:nvPicPr>
          <p:cNvPr id="5" name="Рисунок 4" descr="ko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484757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57818" y="1428736"/>
            <a:ext cx="3543296" cy="35719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200" dirty="0" smtClean="0"/>
              <a:t>Нігер – </a:t>
            </a:r>
            <a:r>
              <a:rPr lang="uk-UA" sz="3200" dirty="0" err="1" smtClean="0"/>
              <a:t>”Чорна</a:t>
            </a:r>
            <a:r>
              <a:rPr lang="uk-UA" sz="3200" dirty="0" smtClean="0"/>
              <a:t> </a:t>
            </a:r>
            <a:r>
              <a:rPr lang="uk-UA" sz="3200" dirty="0" err="1" smtClean="0"/>
              <a:t>річка”</a:t>
            </a:r>
            <a:r>
              <a:rPr lang="uk-UA" sz="3200" dirty="0" smtClean="0"/>
              <a:t> , яка утворює петлю Нігеру.</a:t>
            </a:r>
            <a:endParaRPr lang="ru-RU" sz="3200" dirty="0"/>
          </a:p>
        </p:txBody>
      </p:sp>
      <p:pic>
        <p:nvPicPr>
          <p:cNvPr id="4" name="Рисунок 3" descr="0013-011-Reka-Niger-v-verkhovjakh-porozhista-imeet-mnogo-vodopadov-a-v-nizovja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500042"/>
            <a:ext cx="492922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220072" y="1484784"/>
            <a:ext cx="3757610" cy="48291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800" dirty="0" smtClean="0"/>
              <a:t>Озеро Верхнє – друге за площею прісноводне озеро світу.</a:t>
            </a:r>
            <a:endParaRPr lang="ru-RU" sz="2800" dirty="0"/>
          </a:p>
        </p:txBody>
      </p:sp>
      <p:pic>
        <p:nvPicPr>
          <p:cNvPr id="5" name="Рисунок 4" descr="Ta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4855882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29134" y="1428736"/>
            <a:ext cx="4614866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 </a:t>
            </a:r>
          </a:p>
          <a:p>
            <a:pPr>
              <a:buNone/>
            </a:pPr>
            <a:r>
              <a:rPr lang="uk-UA" sz="2800" dirty="0" smtClean="0"/>
              <a:t> 	Озеро Чад – реліктове озеро Африки, яке пересихає і змінює свою площу.</a:t>
            </a:r>
            <a:endParaRPr lang="ru-RU" sz="2800" dirty="0"/>
          </a:p>
        </p:txBody>
      </p:sp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4572032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036" y="6772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Природні зони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62729" y="5517232"/>
            <a:ext cx="7615262" cy="1224136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uk-UA" sz="3200" dirty="0" smtClean="0"/>
              <a:t>Вологі екваторіальні ліси (</a:t>
            </a:r>
            <a:r>
              <a:rPr lang="uk-UA" sz="3200" dirty="0" err="1" smtClean="0"/>
              <a:t>гілеї</a:t>
            </a:r>
            <a:r>
              <a:rPr lang="uk-UA" sz="3200" dirty="0" smtClean="0"/>
              <a:t>)</a:t>
            </a:r>
            <a:r>
              <a:rPr lang="ru-RU" sz="3200" dirty="0"/>
              <a:t> </a:t>
            </a:r>
            <a:r>
              <a:rPr lang="ru-RU" sz="3200" dirty="0" smtClean="0"/>
              <a:t>– є </a:t>
            </a:r>
            <a:r>
              <a:rPr lang="ru-RU" sz="3200" dirty="0" err="1" smtClean="0"/>
              <a:t>вічнозеленими</a:t>
            </a:r>
            <a:r>
              <a:rPr lang="ru-RU" sz="3200" dirty="0" smtClean="0"/>
              <a:t> та </a:t>
            </a:r>
            <a:r>
              <a:rPr lang="ru-RU" sz="3200" dirty="0" err="1" smtClean="0"/>
              <a:t>багатоярусними</a:t>
            </a:r>
            <a:r>
              <a:rPr lang="ru-RU" sz="3200" dirty="0" smtClean="0"/>
              <a:t>. Вони </a:t>
            </a:r>
            <a:r>
              <a:rPr lang="ru-RU" sz="3200" dirty="0" err="1" smtClean="0"/>
              <a:t>вражають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багатством</a:t>
            </a:r>
            <a:r>
              <a:rPr lang="ru-RU" sz="3200" dirty="0" smtClean="0"/>
              <a:t> </a:t>
            </a:r>
            <a:r>
              <a:rPr lang="ru-RU" sz="3200" dirty="0" err="1" smtClean="0"/>
              <a:t>рослинного</a:t>
            </a:r>
            <a:r>
              <a:rPr lang="ru-RU" sz="3200" dirty="0" smtClean="0"/>
              <a:t> і </a:t>
            </a:r>
            <a:r>
              <a:rPr lang="ru-RU" sz="3200" dirty="0" err="1" smtClean="0"/>
              <a:t>тваринного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світу</a:t>
            </a:r>
            <a:r>
              <a:rPr lang="ru-RU" sz="3200" dirty="0" smtClean="0"/>
              <a:t> </a:t>
            </a:r>
            <a:endParaRPr lang="uk-UA" sz="3200" dirty="0" smtClean="0"/>
          </a:p>
        </p:txBody>
      </p:sp>
      <p:pic>
        <p:nvPicPr>
          <p:cNvPr id="4" name="Рисунок 3" descr="1f9f370de49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212" y="836712"/>
            <a:ext cx="657229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Африканська савана </a:t>
            </a:r>
            <a:endParaRPr lang="ru-RU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92" y="1268760"/>
            <a:ext cx="4429156" cy="3998771"/>
          </a:xfrm>
          <a:prstGeom prst="rect">
            <a:avLst/>
          </a:prstGeom>
        </p:spPr>
      </p:pic>
      <p:pic>
        <p:nvPicPr>
          <p:cNvPr id="5" name="Рисунок 4" descr="palm-forest-panoramio_c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994" y="1253658"/>
            <a:ext cx="4262749" cy="4000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964" y="5357826"/>
            <a:ext cx="9030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/>
              <a:t>Найбільша за площею природна зона</a:t>
            </a:r>
          </a:p>
          <a:p>
            <a:r>
              <a:rPr lang="uk-UA" sz="4000" dirty="0" smtClean="0"/>
              <a:t> материка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8839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Пустелі і напівпустелі</a:t>
            </a:r>
            <a:endParaRPr lang="ru-RU" dirty="0"/>
          </a:p>
        </p:txBody>
      </p:sp>
      <p:pic>
        <p:nvPicPr>
          <p:cNvPr id="6" name="Рисунок 5" descr="image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79" y="1052736"/>
            <a:ext cx="4546343" cy="4643470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422" y="1052736"/>
            <a:ext cx="4387177" cy="4643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783825"/>
            <a:ext cx="6627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Сформувалися в областях сухого </a:t>
            </a:r>
          </a:p>
          <a:p>
            <a:r>
              <a:rPr lang="uk-UA" sz="3200" dirty="0" smtClean="0"/>
              <a:t>та жаркого тропічного клімату.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239"/>
            <a:ext cx="7056784" cy="9594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dirty="0" smtClean="0"/>
              <a:t>Оазиси – місце в пустелі, де є прісна вода і рослинність.</a:t>
            </a:r>
            <a:endParaRPr lang="ru-RU" sz="3600" dirty="0"/>
          </a:p>
        </p:txBody>
      </p:sp>
      <p:pic>
        <p:nvPicPr>
          <p:cNvPr id="5" name="Рисунок 4" descr="oaz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6" y="1340768"/>
            <a:ext cx="7981095" cy="5288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7920880" cy="4968552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dirty="0" smtClean="0"/>
              <a:t>1. Збільшення територій пустель.</a:t>
            </a:r>
            <a:br>
              <a:rPr lang="uk-UA" sz="2800" dirty="0" smtClean="0"/>
            </a:br>
            <a:r>
              <a:rPr lang="uk-UA" sz="2800" dirty="0" smtClean="0"/>
              <a:t>2. Зменшення площ вологих тропічних лісів у результаті їх вирубування людиною.</a:t>
            </a:r>
            <a:br>
              <a:rPr lang="uk-UA" sz="2800" dirty="0" smtClean="0"/>
            </a:br>
            <a:r>
              <a:rPr lang="uk-UA" sz="2800" dirty="0" smtClean="0"/>
              <a:t>3. Скорочення кількості тварин.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71480"/>
            <a:ext cx="76915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Екологічні проблеми Африки: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068" y="414908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err="1"/>
              <a:t>заповідників</a:t>
            </a:r>
            <a:r>
              <a:rPr lang="ru-RU" sz="3200" dirty="0"/>
              <a:t> і </a:t>
            </a:r>
            <a:r>
              <a:rPr lang="ru-RU" sz="3200" dirty="0" err="1"/>
              <a:t>національних</a:t>
            </a:r>
            <a:r>
              <a:rPr lang="ru-RU" sz="3200" dirty="0"/>
              <a:t> парк</a:t>
            </a:r>
            <a:r>
              <a:rPr lang="uk-UA" sz="3200" dirty="0" err="1"/>
              <a:t>ів</a:t>
            </a:r>
            <a:r>
              <a:rPr lang="uk-UA" sz="3200" dirty="0"/>
              <a:t>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143248"/>
            <a:ext cx="7385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  <a:r>
              <a:rPr lang="ru-RU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язання</a:t>
            </a:r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7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05828" cy="6429420"/>
          </a:xfrm>
          <a:effectLst/>
        </p:spPr>
        <p:txBody>
          <a:bodyPr>
            <a:noAutofit/>
          </a:bodyPr>
          <a:lstStyle/>
          <a:p>
            <a:pPr marL="182880" indent="0" algn="l">
              <a:buNone/>
            </a:pPr>
            <a:r>
              <a:rPr lang="uk-UA" sz="2500" dirty="0" smtClean="0">
                <a:solidFill>
                  <a:schemeClr val="tx1"/>
                </a:solidFill>
                <a:effectLst/>
              </a:rPr>
              <a:t>- Африка – улюблениця Сонця;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Батьківщина цінних культур;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казкова і загадкова частина нашої планети;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материк спеки, непролазних екваторіальних лісів;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материк, який водночас лежить у всіх чотирьох                     півкулях;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частина </a:t>
            </a:r>
            <a:r>
              <a:rPr lang="uk-UA" sz="2500" dirty="0" err="1" smtClean="0">
                <a:solidFill>
                  <a:schemeClr val="tx1"/>
                </a:solidFill>
                <a:effectLst/>
              </a:rPr>
              <a:t>Гондвани</a:t>
            </a:r>
            <a:r>
              <a:rPr lang="uk-UA" sz="2500" dirty="0" smtClean="0">
                <a:solidFill>
                  <a:schemeClr val="tx1"/>
                </a:solidFill>
                <a:effectLst/>
              </a:rPr>
              <a:t>;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материк </a:t>
            </a:r>
            <a:r>
              <a:rPr lang="uk-UA" sz="2500" dirty="0" err="1" smtClean="0">
                <a:solidFill>
                  <a:schemeClr val="tx1"/>
                </a:solidFill>
                <a:effectLst/>
              </a:rPr>
              <a:t>східч</a:t>
            </a:r>
            <a:r>
              <a:rPr lang="ru-RU" sz="2500" dirty="0" smtClean="0">
                <a:solidFill>
                  <a:schemeClr val="tx1"/>
                </a:solidFill>
                <a:effectLst/>
              </a:rPr>
              <a:t>а</a:t>
            </a:r>
            <a:r>
              <a:rPr lang="uk-UA" sz="2500" dirty="0" smtClean="0">
                <a:solidFill>
                  <a:schemeClr val="tx1"/>
                </a:solidFill>
                <a:effectLst/>
              </a:rPr>
              <a:t>стих рівнин, плато, </a:t>
            </a:r>
            <a:r>
              <a:rPr lang="uk-UA" sz="2500" dirty="0" err="1" smtClean="0">
                <a:solidFill>
                  <a:schemeClr val="tx1"/>
                </a:solidFill>
                <a:effectLst/>
              </a:rPr>
              <a:t>плоскогір</a:t>
            </a:r>
            <a:r>
              <a:rPr lang="en-US" sz="2500" dirty="0" smtClean="0">
                <a:solidFill>
                  <a:schemeClr val="tx1"/>
                </a:solidFill>
                <a:effectLst/>
              </a:rPr>
              <a:t>’</a:t>
            </a:r>
            <a:r>
              <a:rPr lang="uk-UA" sz="2500" dirty="0" smtClean="0">
                <a:solidFill>
                  <a:schemeClr val="tx1"/>
                </a:solidFill>
                <a:effectLst/>
              </a:rPr>
              <a:t>їв,              </a:t>
            </a:r>
            <a:r>
              <a:rPr lang="uk-UA" sz="2500" dirty="0" err="1" smtClean="0">
                <a:solidFill>
                  <a:schemeClr val="tx1"/>
                </a:solidFill>
                <a:effectLst/>
              </a:rPr>
              <a:t>нагір</a:t>
            </a:r>
            <a:r>
              <a:rPr lang="en-US" sz="2500" dirty="0" smtClean="0">
                <a:solidFill>
                  <a:schemeClr val="tx1"/>
                </a:solidFill>
                <a:effectLst/>
              </a:rPr>
              <a:t>’</a:t>
            </a:r>
            <a:r>
              <a:rPr lang="uk-UA" sz="2500" dirty="0" smtClean="0">
                <a:solidFill>
                  <a:schemeClr val="tx1"/>
                </a:solidFill>
                <a:effectLst/>
              </a:rPr>
              <a:t>їв;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найбільших у світі барханів; 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мідного поясу землі;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континент, де панують пасати;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материк пустель;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Африка – батьківщина людства;</a:t>
            </a:r>
            <a:br>
              <a:rPr lang="uk-UA" sz="2500" dirty="0" smtClean="0">
                <a:solidFill>
                  <a:schemeClr val="tx1"/>
                </a:solidFill>
                <a:effectLst/>
              </a:rPr>
            </a:br>
            <a:r>
              <a:rPr lang="uk-UA" sz="2500" dirty="0" smtClean="0">
                <a:solidFill>
                  <a:schemeClr val="tx1"/>
                </a:solidFill>
                <a:effectLst/>
              </a:rPr>
              <a:t>- материк колоній.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79208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Дослідники Африки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429124" y="1285860"/>
            <a:ext cx="4257676" cy="557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uk-UA" sz="2400" dirty="0" err="1" smtClean="0"/>
              <a:t>Давід</a:t>
            </a:r>
            <a:r>
              <a:rPr lang="uk-UA" sz="2400" dirty="0" smtClean="0"/>
              <a:t> </a:t>
            </a:r>
            <a:r>
              <a:rPr lang="uk-UA" sz="2400" dirty="0" err="1" smtClean="0"/>
              <a:t>Лінгвістон</a:t>
            </a:r>
            <a:r>
              <a:rPr lang="uk-UA" sz="2400" dirty="0"/>
              <a:t> </a:t>
            </a:r>
            <a:r>
              <a:rPr lang="uk-UA" sz="2400" dirty="0" smtClean="0"/>
              <a:t>-   з</a:t>
            </a:r>
            <a:r>
              <a:rPr lang="ru-RU" sz="2400" dirty="0" err="1" smtClean="0"/>
              <a:t>наменитий</a:t>
            </a:r>
            <a:r>
              <a:rPr lang="ru-RU" sz="2400" dirty="0" smtClean="0"/>
              <a:t> </a:t>
            </a:r>
            <a:r>
              <a:rPr lang="ru-RU" sz="2400" dirty="0" err="1"/>
              <a:t>дослідник</a:t>
            </a:r>
            <a:r>
              <a:rPr lang="ru-RU" sz="2400" dirty="0"/>
              <a:t> </a:t>
            </a:r>
            <a:r>
              <a:rPr lang="ru-RU" sz="2400" dirty="0" smtClean="0"/>
              <a:t>Африки</a:t>
            </a:r>
            <a:r>
              <a:rPr lang="uk-UA" sz="2400" dirty="0" smtClean="0"/>
              <a:t>. Більше 30 років вивчав природу Центральної і Південної Африки.</a:t>
            </a:r>
          </a:p>
          <a:p>
            <a:pPr>
              <a:buNone/>
            </a:pPr>
            <a:r>
              <a:rPr lang="ru-RU" sz="2400" dirty="0"/>
              <a:t>	</a:t>
            </a:r>
            <a:r>
              <a:rPr lang="ru-RU" sz="2400" dirty="0" smtClean="0"/>
              <a:t>Книги про </a:t>
            </a:r>
            <a:r>
              <a:rPr lang="ru-RU" sz="2400" dirty="0" err="1" smtClean="0"/>
              <a:t>подорожі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мірою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сформували</a:t>
            </a:r>
            <a:r>
              <a:rPr lang="ru-RU" sz="2400" dirty="0" smtClean="0"/>
              <a:t> погляди та </a:t>
            </a:r>
            <a:r>
              <a:rPr lang="ru-RU" sz="2400" dirty="0" err="1" smtClean="0"/>
              <a:t>ставлення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західного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 XIX ст. </a:t>
            </a:r>
            <a:r>
              <a:rPr lang="ru-RU" sz="2400" dirty="0" err="1" smtClean="0"/>
              <a:t>стосовно</a:t>
            </a:r>
            <a:r>
              <a:rPr lang="ru-RU" sz="2400" dirty="0" smtClean="0"/>
              <a:t> Чорного континенту.</a:t>
            </a:r>
            <a:endParaRPr lang="ru-RU" sz="2400" dirty="0"/>
          </a:p>
        </p:txBody>
      </p:sp>
      <p:pic>
        <p:nvPicPr>
          <p:cNvPr id="4" name="Рисунок 3" descr="1_37fbe224a67c21d7d2e791f0d9efec1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10125"/>
            <a:ext cx="3625546" cy="511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Генрі Стенлі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72066" y="1428736"/>
            <a:ext cx="3829048" cy="48091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	Досліджував внутрішні райони Центральної Африки. </a:t>
            </a:r>
            <a:r>
              <a:rPr lang="ru-RU" sz="2800" dirty="0" err="1" smtClean="0"/>
              <a:t>Відкрив</a:t>
            </a:r>
            <a:r>
              <a:rPr lang="ru-RU" sz="2800" dirty="0" smtClean="0"/>
              <a:t> </a:t>
            </a:r>
            <a:r>
              <a:rPr lang="ru-RU" sz="2800" dirty="0" err="1" smtClean="0"/>
              <a:t>річку</a:t>
            </a:r>
            <a:r>
              <a:rPr lang="ru-RU" sz="2800" dirty="0" smtClean="0"/>
              <a:t>  Конго, </a:t>
            </a:r>
            <a:r>
              <a:rPr lang="ru-RU" sz="2800" dirty="0" err="1" smtClean="0"/>
              <a:t>гірський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масив</a:t>
            </a:r>
            <a:r>
              <a:rPr lang="ru-RU" sz="2800" dirty="0" smtClean="0"/>
              <a:t> </a:t>
            </a:r>
            <a:r>
              <a:rPr lang="ru-RU" sz="2800" dirty="0" err="1" smtClean="0"/>
              <a:t>Рувензорі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розгадав</a:t>
            </a:r>
            <a:r>
              <a:rPr lang="ru-RU" sz="2800" dirty="0" smtClean="0"/>
              <a:t> загадку </a:t>
            </a:r>
            <a:r>
              <a:rPr lang="ru-RU" sz="2800" dirty="0" err="1" smtClean="0"/>
              <a:t>витоків</a:t>
            </a:r>
            <a:r>
              <a:rPr lang="ru-RU" sz="2800" dirty="0" smtClean="0"/>
              <a:t> </a:t>
            </a:r>
            <a:r>
              <a:rPr lang="ru-RU" sz="2800" dirty="0" err="1" smtClean="0"/>
              <a:t>Білого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Нілу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 descr="351322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4125188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Микола Вавилов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3504" y="1285860"/>
            <a:ext cx="3643338" cy="50720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3200" dirty="0" smtClean="0"/>
              <a:t>Російський вчений, який збирав зразки культурних рослин, вивчав техніку землеробства </a:t>
            </a:r>
            <a:r>
              <a:rPr lang="uk-UA" sz="3200" dirty="0"/>
              <a:t>а</a:t>
            </a:r>
            <a:r>
              <a:rPr lang="uk-UA" sz="3200" dirty="0" smtClean="0"/>
              <a:t>фриканців. </a:t>
            </a:r>
            <a:r>
              <a:rPr lang="ru-RU" sz="3200" dirty="0" err="1" smtClean="0"/>
              <a:t>Присвятив</a:t>
            </a:r>
            <a:r>
              <a:rPr lang="ru-RU" sz="3200" dirty="0" smtClean="0"/>
              <a:t> </a:t>
            </a:r>
            <a:r>
              <a:rPr lang="ru-RU" sz="3200" dirty="0" err="1" smtClean="0"/>
              <a:t>своє</a:t>
            </a:r>
            <a:r>
              <a:rPr lang="ru-RU" sz="3200" dirty="0" smtClean="0"/>
              <a:t>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вивченню</a:t>
            </a:r>
            <a:r>
              <a:rPr lang="ru-RU" sz="3200" dirty="0" smtClean="0"/>
              <a:t> і </a:t>
            </a:r>
            <a:r>
              <a:rPr lang="ru-RU" sz="3200" dirty="0" err="1" smtClean="0"/>
              <a:t>удосконаленню</a:t>
            </a:r>
            <a:r>
              <a:rPr lang="ru-RU" sz="3200" dirty="0" smtClean="0"/>
              <a:t> </a:t>
            </a:r>
            <a:r>
              <a:rPr lang="ru-RU" sz="3200" dirty="0" err="1" smtClean="0"/>
              <a:t>пшениці</a:t>
            </a:r>
            <a:r>
              <a:rPr lang="ru-RU" sz="3200" dirty="0" smtClean="0"/>
              <a:t>, </a:t>
            </a:r>
            <a:r>
              <a:rPr lang="ru-RU" sz="3200" dirty="0" err="1" smtClean="0"/>
              <a:t>зернових</a:t>
            </a:r>
            <a:r>
              <a:rPr lang="ru-RU" sz="3200" dirty="0" smtClean="0"/>
              <a:t> та </a:t>
            </a:r>
            <a:r>
              <a:rPr lang="ru-RU" sz="3200" dirty="0" err="1" smtClean="0"/>
              <a:t>інших</a:t>
            </a:r>
            <a:r>
              <a:rPr lang="ru-RU" sz="3200" dirty="0" smtClean="0"/>
              <a:t> </a:t>
            </a:r>
            <a:r>
              <a:rPr lang="ru-RU" sz="3200" dirty="0" err="1" smtClean="0"/>
              <a:t>хлібних</a:t>
            </a:r>
            <a:r>
              <a:rPr lang="ru-RU" sz="3200" dirty="0" smtClean="0"/>
              <a:t> культур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 descr="vavilov_n.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4357718" cy="5521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8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Єгор Ковалевський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214942" y="1357298"/>
            <a:ext cx="3471858" cy="49520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	Український вчений, досліджував природу Північної і Східної Африки.</a:t>
            </a:r>
            <a:endParaRPr lang="ru-RU" sz="2800" dirty="0"/>
          </a:p>
        </p:txBody>
      </p:sp>
      <p:pic>
        <p:nvPicPr>
          <p:cNvPr id="4" name="Рисунок 3" descr="koval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4777701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4013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Рельєф материка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1556792"/>
            <a:ext cx="8072494" cy="43011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100" dirty="0" smtClean="0"/>
              <a:t>В основі Африки лежить </a:t>
            </a:r>
            <a:r>
              <a:rPr lang="uk-UA" sz="3100" dirty="0" err="1" smtClean="0"/>
              <a:t>-Африкано</a:t>
            </a:r>
            <a:r>
              <a:rPr lang="uk-UA" sz="3100" dirty="0" smtClean="0"/>
              <a:t> – Аравійська платформа.</a:t>
            </a:r>
          </a:p>
          <a:p>
            <a:pPr marL="45720" indent="0">
              <a:buNone/>
            </a:pPr>
            <a:r>
              <a:rPr lang="uk-UA" sz="3100" dirty="0" err="1" smtClean="0"/>
              <a:t>Східноафриканський</a:t>
            </a:r>
            <a:r>
              <a:rPr lang="uk-UA" sz="3100" dirty="0" smtClean="0"/>
              <a:t> </a:t>
            </a:r>
            <a:r>
              <a:rPr lang="uk-UA" sz="3100" dirty="0" err="1" smtClean="0"/>
              <a:t>рифт</a:t>
            </a:r>
            <a:r>
              <a:rPr lang="uk-UA" sz="3100" dirty="0" smtClean="0"/>
              <a:t>  - найбільші на суходолі розломи земної кори.</a:t>
            </a:r>
          </a:p>
          <a:p>
            <a:pPr marL="45720" indent="0">
              <a:buNone/>
            </a:pPr>
            <a:r>
              <a:rPr lang="uk-UA" sz="3100" dirty="0" smtClean="0"/>
              <a:t>Схили Драконових гір нагадують велетенські сходинки. 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52535"/>
            <a:ext cx="6512511" cy="103909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Внутрішні 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286380" y="1643050"/>
            <a:ext cx="4077242" cy="437198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800" dirty="0" smtClean="0"/>
              <a:t>Водоспад Вікторія, на річці Замбезі, – диво природи світового значення.</a:t>
            </a:r>
          </a:p>
        </p:txBody>
      </p:sp>
      <p:pic>
        <p:nvPicPr>
          <p:cNvPr id="5" name="Рисунок 4" descr="victori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5000393" cy="4981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932040" y="714356"/>
            <a:ext cx="4104456" cy="5143536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Водоспад </a:t>
            </a:r>
            <a:r>
              <a:rPr lang="uk-UA" dirty="0" err="1" smtClean="0"/>
              <a:t>Тугела</a:t>
            </a:r>
            <a:r>
              <a:rPr lang="uk-UA" dirty="0" smtClean="0"/>
              <a:t> – найвищий на материку (933 м.)</a:t>
            </a:r>
            <a:endParaRPr lang="ru-RU" dirty="0"/>
          </a:p>
        </p:txBody>
      </p:sp>
      <p:pic>
        <p:nvPicPr>
          <p:cNvPr id="6" name="Рисунок 5" descr="tugela_fa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4572000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178</Words>
  <Application>Microsoft Office PowerPoint</Application>
  <PresentationFormat>Экран (4:3)</PresentationFormat>
  <Paragraphs>40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АФРИКА</vt:lpstr>
      <vt:lpstr>- Африка – улюблениця Сонця; - Батьківщина цінних культур; - казкова і загадкова частина нашої планети; - материк спеки, непролазних екваторіальних лісів; - материк, який водночас лежить у всіх чотирьох                     півкулях; - частина Гондвани; - материк східчастих рівнин, плато, плоскогір’їв,              нагір’їв; - найбільших у світі барханів;  - мідного поясу землі; - континент, де панують пасати; - материк пустель; - Африка – батьківщина людства; - материк колоній.</vt:lpstr>
      <vt:lpstr>Дослідники Африки</vt:lpstr>
      <vt:lpstr>Генрі Стенлі</vt:lpstr>
      <vt:lpstr>Микола Вавилов</vt:lpstr>
      <vt:lpstr>Єгор Ковалевський</vt:lpstr>
      <vt:lpstr>Рельєф материка</vt:lpstr>
      <vt:lpstr>Внутрішні води</vt:lpstr>
      <vt:lpstr>Слайд 9</vt:lpstr>
      <vt:lpstr>Слайд 10</vt:lpstr>
      <vt:lpstr>Слайд 11</vt:lpstr>
      <vt:lpstr>Слайд 12</vt:lpstr>
      <vt:lpstr>Слайд 13</vt:lpstr>
      <vt:lpstr>Природні зони</vt:lpstr>
      <vt:lpstr>Африканська савана </vt:lpstr>
      <vt:lpstr>Пустелі і напівпустелі</vt:lpstr>
      <vt:lpstr>Оазиси – місце в пустелі, де є прісна вода і рослинність.</vt:lpstr>
      <vt:lpstr>1. Збільшення територій пустель. 2. Зменшення площ вологих тропічних лісів у результаті їх вирубування людиною. 3. Скорочення кількості тварин.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Африка – улюблениця Сонця; - Батьківщина цінних культур; - казкова і загадкова частина нашої планети; - материк спеки, непролазних екваторіальних лісів; - материк, який водночас лежить у всіх чотирьох півкулях; - частина Гондвани - материк схід чистих рівнин, плато, плоскогір’їв, нагір’їв; - найбільших у світі бархонів;  - мідного поясу землі; - континент, де панують пасати; - материк пустель; - Африка – батьківщина людства; - материк колоній.</dc:title>
  <dc:creator>Boss</dc:creator>
  <cp:lastModifiedBy>Boss</cp:lastModifiedBy>
  <cp:revision>22</cp:revision>
  <dcterms:created xsi:type="dcterms:W3CDTF">2012-11-13T19:16:04Z</dcterms:created>
  <dcterms:modified xsi:type="dcterms:W3CDTF">2012-11-14T19:21:19Z</dcterms:modified>
</cp:coreProperties>
</file>