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1902"/>
    <a:srgbClr val="FA9D58"/>
    <a:srgbClr val="16080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6" d="100"/>
          <a:sy n="76" d="100"/>
        </p:scale>
        <p:origin x="-102" y="-27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FE1DD936-7BFF-42F0-B6DA-ABE5894CA3B7}" type="datetimeFigureOut">
              <a:rPr lang="ru-RU" smtClean="0"/>
              <a:pPr/>
              <a:t>03.11.2013</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543BE574-4448-4DA5-A448-B4B57571017C}"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E1DD936-7BFF-42F0-B6DA-ABE5894CA3B7}" type="datetimeFigureOut">
              <a:rPr lang="ru-RU" smtClean="0"/>
              <a:pPr/>
              <a:t>03.11.2013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43BE574-4448-4DA5-A448-B4B57571017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E1DD936-7BFF-42F0-B6DA-ABE5894CA3B7}" type="datetimeFigureOut">
              <a:rPr lang="ru-RU" smtClean="0"/>
              <a:pPr/>
              <a:t>03.11.2013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43BE574-4448-4DA5-A448-B4B57571017C}"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E1DD936-7BFF-42F0-B6DA-ABE5894CA3B7}" type="datetimeFigureOut">
              <a:rPr lang="ru-RU" smtClean="0"/>
              <a:pPr/>
              <a:t>03.11.2013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43BE574-4448-4DA5-A448-B4B57571017C}"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FE1DD936-7BFF-42F0-B6DA-ABE5894CA3B7}" type="datetimeFigureOut">
              <a:rPr lang="ru-RU" smtClean="0"/>
              <a:pPr/>
              <a:t>03.11.2013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43BE574-4448-4DA5-A448-B4B57571017C}"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FE1DD936-7BFF-42F0-B6DA-ABE5894CA3B7}" type="datetimeFigureOut">
              <a:rPr lang="ru-RU" smtClean="0"/>
              <a:pPr/>
              <a:t>03.11.2013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43BE574-4448-4DA5-A448-B4B57571017C}"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FE1DD936-7BFF-42F0-B6DA-ABE5894CA3B7}" type="datetimeFigureOut">
              <a:rPr lang="ru-RU" smtClean="0"/>
              <a:pPr/>
              <a:t>03.11.2013</a:t>
            </a:fld>
            <a:endParaRPr lang="ru-RU"/>
          </a:p>
        </p:txBody>
      </p:sp>
      <p:sp>
        <p:nvSpPr>
          <p:cNvPr id="27" name="Номер слайда 26"/>
          <p:cNvSpPr>
            <a:spLocks noGrp="1"/>
          </p:cNvSpPr>
          <p:nvPr>
            <p:ph type="sldNum" sz="quarter" idx="11"/>
          </p:nvPr>
        </p:nvSpPr>
        <p:spPr/>
        <p:txBody>
          <a:bodyPr rtlCol="0"/>
          <a:lstStyle/>
          <a:p>
            <a:fld id="{543BE574-4448-4DA5-A448-B4B57571017C}" type="slidenum">
              <a:rPr lang="ru-RU" smtClean="0"/>
              <a:pPr/>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FE1DD936-7BFF-42F0-B6DA-ABE5894CA3B7}" type="datetimeFigureOut">
              <a:rPr lang="ru-RU" smtClean="0"/>
              <a:pPr/>
              <a:t>03.11.2013</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543BE574-4448-4DA5-A448-B4B57571017C}"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E1DD936-7BFF-42F0-B6DA-ABE5894CA3B7}" type="datetimeFigureOut">
              <a:rPr lang="ru-RU" smtClean="0"/>
              <a:pPr/>
              <a:t>03.11.2013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43BE574-4448-4DA5-A448-B4B57571017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FE1DD936-7BFF-42F0-B6DA-ABE5894CA3B7}" type="datetimeFigureOut">
              <a:rPr lang="ru-RU" smtClean="0"/>
              <a:pPr/>
              <a:t>03.11.2013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43BE574-4448-4DA5-A448-B4B57571017C}"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FE1DD936-7BFF-42F0-B6DA-ABE5894CA3B7}" type="datetimeFigureOut">
              <a:rPr lang="ru-RU" smtClean="0"/>
              <a:pPr/>
              <a:t>03.11.2013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43BE574-4448-4DA5-A448-B4B57571017C}"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FE1DD936-7BFF-42F0-B6DA-ABE5894CA3B7}" type="datetimeFigureOut">
              <a:rPr lang="ru-RU" smtClean="0"/>
              <a:pPr/>
              <a:t>03.11.2013</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543BE574-4448-4DA5-A448-B4B57571017C}"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Подзаголовок 2"/>
          <p:cNvSpPr>
            <a:spLocks noGrp="1"/>
          </p:cNvSpPr>
          <p:nvPr>
            <p:ph type="subTitle" idx="1"/>
          </p:nvPr>
        </p:nvSpPr>
        <p:spPr>
          <a:xfrm>
            <a:off x="285720" y="1071546"/>
            <a:ext cx="6357982" cy="1752600"/>
          </a:xfrm>
        </p:spPr>
        <p:txBody>
          <a:bodyPr>
            <a:normAutofit/>
          </a:bodyPr>
          <a:lstStyle/>
          <a:p>
            <a:r>
              <a:rPr lang="uk-UA" sz="8800" dirty="0" smtClean="0">
                <a:solidFill>
                  <a:schemeClr val="accent2">
                    <a:lumMod val="75000"/>
                  </a:schemeClr>
                </a:solidFill>
                <a:effectLst>
                  <a:glow rad="63500">
                    <a:schemeClr val="accent6">
                      <a:satMod val="175000"/>
                      <a:alpha val="40000"/>
                    </a:schemeClr>
                  </a:glow>
                  <a:outerShdw blurRad="50800" dist="38100" dir="18900000" algn="bl" rotWithShape="0">
                    <a:prstClr val="black">
                      <a:alpha val="40000"/>
                    </a:prstClr>
                  </a:outerShdw>
                </a:effectLst>
                <a:latin typeface="+mj-lt"/>
              </a:rPr>
              <a:t>Баскетбол</a:t>
            </a:r>
            <a:endParaRPr lang="ru-RU" sz="8800" dirty="0">
              <a:solidFill>
                <a:schemeClr val="accent2">
                  <a:lumMod val="75000"/>
                </a:schemeClr>
              </a:solidFill>
              <a:effectLst>
                <a:glow rad="63500">
                  <a:schemeClr val="accent6">
                    <a:satMod val="175000"/>
                    <a:alpha val="40000"/>
                  </a:schemeClr>
                </a:glow>
                <a:outerShdw blurRad="50800" dist="38100" dir="18900000" algn="bl" rotWithShape="0">
                  <a:prstClr val="black">
                    <a:alpha val="40000"/>
                  </a:prstClr>
                </a:outerShdw>
              </a:effectLst>
              <a:latin typeface="+mj-lt"/>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714356"/>
            <a:ext cx="8229600" cy="1066800"/>
          </a:xfrm>
        </p:spPr>
        <p:txBody>
          <a:bodyPr>
            <a:normAutofit fontScale="90000"/>
          </a:bodyPr>
          <a:lstStyle/>
          <a:p>
            <a:r>
              <a:rPr lang="uk-UA" dirty="0" smtClean="0"/>
              <a:t>Чемпіонат СРСР з баскетболу</a:t>
            </a:r>
            <a:br>
              <a:rPr lang="uk-UA" dirty="0" smtClean="0"/>
            </a:br>
            <a:endParaRPr lang="ru-RU" dirty="0"/>
          </a:p>
        </p:txBody>
      </p:sp>
      <p:sp>
        <p:nvSpPr>
          <p:cNvPr id="3" name="Содержимое 2"/>
          <p:cNvSpPr>
            <a:spLocks noGrp="1"/>
          </p:cNvSpPr>
          <p:nvPr>
            <p:ph idx="1"/>
          </p:nvPr>
        </p:nvSpPr>
        <p:spPr>
          <a:xfrm>
            <a:off x="428596" y="1357298"/>
            <a:ext cx="4429156" cy="5500702"/>
          </a:xfrm>
        </p:spPr>
        <p:txBody>
          <a:bodyPr>
            <a:normAutofit fontScale="70000" lnSpcReduction="20000"/>
          </a:bodyPr>
          <a:lstStyle/>
          <a:p>
            <a:pPr>
              <a:buNone/>
            </a:pPr>
            <a:r>
              <a:rPr lang="uk-UA" b="1" dirty="0" smtClean="0">
                <a:solidFill>
                  <a:schemeClr val="tx2">
                    <a:lumMod val="50000"/>
                  </a:schemeClr>
                </a:solidFill>
              </a:rPr>
              <a:t>     Чемпіонат СРСР з баскетболу</a:t>
            </a:r>
            <a:r>
              <a:rPr lang="uk-UA" dirty="0" smtClean="0">
                <a:solidFill>
                  <a:schemeClr val="tx2">
                    <a:lumMod val="50000"/>
                  </a:schemeClr>
                </a:solidFill>
              </a:rPr>
              <a:t> - баскетбольна першість СРСР, що розігрувалася починаючи з 1924 року. В останні чотири десятиріччя свого існування, чемпіонат Радянського Союзу вважався однією з найсильніших ліг в Європі - радянські клуби вісім разів вигравали баскетбольний Кубок європейських чемпіонів. З українських клубів, чемпіоном СРСР ставав Будівельник (Київ), що взяв "золото" в 1989 році, а також безпосередньо збірна Української РСР (на основі все того ж "Будівельника"), що стала переможцем Спартакіади 1967 року </a:t>
            </a:r>
            <a:endParaRPr lang="uk-UA" dirty="0">
              <a:solidFill>
                <a:schemeClr val="tx2">
                  <a:lumMod val="50000"/>
                </a:schemeClr>
              </a:solidFill>
            </a:endParaRPr>
          </a:p>
        </p:txBody>
      </p:sp>
      <p:pic>
        <p:nvPicPr>
          <p:cNvPr id="4" name="Рисунок 3" descr="myimg.jpg"/>
          <p:cNvPicPr>
            <a:picLocks noChangeAspect="1"/>
          </p:cNvPicPr>
          <p:nvPr/>
        </p:nvPicPr>
        <p:blipFill>
          <a:blip r:embed="rId2"/>
          <a:stretch>
            <a:fillRect/>
          </a:stretch>
        </p:blipFill>
        <p:spPr>
          <a:xfrm>
            <a:off x="5000628" y="1285860"/>
            <a:ext cx="3643338" cy="5255515"/>
          </a:xfrm>
          <a:prstGeom prst="rect">
            <a:avLst/>
          </a:prstGeom>
        </p:spPr>
      </p:pic>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357166"/>
            <a:ext cx="8229600" cy="1066800"/>
          </a:xfrm>
        </p:spPr>
        <p:txBody>
          <a:bodyPr>
            <a:normAutofit fontScale="90000"/>
          </a:bodyPr>
          <a:lstStyle/>
          <a:p>
            <a:r>
              <a:rPr lang="vi-VN" b="1" dirty="0" smtClean="0"/>
              <a:t>Федерація баскетболу України</a:t>
            </a:r>
            <a:endParaRPr lang="ru-RU" dirty="0"/>
          </a:p>
        </p:txBody>
      </p:sp>
      <p:sp>
        <p:nvSpPr>
          <p:cNvPr id="3" name="Содержимое 2"/>
          <p:cNvSpPr>
            <a:spLocks noGrp="1"/>
          </p:cNvSpPr>
          <p:nvPr>
            <p:ph idx="1"/>
          </p:nvPr>
        </p:nvSpPr>
        <p:spPr>
          <a:xfrm>
            <a:off x="-214346" y="1285860"/>
            <a:ext cx="8229600" cy="4572032"/>
          </a:xfrm>
        </p:spPr>
        <p:txBody>
          <a:bodyPr>
            <a:normAutofit fontScale="62500" lnSpcReduction="20000"/>
          </a:bodyPr>
          <a:lstStyle/>
          <a:p>
            <a:pPr>
              <a:buNone/>
            </a:pPr>
            <a:r>
              <a:rPr lang="uk-UA" b="1" dirty="0" smtClean="0">
                <a:solidFill>
                  <a:schemeClr val="tx2">
                    <a:lumMod val="50000"/>
                  </a:schemeClr>
                </a:solidFill>
              </a:rPr>
              <a:t>          </a:t>
            </a:r>
            <a:r>
              <a:rPr lang="vi-VN" b="1" dirty="0" smtClean="0">
                <a:solidFill>
                  <a:schemeClr val="tx2">
                    <a:lumMod val="50000"/>
                  </a:schemeClr>
                </a:solidFill>
              </a:rPr>
              <a:t>Федерація баскетболу України</a:t>
            </a:r>
            <a:r>
              <a:rPr lang="vi-VN" dirty="0" smtClean="0">
                <a:solidFill>
                  <a:schemeClr val="tx2">
                    <a:lumMod val="50000"/>
                  </a:schemeClr>
                </a:solidFill>
              </a:rPr>
              <a:t> заснована 28 лютого 1992</a:t>
            </a:r>
            <a:r>
              <a:rPr lang="uk-UA" dirty="0" smtClean="0">
                <a:solidFill>
                  <a:schemeClr val="tx2">
                    <a:lumMod val="50000"/>
                  </a:schemeClr>
                </a:solidFill>
              </a:rPr>
              <a:t> </a:t>
            </a:r>
            <a:r>
              <a:rPr lang="vi-VN" dirty="0" smtClean="0">
                <a:solidFill>
                  <a:schemeClr val="tx2">
                    <a:lumMod val="50000"/>
                  </a:schemeClr>
                </a:solidFill>
              </a:rPr>
              <a:t>року та офіційно прийнята до членівМіжнародної Федерації баскетболу</a:t>
            </a:r>
            <a:r>
              <a:rPr lang="uk-UA" dirty="0" smtClean="0">
                <a:solidFill>
                  <a:schemeClr val="tx2">
                    <a:lumMod val="50000"/>
                  </a:schemeClr>
                </a:solidFill>
              </a:rPr>
              <a:t> </a:t>
            </a:r>
            <a:r>
              <a:rPr lang="vi-VN" dirty="0" smtClean="0">
                <a:solidFill>
                  <a:schemeClr val="tx2">
                    <a:lumMod val="50000"/>
                  </a:schemeClr>
                </a:solidFill>
              </a:rPr>
              <a:t>(</a:t>
            </a:r>
            <a:r>
              <a:rPr lang="vi-VN" i="1" dirty="0" smtClean="0">
                <a:solidFill>
                  <a:schemeClr val="tx2">
                    <a:lumMod val="50000"/>
                  </a:schemeClr>
                </a:solidFill>
              </a:rPr>
              <a:t>ФІБА</a:t>
            </a:r>
            <a:r>
              <a:rPr lang="vi-VN" dirty="0" smtClean="0">
                <a:solidFill>
                  <a:schemeClr val="tx2">
                    <a:lumMod val="50000"/>
                  </a:schemeClr>
                </a:solidFill>
              </a:rPr>
              <a:t>) 10 липня 1992 року.</a:t>
            </a:r>
          </a:p>
          <a:p>
            <a:pPr>
              <a:buNone/>
            </a:pPr>
            <a:r>
              <a:rPr lang="uk-UA" dirty="0" smtClean="0">
                <a:solidFill>
                  <a:schemeClr val="tx2">
                    <a:lumMod val="50000"/>
                  </a:schemeClr>
                </a:solidFill>
              </a:rPr>
              <a:t>          </a:t>
            </a:r>
            <a:r>
              <a:rPr lang="vi-VN" dirty="0" smtClean="0">
                <a:solidFill>
                  <a:schemeClr val="tx2">
                    <a:lumMod val="50000"/>
                  </a:schemeClr>
                </a:solidFill>
              </a:rPr>
              <a:t>За період існування ФБУ було проведено дванадцять чемпіонатів України. У нинішньому </a:t>
            </a:r>
            <a:r>
              <a:rPr lang="en-US" dirty="0" smtClean="0">
                <a:solidFill>
                  <a:schemeClr val="tx2">
                    <a:lumMod val="50000"/>
                  </a:schemeClr>
                </a:solidFill>
              </a:rPr>
              <a:t>XIII </a:t>
            </a:r>
            <a:r>
              <a:rPr lang="vi-VN" dirty="0" smtClean="0">
                <a:solidFill>
                  <a:schemeClr val="tx2">
                    <a:lumMod val="50000"/>
                  </a:schemeClr>
                </a:solidFill>
              </a:rPr>
              <a:t>Чемпіонаті беруть участь 68 команд (20 жіночих та 48 чоловічих), в яких будуть грати 667 чоловіків та 225 жінок. Розширилась географія учасників </a:t>
            </a:r>
            <a:r>
              <a:rPr lang="en-US" dirty="0" smtClean="0">
                <a:solidFill>
                  <a:schemeClr val="tx2">
                    <a:lumMod val="50000"/>
                  </a:schemeClr>
                </a:solidFill>
              </a:rPr>
              <a:t>XIII </a:t>
            </a:r>
            <a:r>
              <a:rPr lang="vi-VN" dirty="0" smtClean="0">
                <a:solidFill>
                  <a:schemeClr val="tx2">
                    <a:lumMod val="50000"/>
                  </a:schemeClr>
                </a:solidFill>
              </a:rPr>
              <a:t>Чемпіонату. З'явилися нові команди в містах: Миколаєві, Южному (Одеської області) та Кіровограді, а також нові жіночі команди в Івано-Франківську та Кіровограді. Крім того, Львівська федерація баскетболу проводить змагання західної любительської ліги за участю 12 чоловічих та 4-х жіночих </a:t>
            </a:r>
            <a:r>
              <a:rPr lang="uk-UA" dirty="0" smtClean="0">
                <a:solidFill>
                  <a:schemeClr val="tx2">
                    <a:lumMod val="50000"/>
                  </a:schemeClr>
                </a:solidFill>
              </a:rPr>
              <a:t>      </a:t>
            </a:r>
            <a:r>
              <a:rPr lang="vi-VN" dirty="0" smtClean="0">
                <a:solidFill>
                  <a:schemeClr val="tx2">
                    <a:lumMod val="50000"/>
                  </a:schemeClr>
                </a:solidFill>
              </a:rPr>
              <a:t>команд.</a:t>
            </a:r>
          </a:p>
          <a:p>
            <a:pPr>
              <a:buNone/>
            </a:pPr>
            <a:r>
              <a:rPr lang="uk-UA" dirty="0" smtClean="0">
                <a:solidFill>
                  <a:schemeClr val="tx2">
                    <a:lumMod val="50000"/>
                  </a:schemeClr>
                </a:solidFill>
              </a:rPr>
              <a:t>         </a:t>
            </a:r>
            <a:r>
              <a:rPr lang="vi-VN" dirty="0" smtClean="0">
                <a:solidFill>
                  <a:schemeClr val="tx2">
                    <a:lumMod val="50000"/>
                  </a:schemeClr>
                </a:solidFill>
              </a:rPr>
              <a:t>Нині баскетболом в Україні займаються близько 40 тисяч осіб, працюють більш 1000 тренерів. У рамках спортивно-технічної та суддівської комісій створено суддівський комітет, який координує роботу та організує підвищення кваліфікації суддівсько-комісарського корпусу. Зараз чемпіонати України обслуговують 85 арбітрів та 30 технічних комісарів (у тому числі 8 арбітрів та 4 комісари ФІБА).</a:t>
            </a:r>
          </a:p>
          <a:p>
            <a:pPr>
              <a:buNone/>
            </a:pPr>
            <a:r>
              <a:rPr lang="uk-UA" dirty="0" smtClean="0">
                <a:solidFill>
                  <a:schemeClr val="tx2">
                    <a:lumMod val="50000"/>
                  </a:schemeClr>
                </a:solidFill>
              </a:rPr>
              <a:t>          </a:t>
            </a:r>
            <a:r>
              <a:rPr lang="vi-VN" dirty="0" smtClean="0">
                <a:solidFill>
                  <a:schemeClr val="tx2">
                    <a:lumMod val="50000"/>
                  </a:schemeClr>
                </a:solidFill>
              </a:rPr>
              <a:t>Президентом Федерації баскетболу України є народний депутат України, член фракції Партії регіонів України Волков Олександр Анатолійович.</a:t>
            </a:r>
          </a:p>
          <a:p>
            <a:endParaRPr lang="ru-RU" dirty="0"/>
          </a:p>
        </p:txBody>
      </p:sp>
      <p:pic>
        <p:nvPicPr>
          <p:cNvPr id="4" name="Рисунок 3" descr="Федерація_баскетболу_України.jpg"/>
          <p:cNvPicPr>
            <a:picLocks noChangeAspect="1"/>
          </p:cNvPicPr>
          <p:nvPr/>
        </p:nvPicPr>
        <p:blipFill>
          <a:blip r:embed="rId2"/>
          <a:stretch>
            <a:fillRect/>
          </a:stretch>
        </p:blipFill>
        <p:spPr>
          <a:xfrm>
            <a:off x="7715272" y="5072074"/>
            <a:ext cx="1238250" cy="1628775"/>
          </a:xfrm>
          <a:prstGeom prst="rect">
            <a:avLst/>
          </a:prstGeom>
        </p:spPr>
      </p:pic>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strips(downLeft)">
                                      <p:cBhvr>
                                        <p:cTn id="11" dur="500"/>
                                        <p:tgtEl>
                                          <p:spTgt spid="3">
                                            <p:txEl>
                                              <p:pRg st="0" end="0"/>
                                            </p:txEl>
                                          </p:spTgt>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strips(downLeft)">
                                      <p:cBhvr>
                                        <p:cTn id="15" dur="500"/>
                                        <p:tgtEl>
                                          <p:spTgt spid="3">
                                            <p:txEl>
                                              <p:pRg st="1" end="1"/>
                                            </p:txEl>
                                          </p:spTgt>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strips(downLeft)">
                                      <p:cBhvr>
                                        <p:cTn id="19" dur="500"/>
                                        <p:tgtEl>
                                          <p:spTgt spid="3">
                                            <p:txEl>
                                              <p:pRg st="2" end="2"/>
                                            </p:txEl>
                                          </p:spTgt>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strips(downLeft)">
                                      <p:cBhvr>
                                        <p:cTn id="23" dur="500"/>
                                        <p:tgtEl>
                                          <p:spTgt spid="3">
                                            <p:txEl>
                                              <p:pRg st="3" end="3"/>
                                            </p:txEl>
                                          </p:spTgt>
                                        </p:tgtEl>
                                      </p:cBhvr>
                                    </p:animEffect>
                                  </p:childTnLst>
                                </p:cTn>
                              </p:par>
                            </p:childTnLst>
                          </p:cTn>
                        </p:par>
                        <p:par>
                          <p:cTn id="24" fill="hold">
                            <p:stCondLst>
                              <p:cond delay="2500"/>
                            </p:stCondLst>
                            <p:childTnLst>
                              <p:par>
                                <p:cTn id="25" presetID="18" presetClass="entr" presetSubtype="12"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strips(downLeft)">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00042"/>
            <a:ext cx="8229600" cy="1066800"/>
          </a:xfrm>
        </p:spPr>
        <p:txBody>
          <a:bodyPr>
            <a:normAutofit fontScale="90000"/>
          </a:bodyPr>
          <a:lstStyle/>
          <a:p>
            <a:r>
              <a:rPr lang="uk-UA" dirty="0" smtClean="0"/>
              <a:t>Українська баскетбольна суперліга</a:t>
            </a:r>
            <a:br>
              <a:rPr lang="uk-UA" dirty="0" smtClean="0"/>
            </a:br>
            <a:endParaRPr lang="ru-RU" dirty="0"/>
          </a:p>
        </p:txBody>
      </p:sp>
      <p:sp>
        <p:nvSpPr>
          <p:cNvPr id="3" name="Содержимое 2"/>
          <p:cNvSpPr>
            <a:spLocks noGrp="1"/>
          </p:cNvSpPr>
          <p:nvPr>
            <p:ph idx="1"/>
          </p:nvPr>
        </p:nvSpPr>
        <p:spPr>
          <a:xfrm>
            <a:off x="428596" y="1214422"/>
            <a:ext cx="8229600" cy="2857520"/>
          </a:xfrm>
        </p:spPr>
        <p:txBody>
          <a:bodyPr>
            <a:normAutofit fontScale="70000" lnSpcReduction="20000"/>
          </a:bodyPr>
          <a:lstStyle/>
          <a:p>
            <a:pPr>
              <a:buNone/>
            </a:pPr>
            <a:r>
              <a:rPr lang="uk-UA" dirty="0" smtClean="0">
                <a:solidFill>
                  <a:schemeClr val="tx2">
                    <a:lumMod val="50000"/>
                  </a:schemeClr>
                </a:solidFill>
              </a:rPr>
              <a:t>       Починаючи з 1991 року, одразу після розпаду СРСР, в Україні проводиться власний чемпіонат з баскетболу. Першим чемпіоном країни став столичний «Будівельник», що здавна вважався найсильнішою українською командою. Гегемонія київського клубу розтягнулася на шість сезонів, протягом котрих конкуренти фактично не могли нічого протиставити «Будівельнику». Ця гонка за лідером призвела і до появи перших легіонерів в українських командах — починаючи з середини 90-х років Суперліга ставала все привабливішою для американських і балканських гравців, щоправда, досить невисокого рівня. </a:t>
            </a:r>
            <a:endParaRPr lang="uk-UA" dirty="0">
              <a:solidFill>
                <a:schemeClr val="tx2">
                  <a:lumMod val="50000"/>
                </a:schemeClr>
              </a:solidFill>
            </a:endParaRPr>
          </a:p>
        </p:txBody>
      </p:sp>
      <p:pic>
        <p:nvPicPr>
          <p:cNvPr id="4" name="Рисунок 3" descr="Superliga_UA_Logo.png"/>
          <p:cNvPicPr>
            <a:picLocks noChangeAspect="1"/>
          </p:cNvPicPr>
          <p:nvPr/>
        </p:nvPicPr>
        <p:blipFill>
          <a:blip r:embed="rId2"/>
          <a:stretch>
            <a:fillRect/>
          </a:stretch>
        </p:blipFill>
        <p:spPr>
          <a:xfrm>
            <a:off x="3357554" y="3929066"/>
            <a:ext cx="2500330" cy="2742653"/>
          </a:xfrm>
          <a:prstGeom prst="rect">
            <a:avLst/>
          </a:prstGeom>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ox(in)">
                                      <p:cBhvr>
                                        <p:cTn id="11" dur="500"/>
                                        <p:tgtEl>
                                          <p:spTgt spid="3">
                                            <p:txEl>
                                              <p:pRg st="0" end="0"/>
                                            </p:txEl>
                                          </p:spTgt>
                                        </p:tgtEl>
                                      </p:cBhvr>
                                    </p:animEffect>
                                  </p:childTnLst>
                                </p:cTn>
                              </p:par>
                            </p:childTnLst>
                          </p:cTn>
                        </p:par>
                        <p:par>
                          <p:cTn id="12" fill="hold">
                            <p:stCondLst>
                              <p:cond delay="1000"/>
                            </p:stCondLst>
                            <p:childTnLst>
                              <p:par>
                                <p:cTn id="13" presetID="4" presetClass="entr" presetSubtype="16"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ox(i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1071546"/>
            <a:ext cx="8643998" cy="5214974"/>
          </a:xfrm>
        </p:spPr>
        <p:txBody>
          <a:bodyPr>
            <a:noAutofit/>
          </a:bodyPr>
          <a:lstStyle/>
          <a:p>
            <a:pPr>
              <a:buNone/>
            </a:pPr>
            <a:r>
              <a:rPr lang="ru-RU" sz="1600" dirty="0" smtClean="0"/>
              <a:t>         </a:t>
            </a:r>
            <a:r>
              <a:rPr lang="uk-UA" sz="1800" dirty="0" smtClean="0">
                <a:solidFill>
                  <a:schemeClr val="tx2">
                    <a:lumMod val="50000"/>
                  </a:schemeClr>
                </a:solidFill>
              </a:rPr>
              <a:t>Наприкінці століття, пріоритети в Суперлізі змінилися — серйозні фінансові проблеми, що спіткали столичні клуби «Будівельник» і «</a:t>
            </a:r>
            <a:r>
              <a:rPr lang="uk-UA" sz="1800" dirty="0" err="1" smtClean="0">
                <a:solidFill>
                  <a:schemeClr val="tx2">
                    <a:lumMod val="50000"/>
                  </a:schemeClr>
                </a:solidFill>
              </a:rPr>
              <a:t>Денді-Баскет</a:t>
            </a:r>
            <a:r>
              <a:rPr lang="uk-UA" sz="1800" dirty="0" smtClean="0">
                <a:solidFill>
                  <a:schemeClr val="tx2">
                    <a:lumMod val="50000"/>
                  </a:schemeClr>
                </a:solidFill>
              </a:rPr>
              <a:t>», вивели їх з рангу фаворитів, натомість, на їх місце прийшли одеська </a:t>
            </a:r>
            <a:r>
              <a:rPr lang="uk-UA" sz="1800" dirty="0" err="1" smtClean="0">
                <a:solidFill>
                  <a:schemeClr val="tx2">
                    <a:lumMod val="50000"/>
                  </a:schemeClr>
                </a:solidFill>
              </a:rPr>
              <a:t>БІПА-Мода</a:t>
            </a:r>
            <a:r>
              <a:rPr lang="uk-UA" sz="1800" dirty="0" smtClean="0">
                <a:solidFill>
                  <a:schemeClr val="tx2">
                    <a:lumMod val="50000"/>
                  </a:schemeClr>
                </a:solidFill>
              </a:rPr>
              <a:t>, маріупольський «</a:t>
            </a:r>
            <a:r>
              <a:rPr lang="uk-UA" sz="1800" dirty="0" err="1" smtClean="0">
                <a:solidFill>
                  <a:schemeClr val="tx2">
                    <a:lumMod val="50000"/>
                  </a:schemeClr>
                </a:solidFill>
              </a:rPr>
              <a:t>Азовмаш</a:t>
            </a:r>
            <a:r>
              <a:rPr lang="uk-UA" sz="1800" dirty="0" smtClean="0">
                <a:solidFill>
                  <a:schemeClr val="tx2">
                    <a:lumMod val="50000"/>
                  </a:schemeClr>
                </a:solidFill>
              </a:rPr>
              <a:t>» та новоутворений БК «Київ». Саме під знаком протистояння двох останніх клубів пройшло майже ціле перше десятиріччя 2000-х років. Враховуючи, що в команди стали вкладатися досить солідні кошти, зростав і рівень легіонерів, котрі приїздили в українські клуби — відповідно, ті ж «</a:t>
            </a:r>
            <a:r>
              <a:rPr lang="uk-UA" sz="1800" dirty="0" err="1" smtClean="0">
                <a:solidFill>
                  <a:schemeClr val="tx2">
                    <a:lumMod val="50000"/>
                  </a:schemeClr>
                </a:solidFill>
              </a:rPr>
              <a:t>Азовмаш</a:t>
            </a:r>
            <a:r>
              <a:rPr lang="uk-UA" sz="1800" dirty="0" smtClean="0">
                <a:solidFill>
                  <a:schemeClr val="tx2">
                    <a:lumMod val="50000"/>
                  </a:schemeClr>
                </a:solidFill>
              </a:rPr>
              <a:t>» і БК «Київ» вже мали змогу заявити про себе на європейській арені — в період з 2005 по 2007 роки силами маріупольського та київського клубів Україна мала постійне представництво в «Фіналі чотирьох» </a:t>
            </a:r>
            <a:r>
              <a:rPr lang="uk-UA" sz="1800" dirty="0" err="1" smtClean="0">
                <a:solidFill>
                  <a:schemeClr val="tx2">
                    <a:lumMod val="50000"/>
                  </a:schemeClr>
                </a:solidFill>
              </a:rPr>
              <a:t>Єврокубку</a:t>
            </a:r>
            <a:r>
              <a:rPr lang="uk-UA" sz="1800" dirty="0" smtClean="0">
                <a:solidFill>
                  <a:schemeClr val="tx2">
                    <a:lumMod val="50000"/>
                  </a:schemeClr>
                </a:solidFill>
              </a:rPr>
              <a:t> ФІБА. Починаючи з 2007 року кращі клуби Суперліги виступають в європейських турнірах під егідою УЛЄБ. В той же час, гравці, що виросли на теренах Суперліги, поповнювали клуби Старого та Нового світу. Серед таких — Віталій </a:t>
            </a:r>
            <a:r>
              <a:rPr lang="uk-UA" sz="1800" dirty="0" err="1" smtClean="0">
                <a:solidFill>
                  <a:schemeClr val="tx2">
                    <a:lumMod val="50000"/>
                  </a:schemeClr>
                </a:solidFill>
              </a:rPr>
              <a:t>Потапенко</a:t>
            </a:r>
            <a:r>
              <a:rPr lang="uk-UA" sz="1800" dirty="0" smtClean="0">
                <a:solidFill>
                  <a:schemeClr val="tx2">
                    <a:lumMod val="50000"/>
                  </a:schemeClr>
                </a:solidFill>
              </a:rPr>
              <a:t>, Станіслав </a:t>
            </a:r>
            <a:r>
              <a:rPr lang="uk-UA" sz="1800" dirty="0" err="1" smtClean="0">
                <a:solidFill>
                  <a:schemeClr val="tx2">
                    <a:lumMod val="50000"/>
                  </a:schemeClr>
                </a:solidFill>
              </a:rPr>
              <a:t>Медведенко</a:t>
            </a:r>
            <a:r>
              <a:rPr lang="uk-UA" sz="1800" dirty="0" smtClean="0">
                <a:solidFill>
                  <a:schemeClr val="tx2">
                    <a:lumMod val="50000"/>
                  </a:schemeClr>
                </a:solidFill>
              </a:rPr>
              <a:t>, Леонід Яйло, Григорій </a:t>
            </a:r>
            <a:r>
              <a:rPr lang="uk-UA" sz="1800" dirty="0" err="1" smtClean="0">
                <a:solidFill>
                  <a:schemeClr val="tx2">
                    <a:lumMod val="50000"/>
                  </a:schemeClr>
                </a:solidFill>
              </a:rPr>
              <a:t>Хижняк</a:t>
            </a:r>
            <a:r>
              <a:rPr lang="uk-UA" sz="1800" dirty="0" smtClean="0">
                <a:solidFill>
                  <a:schemeClr val="tx2">
                    <a:lumMod val="50000"/>
                  </a:schemeClr>
                </a:solidFill>
              </a:rPr>
              <a:t>, Олександр </a:t>
            </a:r>
            <a:r>
              <a:rPr lang="uk-UA" sz="1800" dirty="0" err="1" smtClean="0">
                <a:solidFill>
                  <a:schemeClr val="tx2">
                    <a:lumMod val="50000"/>
                  </a:schemeClr>
                </a:solidFill>
              </a:rPr>
              <a:t>Лохманчук</a:t>
            </a:r>
            <a:r>
              <a:rPr lang="uk-UA" sz="1800" dirty="0" smtClean="0">
                <a:solidFill>
                  <a:schemeClr val="tx2">
                    <a:lumMod val="50000"/>
                  </a:schemeClr>
                </a:solidFill>
              </a:rPr>
              <a:t>,Олексій </a:t>
            </a:r>
            <a:r>
              <a:rPr lang="uk-UA" sz="1800" dirty="0" err="1" smtClean="0">
                <a:solidFill>
                  <a:schemeClr val="tx2">
                    <a:lumMod val="50000"/>
                  </a:schemeClr>
                </a:solidFill>
              </a:rPr>
              <a:t>Печеров</a:t>
            </a:r>
            <a:r>
              <a:rPr lang="uk-UA" sz="1800" dirty="0" smtClean="0">
                <a:solidFill>
                  <a:schemeClr val="tx2">
                    <a:lumMod val="50000"/>
                  </a:schemeClr>
                </a:solidFill>
              </a:rPr>
              <a:t>, Сергій </a:t>
            </a:r>
            <a:r>
              <a:rPr lang="uk-UA" sz="1800" dirty="0" err="1" smtClean="0">
                <a:solidFill>
                  <a:schemeClr val="tx2">
                    <a:lumMod val="50000"/>
                  </a:schemeClr>
                </a:solidFill>
              </a:rPr>
              <a:t>Ліщук</a:t>
            </a:r>
            <a:r>
              <a:rPr lang="uk-UA" sz="1800" dirty="0" smtClean="0">
                <a:solidFill>
                  <a:schemeClr val="tx2">
                    <a:lumMod val="50000"/>
                  </a:schemeClr>
                </a:solidFill>
              </a:rPr>
              <a:t>, Сергій </a:t>
            </a:r>
            <a:r>
              <a:rPr lang="uk-UA" sz="1800" dirty="0" err="1" smtClean="0">
                <a:solidFill>
                  <a:schemeClr val="tx2">
                    <a:lumMod val="50000"/>
                  </a:schemeClr>
                </a:solidFill>
              </a:rPr>
              <a:t>Гладир</a:t>
            </a:r>
            <a:r>
              <a:rPr lang="uk-UA" sz="1800" dirty="0" smtClean="0">
                <a:solidFill>
                  <a:schemeClr val="tx2">
                    <a:lumMod val="50000"/>
                  </a:schemeClr>
                </a:solidFill>
              </a:rPr>
              <a:t>.</a:t>
            </a:r>
            <a:endParaRPr lang="uk-UA" sz="1800" dirty="0">
              <a:solidFill>
                <a:schemeClr val="tx2">
                  <a:lumMod val="50000"/>
                </a:schemeClr>
              </a:solidFill>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714356"/>
            <a:ext cx="8229600" cy="1209692"/>
          </a:xfrm>
        </p:spPr>
        <p:txBody>
          <a:bodyPr/>
          <a:lstStyle/>
          <a:p>
            <a:r>
              <a:rPr lang="uk-UA" dirty="0" smtClean="0"/>
              <a:t>Баскетбольні клуби України</a:t>
            </a:r>
            <a:endParaRPr lang="ru-RU" dirty="0"/>
          </a:p>
        </p:txBody>
      </p:sp>
      <p:sp>
        <p:nvSpPr>
          <p:cNvPr id="3" name="Содержимое 2"/>
          <p:cNvSpPr>
            <a:spLocks noGrp="1"/>
          </p:cNvSpPr>
          <p:nvPr>
            <p:ph idx="1"/>
          </p:nvPr>
        </p:nvSpPr>
        <p:spPr/>
        <p:txBody>
          <a:bodyPr>
            <a:normAutofit fontScale="70000" lnSpcReduction="20000"/>
          </a:bodyPr>
          <a:lstStyle/>
          <a:p>
            <a:pPr>
              <a:buClr>
                <a:schemeClr val="tx2">
                  <a:lumMod val="50000"/>
                </a:schemeClr>
              </a:buClr>
            </a:pPr>
            <a:r>
              <a:rPr lang="ru-RU" dirty="0" smtClean="0">
                <a:solidFill>
                  <a:schemeClr val="tx2">
                    <a:lumMod val="50000"/>
                  </a:schemeClr>
                </a:solidFill>
              </a:rPr>
              <a:t>«</a:t>
            </a:r>
            <a:r>
              <a:rPr lang="uk-UA" dirty="0" err="1" smtClean="0">
                <a:solidFill>
                  <a:schemeClr val="tx2">
                    <a:lumMod val="50000"/>
                  </a:schemeClr>
                </a:solidFill>
              </a:rPr>
              <a:t>Азовмаш</a:t>
            </a:r>
            <a:r>
              <a:rPr lang="uk-UA" dirty="0" smtClean="0">
                <a:solidFill>
                  <a:schemeClr val="tx2">
                    <a:lumMod val="50000"/>
                  </a:schemeClr>
                </a:solidFill>
              </a:rPr>
              <a:t>» (Маріуполь)</a:t>
            </a:r>
          </a:p>
          <a:p>
            <a:pPr>
              <a:buClr>
                <a:schemeClr val="tx2">
                  <a:lumMod val="50000"/>
                </a:schemeClr>
              </a:buClr>
            </a:pPr>
            <a:r>
              <a:rPr lang="uk-UA" dirty="0" smtClean="0">
                <a:solidFill>
                  <a:schemeClr val="tx2">
                    <a:lumMod val="50000"/>
                  </a:schemeClr>
                </a:solidFill>
              </a:rPr>
              <a:t>«Будівельник» (Київ)</a:t>
            </a:r>
          </a:p>
          <a:p>
            <a:pPr>
              <a:buClr>
                <a:schemeClr val="tx2">
                  <a:lumMod val="50000"/>
                </a:schemeClr>
              </a:buClr>
            </a:pPr>
            <a:r>
              <a:rPr lang="uk-UA" dirty="0" smtClean="0">
                <a:solidFill>
                  <a:schemeClr val="tx2">
                    <a:lumMod val="50000"/>
                  </a:schemeClr>
                </a:solidFill>
              </a:rPr>
              <a:t>«Галичина» (Львів)</a:t>
            </a:r>
          </a:p>
          <a:p>
            <a:pPr>
              <a:buClr>
                <a:schemeClr val="tx2">
                  <a:lumMod val="50000"/>
                </a:schemeClr>
              </a:buClr>
            </a:pPr>
            <a:r>
              <a:rPr lang="uk-UA" dirty="0" smtClean="0">
                <a:solidFill>
                  <a:schemeClr val="tx2">
                    <a:lumMod val="50000"/>
                  </a:schemeClr>
                </a:solidFill>
              </a:rPr>
              <a:t>«Говерла» (Івано-Франківськ)</a:t>
            </a:r>
          </a:p>
          <a:p>
            <a:pPr>
              <a:buClr>
                <a:schemeClr val="tx2">
                  <a:lumMod val="50000"/>
                </a:schemeClr>
              </a:buClr>
            </a:pPr>
            <a:r>
              <a:rPr lang="uk-UA" dirty="0" smtClean="0">
                <a:solidFill>
                  <a:schemeClr val="tx2">
                    <a:lumMod val="50000"/>
                  </a:schemeClr>
                </a:solidFill>
              </a:rPr>
              <a:t>«Дніпро» (Дніпропетровськ)</a:t>
            </a:r>
          </a:p>
          <a:p>
            <a:pPr>
              <a:buClr>
                <a:schemeClr val="tx2">
                  <a:lumMod val="50000"/>
                </a:schemeClr>
              </a:buClr>
            </a:pPr>
            <a:r>
              <a:rPr lang="uk-UA" dirty="0" smtClean="0">
                <a:solidFill>
                  <a:schemeClr val="tx2">
                    <a:lumMod val="50000"/>
                  </a:schemeClr>
                </a:solidFill>
              </a:rPr>
              <a:t>«</a:t>
            </a:r>
            <a:r>
              <a:rPr lang="uk-UA" dirty="0" err="1" smtClean="0">
                <a:solidFill>
                  <a:schemeClr val="tx2">
                    <a:lumMod val="50000"/>
                  </a:schemeClr>
                </a:solidFill>
              </a:rPr>
              <a:t>ДніпроАзот</a:t>
            </a:r>
            <a:r>
              <a:rPr lang="uk-UA" dirty="0" smtClean="0">
                <a:solidFill>
                  <a:schemeClr val="tx2">
                    <a:lumMod val="50000"/>
                  </a:schemeClr>
                </a:solidFill>
              </a:rPr>
              <a:t>» (Дніпродзержинськ)</a:t>
            </a:r>
          </a:p>
          <a:p>
            <a:pPr>
              <a:buClr>
                <a:schemeClr val="tx2">
                  <a:lumMod val="50000"/>
                </a:schemeClr>
              </a:buClr>
            </a:pPr>
            <a:r>
              <a:rPr lang="uk-UA" dirty="0" smtClean="0">
                <a:solidFill>
                  <a:schemeClr val="tx2">
                    <a:lumMod val="50000"/>
                  </a:schemeClr>
                </a:solidFill>
              </a:rPr>
              <a:t>«БК Донецьк» (</a:t>
            </a:r>
            <a:r>
              <a:rPr lang="uk-UA" dirty="0" err="1" smtClean="0">
                <a:solidFill>
                  <a:schemeClr val="tx2">
                    <a:lumMod val="50000"/>
                  </a:schemeClr>
                </a:solidFill>
              </a:rPr>
              <a:t>Донецьк</a:t>
            </a:r>
            <a:r>
              <a:rPr lang="uk-UA" dirty="0" smtClean="0">
                <a:solidFill>
                  <a:schemeClr val="tx2">
                    <a:lumMod val="50000"/>
                  </a:schemeClr>
                </a:solidFill>
              </a:rPr>
              <a:t>)</a:t>
            </a:r>
          </a:p>
          <a:p>
            <a:pPr>
              <a:buClr>
                <a:schemeClr val="tx2">
                  <a:lumMod val="50000"/>
                </a:schemeClr>
              </a:buClr>
            </a:pPr>
            <a:r>
              <a:rPr lang="uk-UA" dirty="0" smtClean="0">
                <a:solidFill>
                  <a:schemeClr val="tx2">
                    <a:lumMod val="50000"/>
                  </a:schemeClr>
                </a:solidFill>
              </a:rPr>
              <a:t>«БК Київ» (</a:t>
            </a:r>
            <a:r>
              <a:rPr lang="uk-UA" dirty="0" err="1" smtClean="0">
                <a:solidFill>
                  <a:schemeClr val="tx2">
                    <a:lumMod val="50000"/>
                  </a:schemeClr>
                </a:solidFill>
              </a:rPr>
              <a:t>Київ</a:t>
            </a:r>
            <a:r>
              <a:rPr lang="uk-UA" dirty="0" smtClean="0">
                <a:solidFill>
                  <a:schemeClr val="tx2">
                    <a:lumMod val="50000"/>
                  </a:schemeClr>
                </a:solidFill>
              </a:rPr>
              <a:t>)</a:t>
            </a:r>
          </a:p>
          <a:p>
            <a:pPr>
              <a:buClr>
                <a:schemeClr val="tx2">
                  <a:lumMod val="50000"/>
                </a:schemeClr>
              </a:buClr>
            </a:pPr>
            <a:r>
              <a:rPr lang="uk-UA" dirty="0" smtClean="0">
                <a:solidFill>
                  <a:schemeClr val="tx2">
                    <a:lumMod val="50000"/>
                  </a:schemeClr>
                </a:solidFill>
              </a:rPr>
              <a:t>«</a:t>
            </a:r>
            <a:r>
              <a:rPr lang="uk-UA" dirty="0" err="1" smtClean="0">
                <a:solidFill>
                  <a:schemeClr val="tx2">
                    <a:lumMod val="50000"/>
                  </a:schemeClr>
                </a:solidFill>
              </a:rPr>
              <a:t>Кривбасбаскет</a:t>
            </a:r>
            <a:r>
              <a:rPr lang="uk-UA" dirty="0" smtClean="0">
                <a:solidFill>
                  <a:schemeClr val="tx2">
                    <a:lumMod val="50000"/>
                  </a:schemeClr>
                </a:solidFill>
              </a:rPr>
              <a:t>» (Кривий Ріг)</a:t>
            </a:r>
          </a:p>
          <a:p>
            <a:pPr>
              <a:buClr>
                <a:schemeClr val="tx2">
                  <a:lumMod val="50000"/>
                </a:schemeClr>
              </a:buClr>
            </a:pPr>
            <a:r>
              <a:rPr lang="uk-UA" dirty="0" smtClean="0">
                <a:solidFill>
                  <a:schemeClr val="tx2">
                    <a:lumMod val="50000"/>
                  </a:schemeClr>
                </a:solidFill>
              </a:rPr>
              <a:t>«Миколаїв» (</a:t>
            </a:r>
            <a:r>
              <a:rPr lang="uk-UA" dirty="0" err="1" smtClean="0">
                <a:solidFill>
                  <a:schemeClr val="tx2">
                    <a:lumMod val="50000"/>
                  </a:schemeClr>
                </a:solidFill>
              </a:rPr>
              <a:t>Миколаїв</a:t>
            </a:r>
            <a:r>
              <a:rPr lang="uk-UA" dirty="0" smtClean="0">
                <a:solidFill>
                  <a:schemeClr val="tx2">
                    <a:lumMod val="50000"/>
                  </a:schemeClr>
                </a:solidFill>
              </a:rPr>
              <a:t>)</a:t>
            </a:r>
          </a:p>
          <a:p>
            <a:pPr>
              <a:buClr>
                <a:schemeClr val="tx2">
                  <a:lumMod val="50000"/>
                </a:schemeClr>
              </a:buClr>
            </a:pPr>
            <a:r>
              <a:rPr lang="uk-UA" dirty="0" smtClean="0">
                <a:solidFill>
                  <a:schemeClr val="tx2">
                    <a:lumMod val="50000"/>
                  </a:schemeClr>
                </a:solidFill>
              </a:rPr>
              <a:t>«Одеса» (</a:t>
            </a:r>
            <a:r>
              <a:rPr lang="uk-UA" dirty="0" err="1" smtClean="0">
                <a:solidFill>
                  <a:schemeClr val="tx2">
                    <a:lumMod val="50000"/>
                  </a:schemeClr>
                </a:solidFill>
              </a:rPr>
              <a:t>Одеса</a:t>
            </a:r>
            <a:r>
              <a:rPr lang="uk-UA" dirty="0" smtClean="0">
                <a:solidFill>
                  <a:schemeClr val="tx2">
                    <a:lumMod val="50000"/>
                  </a:schemeClr>
                </a:solidFill>
              </a:rPr>
              <a:t>)</a:t>
            </a:r>
          </a:p>
          <a:p>
            <a:pPr>
              <a:buClr>
                <a:schemeClr val="tx2">
                  <a:lumMod val="50000"/>
                </a:schemeClr>
              </a:buClr>
            </a:pPr>
            <a:r>
              <a:rPr lang="uk-UA" dirty="0" smtClean="0">
                <a:solidFill>
                  <a:schemeClr val="tx2">
                    <a:lumMod val="50000"/>
                  </a:schemeClr>
                </a:solidFill>
              </a:rPr>
              <a:t>«</a:t>
            </a:r>
            <a:r>
              <a:rPr lang="uk-UA" dirty="0" err="1" smtClean="0">
                <a:solidFill>
                  <a:schemeClr val="tx2">
                    <a:lumMod val="50000"/>
                  </a:schemeClr>
                </a:solidFill>
              </a:rPr>
              <a:t>Феро-ЗНТУ</a:t>
            </a:r>
            <a:r>
              <a:rPr lang="uk-UA" dirty="0" smtClean="0">
                <a:solidFill>
                  <a:schemeClr val="tx2">
                    <a:lumMod val="50000"/>
                  </a:schemeClr>
                </a:solidFill>
              </a:rPr>
              <a:t>» (Запоріжжя)</a:t>
            </a:r>
          </a:p>
          <a:p>
            <a:pPr>
              <a:buClr>
                <a:schemeClr val="tx2">
                  <a:lumMod val="50000"/>
                </a:schemeClr>
              </a:buClr>
            </a:pPr>
            <a:r>
              <a:rPr lang="uk-UA" dirty="0" smtClean="0">
                <a:solidFill>
                  <a:schemeClr val="tx2">
                    <a:lumMod val="50000"/>
                  </a:schemeClr>
                </a:solidFill>
              </a:rPr>
              <a:t>«Хімік» (</a:t>
            </a:r>
            <a:r>
              <a:rPr lang="uk-UA" dirty="0" err="1" smtClean="0">
                <a:solidFill>
                  <a:schemeClr val="tx2">
                    <a:lumMod val="50000"/>
                  </a:schemeClr>
                </a:solidFill>
              </a:rPr>
              <a:t>Южне</a:t>
            </a:r>
            <a:r>
              <a:rPr lang="uk-UA" dirty="0" smtClean="0">
                <a:solidFill>
                  <a:schemeClr val="tx2">
                    <a:lumMod val="50000"/>
                  </a:schemeClr>
                </a:solidFill>
              </a:rPr>
              <a:t>)</a:t>
            </a:r>
          </a:p>
          <a:p>
            <a:pPr>
              <a:buClr>
                <a:schemeClr val="tx2">
                  <a:lumMod val="50000"/>
                </a:schemeClr>
              </a:buClr>
            </a:pPr>
            <a:r>
              <a:rPr lang="uk-UA" dirty="0" smtClean="0">
                <a:solidFill>
                  <a:schemeClr val="tx2">
                    <a:lumMod val="50000"/>
                  </a:schemeClr>
                </a:solidFill>
              </a:rPr>
              <a:t>«Черкаські мавпи» (Черкаси)</a:t>
            </a:r>
          </a:p>
          <a:p>
            <a:endParaRPr lang="ru-RU" dirty="0"/>
          </a:p>
        </p:txBody>
      </p:sp>
      <p:pic>
        <p:nvPicPr>
          <p:cNvPr id="4" name="Рисунок 3" descr="Bcbudiwelnik_logo.jpg"/>
          <p:cNvPicPr>
            <a:picLocks noChangeAspect="1"/>
          </p:cNvPicPr>
          <p:nvPr/>
        </p:nvPicPr>
        <p:blipFill>
          <a:blip r:embed="rId2"/>
          <a:stretch>
            <a:fillRect/>
          </a:stretch>
        </p:blipFill>
        <p:spPr>
          <a:xfrm>
            <a:off x="5643570" y="1500174"/>
            <a:ext cx="1500198" cy="1905251"/>
          </a:xfrm>
          <a:prstGeom prst="rect">
            <a:avLst/>
          </a:prstGeom>
        </p:spPr>
      </p:pic>
      <p:pic>
        <p:nvPicPr>
          <p:cNvPr id="5" name="Рисунок 4" descr="logo.png"/>
          <p:cNvPicPr>
            <a:picLocks noChangeAspect="1"/>
          </p:cNvPicPr>
          <p:nvPr/>
        </p:nvPicPr>
        <p:blipFill>
          <a:blip r:embed="rId3"/>
          <a:stretch>
            <a:fillRect/>
          </a:stretch>
        </p:blipFill>
        <p:spPr>
          <a:xfrm>
            <a:off x="4786314" y="5214950"/>
            <a:ext cx="3929090" cy="736704"/>
          </a:xfrm>
          <a:prstGeom prst="rect">
            <a:avLst/>
          </a:prstGeom>
        </p:spPr>
      </p:pic>
      <p:pic>
        <p:nvPicPr>
          <p:cNvPr id="6" name="Рисунок 5" descr="загруженное.jpg"/>
          <p:cNvPicPr>
            <a:picLocks noChangeAspect="1"/>
          </p:cNvPicPr>
          <p:nvPr/>
        </p:nvPicPr>
        <p:blipFill>
          <a:blip r:embed="rId4"/>
          <a:stretch>
            <a:fillRect/>
          </a:stretch>
        </p:blipFill>
        <p:spPr>
          <a:xfrm>
            <a:off x="5000628" y="3571876"/>
            <a:ext cx="1438275" cy="1362075"/>
          </a:xfrm>
          <a:prstGeom prst="rect">
            <a:avLst/>
          </a:prstGeom>
        </p:spPr>
      </p:pic>
      <p:pic>
        <p:nvPicPr>
          <p:cNvPr id="7" name="Рисунок 6" descr="Goverla_logo1.jpg"/>
          <p:cNvPicPr>
            <a:picLocks noChangeAspect="1"/>
          </p:cNvPicPr>
          <p:nvPr/>
        </p:nvPicPr>
        <p:blipFill>
          <a:blip r:embed="rId5"/>
          <a:stretch>
            <a:fillRect/>
          </a:stretch>
        </p:blipFill>
        <p:spPr>
          <a:xfrm>
            <a:off x="7000892" y="3000372"/>
            <a:ext cx="1905000" cy="1809750"/>
          </a:xfrm>
          <a:prstGeom prst="rect">
            <a:avLst/>
          </a:prstGeom>
        </p:spPr>
      </p:pic>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strips(downLeft)">
                                      <p:cBhvr>
                                        <p:cTn id="11" dur="500"/>
                                        <p:tgtEl>
                                          <p:spTgt spid="3">
                                            <p:txEl>
                                              <p:pRg st="0" end="0"/>
                                            </p:txEl>
                                          </p:spTgt>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strips(downLeft)">
                                      <p:cBhvr>
                                        <p:cTn id="15" dur="500"/>
                                        <p:tgtEl>
                                          <p:spTgt spid="3">
                                            <p:txEl>
                                              <p:pRg st="1" end="1"/>
                                            </p:txEl>
                                          </p:spTgt>
                                        </p:tgtEl>
                                      </p:cBhvr>
                                    </p:animEffect>
                                  </p:childTnLst>
                                </p:cTn>
                              </p:par>
                            </p:childTnLst>
                          </p:cTn>
                        </p:par>
                        <p:par>
                          <p:cTn id="16" fill="hold">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strips(downLeft)">
                                      <p:cBhvr>
                                        <p:cTn id="19" dur="500"/>
                                        <p:tgtEl>
                                          <p:spTgt spid="3">
                                            <p:txEl>
                                              <p:pRg st="2" end="2"/>
                                            </p:txEl>
                                          </p:spTgt>
                                        </p:tgtEl>
                                      </p:cBhvr>
                                    </p:animEffect>
                                  </p:childTnLst>
                                </p:cTn>
                              </p:par>
                            </p:childTnLst>
                          </p:cTn>
                        </p:par>
                        <p:par>
                          <p:cTn id="20" fill="hold">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strips(downLeft)">
                                      <p:cBhvr>
                                        <p:cTn id="23" dur="500"/>
                                        <p:tgtEl>
                                          <p:spTgt spid="3">
                                            <p:txEl>
                                              <p:pRg st="3" end="3"/>
                                            </p:txEl>
                                          </p:spTgt>
                                        </p:tgtEl>
                                      </p:cBhvr>
                                    </p:animEffect>
                                  </p:childTnLst>
                                </p:cTn>
                              </p:par>
                            </p:childTnLst>
                          </p:cTn>
                        </p:par>
                        <p:par>
                          <p:cTn id="24" fill="hold">
                            <p:stCondLst>
                              <p:cond delay="2500"/>
                            </p:stCondLst>
                            <p:childTnLst>
                              <p:par>
                                <p:cTn id="25" presetID="18" presetClass="entr" presetSubtype="12"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trips(downLeft)">
                                      <p:cBhvr>
                                        <p:cTn id="27" dur="500"/>
                                        <p:tgtEl>
                                          <p:spTgt spid="3">
                                            <p:txEl>
                                              <p:pRg st="4" end="4"/>
                                            </p:txEl>
                                          </p:spTgt>
                                        </p:tgtEl>
                                      </p:cBhvr>
                                    </p:animEffect>
                                  </p:childTnLst>
                                </p:cTn>
                              </p:par>
                            </p:childTnLst>
                          </p:cTn>
                        </p:par>
                        <p:par>
                          <p:cTn id="28" fill="hold">
                            <p:stCondLst>
                              <p:cond delay="3000"/>
                            </p:stCondLst>
                            <p:childTnLst>
                              <p:par>
                                <p:cTn id="29" presetID="18" presetClass="entr" presetSubtype="12"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strips(downLeft)">
                                      <p:cBhvr>
                                        <p:cTn id="31" dur="500"/>
                                        <p:tgtEl>
                                          <p:spTgt spid="3">
                                            <p:txEl>
                                              <p:pRg st="5" end="5"/>
                                            </p:txEl>
                                          </p:spTgt>
                                        </p:tgtEl>
                                      </p:cBhvr>
                                    </p:animEffect>
                                  </p:childTnLst>
                                </p:cTn>
                              </p:par>
                            </p:childTnLst>
                          </p:cTn>
                        </p:par>
                        <p:par>
                          <p:cTn id="32" fill="hold">
                            <p:stCondLst>
                              <p:cond delay="3500"/>
                            </p:stCondLst>
                            <p:childTnLst>
                              <p:par>
                                <p:cTn id="33" presetID="18" presetClass="entr" presetSubtype="12"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strips(downLeft)">
                                      <p:cBhvr>
                                        <p:cTn id="35" dur="500"/>
                                        <p:tgtEl>
                                          <p:spTgt spid="3">
                                            <p:txEl>
                                              <p:pRg st="6" end="6"/>
                                            </p:txEl>
                                          </p:spTgt>
                                        </p:tgtEl>
                                      </p:cBhvr>
                                    </p:animEffect>
                                  </p:childTnLst>
                                </p:cTn>
                              </p:par>
                            </p:childTnLst>
                          </p:cTn>
                        </p:par>
                        <p:par>
                          <p:cTn id="36" fill="hold">
                            <p:stCondLst>
                              <p:cond delay="4000"/>
                            </p:stCondLst>
                            <p:childTnLst>
                              <p:par>
                                <p:cTn id="37" presetID="18" presetClass="entr" presetSubtype="12" fill="hold" grpId="0"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strips(downLeft)">
                                      <p:cBhvr>
                                        <p:cTn id="39" dur="500"/>
                                        <p:tgtEl>
                                          <p:spTgt spid="3">
                                            <p:txEl>
                                              <p:pRg st="7" end="7"/>
                                            </p:txEl>
                                          </p:spTgt>
                                        </p:tgtEl>
                                      </p:cBhvr>
                                    </p:animEffect>
                                  </p:childTnLst>
                                </p:cTn>
                              </p:par>
                            </p:childTnLst>
                          </p:cTn>
                        </p:par>
                        <p:par>
                          <p:cTn id="40" fill="hold">
                            <p:stCondLst>
                              <p:cond delay="4500"/>
                            </p:stCondLst>
                            <p:childTnLst>
                              <p:par>
                                <p:cTn id="41" presetID="18" presetClass="entr" presetSubtype="12" fill="hold" grpId="0"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strips(downLeft)">
                                      <p:cBhvr>
                                        <p:cTn id="43" dur="500"/>
                                        <p:tgtEl>
                                          <p:spTgt spid="3">
                                            <p:txEl>
                                              <p:pRg st="8" end="8"/>
                                            </p:txEl>
                                          </p:spTgt>
                                        </p:tgtEl>
                                      </p:cBhvr>
                                    </p:animEffect>
                                  </p:childTnLst>
                                </p:cTn>
                              </p:par>
                            </p:childTnLst>
                          </p:cTn>
                        </p:par>
                        <p:par>
                          <p:cTn id="44" fill="hold">
                            <p:stCondLst>
                              <p:cond delay="5000"/>
                            </p:stCondLst>
                            <p:childTnLst>
                              <p:par>
                                <p:cTn id="45" presetID="18" presetClass="entr" presetSubtype="12" fill="hold" grpId="0" nodeType="after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strips(downLeft)">
                                      <p:cBhvr>
                                        <p:cTn id="47" dur="500"/>
                                        <p:tgtEl>
                                          <p:spTgt spid="3">
                                            <p:txEl>
                                              <p:pRg st="9" end="9"/>
                                            </p:txEl>
                                          </p:spTgt>
                                        </p:tgtEl>
                                      </p:cBhvr>
                                    </p:animEffect>
                                  </p:childTnLst>
                                </p:cTn>
                              </p:par>
                            </p:childTnLst>
                          </p:cTn>
                        </p:par>
                        <p:par>
                          <p:cTn id="48" fill="hold">
                            <p:stCondLst>
                              <p:cond delay="5500"/>
                            </p:stCondLst>
                            <p:childTnLst>
                              <p:par>
                                <p:cTn id="49" presetID="18" presetClass="entr" presetSubtype="12" fill="hold" grpId="0" nodeType="after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strips(downLeft)">
                                      <p:cBhvr>
                                        <p:cTn id="51" dur="500"/>
                                        <p:tgtEl>
                                          <p:spTgt spid="3">
                                            <p:txEl>
                                              <p:pRg st="10" end="10"/>
                                            </p:txEl>
                                          </p:spTgt>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Effect transition="in" filter="strips(downLeft)">
                                      <p:cBhvr>
                                        <p:cTn id="55" dur="500"/>
                                        <p:tgtEl>
                                          <p:spTgt spid="3">
                                            <p:txEl>
                                              <p:pRg st="11" end="11"/>
                                            </p:txEl>
                                          </p:spTgt>
                                        </p:tgtEl>
                                      </p:cBhvr>
                                    </p:animEffect>
                                  </p:childTnLst>
                                </p:cTn>
                              </p:par>
                            </p:childTnLst>
                          </p:cTn>
                        </p:par>
                        <p:par>
                          <p:cTn id="56" fill="hold">
                            <p:stCondLst>
                              <p:cond delay="6500"/>
                            </p:stCondLst>
                            <p:childTnLst>
                              <p:par>
                                <p:cTn id="57" presetID="18" presetClass="entr" presetSubtype="12" fill="hold" grpId="0" nodeType="after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animEffect transition="in" filter="strips(downLeft)">
                                      <p:cBhvr>
                                        <p:cTn id="59" dur="500"/>
                                        <p:tgtEl>
                                          <p:spTgt spid="3">
                                            <p:txEl>
                                              <p:pRg st="12" end="12"/>
                                            </p:txEl>
                                          </p:spTgt>
                                        </p:tgtEl>
                                      </p:cBhvr>
                                    </p:animEffect>
                                  </p:childTnLst>
                                </p:cTn>
                              </p:par>
                            </p:childTnLst>
                          </p:cTn>
                        </p:par>
                        <p:par>
                          <p:cTn id="60" fill="hold">
                            <p:stCondLst>
                              <p:cond delay="7000"/>
                            </p:stCondLst>
                            <p:childTnLst>
                              <p:par>
                                <p:cTn id="61" presetID="18" presetClass="entr" presetSubtype="12" fill="hold" grpId="0" nodeType="afterEffect">
                                  <p:stCondLst>
                                    <p:cond delay="0"/>
                                  </p:stCondLst>
                                  <p:childTnLst>
                                    <p:set>
                                      <p:cBhvr>
                                        <p:cTn id="62" dur="1" fill="hold">
                                          <p:stCondLst>
                                            <p:cond delay="0"/>
                                          </p:stCondLst>
                                        </p:cTn>
                                        <p:tgtEl>
                                          <p:spTgt spid="3">
                                            <p:txEl>
                                              <p:pRg st="13" end="13"/>
                                            </p:txEl>
                                          </p:spTgt>
                                        </p:tgtEl>
                                        <p:attrNameLst>
                                          <p:attrName>style.visibility</p:attrName>
                                        </p:attrNameLst>
                                      </p:cBhvr>
                                      <p:to>
                                        <p:strVal val="visible"/>
                                      </p:to>
                                    </p:set>
                                    <p:animEffect transition="in" filter="strips(downLeft)">
                                      <p:cBhvr>
                                        <p:cTn id="63" dur="500"/>
                                        <p:tgtEl>
                                          <p:spTgt spid="3">
                                            <p:txEl>
                                              <p:pRg st="13" end="13"/>
                                            </p:txEl>
                                          </p:spTgt>
                                        </p:tgtEl>
                                      </p:cBhvr>
                                    </p:animEffect>
                                  </p:childTnLst>
                                </p:cTn>
                              </p:par>
                            </p:childTnLst>
                          </p:cTn>
                        </p:par>
                        <p:par>
                          <p:cTn id="64" fill="hold">
                            <p:stCondLst>
                              <p:cond delay="7500"/>
                            </p:stCondLst>
                            <p:childTnLst>
                              <p:par>
                                <p:cTn id="65" presetID="18" presetClass="entr" presetSubtype="12"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strips(downLeft)">
                                      <p:cBhvr>
                                        <p:cTn id="67" dur="500"/>
                                        <p:tgtEl>
                                          <p:spTgt spid="4"/>
                                        </p:tgtEl>
                                      </p:cBhvr>
                                    </p:animEffect>
                                  </p:childTnLst>
                                </p:cTn>
                              </p:par>
                            </p:childTnLst>
                          </p:cTn>
                        </p:par>
                        <p:par>
                          <p:cTn id="68" fill="hold">
                            <p:stCondLst>
                              <p:cond delay="8000"/>
                            </p:stCondLst>
                            <p:childTnLst>
                              <p:par>
                                <p:cTn id="69" presetID="18" presetClass="entr" presetSubtype="12" fill="hold" nodeType="afterEffect">
                                  <p:stCondLst>
                                    <p:cond delay="0"/>
                                  </p:stCondLst>
                                  <p:childTnLst>
                                    <p:set>
                                      <p:cBhvr>
                                        <p:cTn id="70" dur="1" fill="hold">
                                          <p:stCondLst>
                                            <p:cond delay="0"/>
                                          </p:stCondLst>
                                        </p:cTn>
                                        <p:tgtEl>
                                          <p:spTgt spid="6"/>
                                        </p:tgtEl>
                                        <p:attrNameLst>
                                          <p:attrName>style.visibility</p:attrName>
                                        </p:attrNameLst>
                                      </p:cBhvr>
                                      <p:to>
                                        <p:strVal val="visible"/>
                                      </p:to>
                                    </p:set>
                                    <p:animEffect transition="in" filter="strips(downLeft)">
                                      <p:cBhvr>
                                        <p:cTn id="71" dur="500"/>
                                        <p:tgtEl>
                                          <p:spTgt spid="6"/>
                                        </p:tgtEl>
                                      </p:cBhvr>
                                    </p:animEffect>
                                  </p:childTnLst>
                                </p:cTn>
                              </p:par>
                            </p:childTnLst>
                          </p:cTn>
                        </p:par>
                        <p:par>
                          <p:cTn id="72" fill="hold">
                            <p:stCondLst>
                              <p:cond delay="8500"/>
                            </p:stCondLst>
                            <p:childTnLst>
                              <p:par>
                                <p:cTn id="73" presetID="18" presetClass="entr" presetSubtype="12" fill="hold" nodeType="after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strips(downLeft)">
                                      <p:cBhvr>
                                        <p:cTn id="75" dur="500"/>
                                        <p:tgtEl>
                                          <p:spTgt spid="7"/>
                                        </p:tgtEl>
                                      </p:cBhvr>
                                    </p:animEffect>
                                  </p:childTnLst>
                                </p:cTn>
                              </p:par>
                            </p:childTnLst>
                          </p:cTn>
                        </p:par>
                        <p:par>
                          <p:cTn id="76" fill="hold">
                            <p:stCondLst>
                              <p:cond delay="9000"/>
                            </p:stCondLst>
                            <p:childTnLst>
                              <p:par>
                                <p:cTn id="77" presetID="18" presetClass="entr" presetSubtype="12" fill="hold" nodeType="afterEffect">
                                  <p:stCondLst>
                                    <p:cond delay="0"/>
                                  </p:stCondLst>
                                  <p:childTnLst>
                                    <p:set>
                                      <p:cBhvr>
                                        <p:cTn id="78" dur="1" fill="hold">
                                          <p:stCondLst>
                                            <p:cond delay="0"/>
                                          </p:stCondLst>
                                        </p:cTn>
                                        <p:tgtEl>
                                          <p:spTgt spid="5"/>
                                        </p:tgtEl>
                                        <p:attrNameLst>
                                          <p:attrName>style.visibility</p:attrName>
                                        </p:attrNameLst>
                                      </p:cBhvr>
                                      <p:to>
                                        <p:strVal val="visible"/>
                                      </p:to>
                                    </p:set>
                                    <p:animEffect transition="in" filter="strips(downLeft)">
                                      <p:cBhvr>
                                        <p:cTn id="7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Дякую за увагу!</a:t>
            </a:r>
            <a:endParaRPr lang="ru-RU" dirty="0"/>
          </a:p>
        </p:txBody>
      </p:sp>
      <p:pic>
        <p:nvPicPr>
          <p:cNvPr id="4" name="Рисунок 3" descr="sport_basketbol_foto_03.jpg"/>
          <p:cNvPicPr>
            <a:picLocks noChangeAspect="1"/>
          </p:cNvPicPr>
          <p:nvPr/>
        </p:nvPicPr>
        <p:blipFill>
          <a:blip r:embed="rId2"/>
          <a:stretch>
            <a:fillRect/>
          </a:stretch>
        </p:blipFill>
        <p:spPr>
          <a:xfrm>
            <a:off x="357158" y="2857496"/>
            <a:ext cx="4714908" cy="3286431"/>
          </a:xfrm>
          <a:prstGeom prst="rect">
            <a:avLst/>
          </a:prstGeom>
          <a:ln>
            <a:noFill/>
          </a:ln>
          <a:effectLst>
            <a:outerShdw blurRad="292100" dist="139700" dir="2700000" algn="tl" rotWithShape="0">
              <a:srgbClr val="333333">
                <a:alpha val="65000"/>
              </a:srgbClr>
            </a:outerShdw>
          </a:effectLst>
        </p:spPr>
      </p:pic>
      <p:pic>
        <p:nvPicPr>
          <p:cNvPr id="5" name="Рисунок 4" descr="4191.jpg"/>
          <p:cNvPicPr>
            <a:picLocks noChangeAspect="1"/>
          </p:cNvPicPr>
          <p:nvPr/>
        </p:nvPicPr>
        <p:blipFill>
          <a:blip r:embed="rId3"/>
          <a:stretch>
            <a:fillRect/>
          </a:stretch>
        </p:blipFill>
        <p:spPr>
          <a:xfrm>
            <a:off x="4643438" y="785794"/>
            <a:ext cx="2714644" cy="3394732"/>
          </a:xfrm>
          <a:prstGeom prst="rect">
            <a:avLst/>
          </a:prstGeom>
          <a:ln>
            <a:noFill/>
          </a:ln>
          <a:effectLst>
            <a:outerShdw blurRad="292100" dist="139700" dir="2700000" algn="tl" rotWithShape="0">
              <a:srgbClr val="333333">
                <a:alpha val="65000"/>
              </a:srgbClr>
            </a:outerShdw>
          </a:effectLst>
        </p:spPr>
      </p:pic>
      <p:pic>
        <p:nvPicPr>
          <p:cNvPr id="7" name="Рисунок 6" descr="1230120089_12a7011.jpg"/>
          <p:cNvPicPr>
            <a:picLocks noChangeAspect="1"/>
          </p:cNvPicPr>
          <p:nvPr/>
        </p:nvPicPr>
        <p:blipFill>
          <a:blip r:embed="rId4"/>
          <a:stretch>
            <a:fillRect/>
          </a:stretch>
        </p:blipFill>
        <p:spPr>
          <a:xfrm>
            <a:off x="4572000" y="3143248"/>
            <a:ext cx="4200526" cy="3500438"/>
          </a:xfrm>
          <a:prstGeom prst="rect">
            <a:avLst/>
          </a:prstGeom>
          <a:ln>
            <a:noFill/>
          </a:ln>
          <a:effectLst>
            <a:outerShdw blurRad="292100" dist="139700" dir="2700000" algn="tl" rotWithShape="0">
              <a:srgbClr val="333333">
                <a:alpha val="65000"/>
              </a:srgbClr>
            </a:outerShdw>
          </a:effectLst>
        </p:spPr>
      </p:pic>
      <p:pic>
        <p:nvPicPr>
          <p:cNvPr id="8" name="Рисунок 7" descr="x_c0422718.jpg"/>
          <p:cNvPicPr>
            <a:picLocks noChangeAspect="1"/>
          </p:cNvPicPr>
          <p:nvPr/>
        </p:nvPicPr>
        <p:blipFill>
          <a:blip r:embed="rId5"/>
          <a:stretch>
            <a:fillRect/>
          </a:stretch>
        </p:blipFill>
        <p:spPr>
          <a:xfrm>
            <a:off x="7429520" y="1428736"/>
            <a:ext cx="1570532" cy="116397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900" decel="100000" fill="hold"/>
                                        <p:tgtEl>
                                          <p:spTgt spid="4"/>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900" decel="100000" fill="hold"/>
                                        <p:tgtEl>
                                          <p:spTgt spid="8"/>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900" decel="100000" fill="hold"/>
                                        <p:tgtEl>
                                          <p:spTgt spid="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900" decel="100000" fill="hold"/>
                                        <p:tgtEl>
                                          <p:spTgt spid="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idx="1"/>
          </p:nvPr>
        </p:nvSpPr>
        <p:spPr>
          <a:xfrm>
            <a:off x="571472" y="1000108"/>
            <a:ext cx="8229600" cy="1822518"/>
          </a:xfrm>
        </p:spPr>
        <p:txBody>
          <a:bodyPr>
            <a:normAutofit fontScale="97500"/>
          </a:bodyPr>
          <a:lstStyle/>
          <a:p>
            <a:pPr>
              <a:buNone/>
            </a:pPr>
            <a:r>
              <a:rPr lang="uk-UA" dirty="0" smtClean="0">
                <a:solidFill>
                  <a:schemeClr val="tx2">
                    <a:lumMod val="50000"/>
                  </a:schemeClr>
                </a:solidFill>
              </a:rPr>
              <a:t>    Баскетбол - спортивна командна гра з м'ячем, який закидають руками в кільце із сіткою (кошик) закріплене на щиті на висоті 3 метри 05 сантиметрів (10 футів) над майданчиком.</a:t>
            </a:r>
            <a:endParaRPr lang="uk-UA" dirty="0">
              <a:solidFill>
                <a:schemeClr val="tx2">
                  <a:lumMod val="50000"/>
                </a:schemeClr>
              </a:solidFill>
            </a:endParaRPr>
          </a:p>
        </p:txBody>
      </p:sp>
      <p:pic>
        <p:nvPicPr>
          <p:cNvPr id="6" name="Рисунок 5" descr="basketball-ball.jpg"/>
          <p:cNvPicPr>
            <a:picLocks noChangeAspect="1"/>
          </p:cNvPicPr>
          <p:nvPr/>
        </p:nvPicPr>
        <p:blipFill>
          <a:blip r:embed="rId2"/>
          <a:stretch>
            <a:fillRect/>
          </a:stretch>
        </p:blipFill>
        <p:spPr>
          <a:xfrm>
            <a:off x="857224" y="3143248"/>
            <a:ext cx="3238500" cy="3238500"/>
          </a:xfrm>
          <a:prstGeom prst="rect">
            <a:avLst/>
          </a:prstGeom>
          <a:ln>
            <a:noFill/>
          </a:ln>
          <a:effectLst>
            <a:softEdge rad="112500"/>
          </a:effectLst>
        </p:spPr>
      </p:pic>
      <p:pic>
        <p:nvPicPr>
          <p:cNvPr id="7" name="Рисунок 6" descr="1848.jpg"/>
          <p:cNvPicPr>
            <a:picLocks noChangeAspect="1"/>
          </p:cNvPicPr>
          <p:nvPr/>
        </p:nvPicPr>
        <p:blipFill>
          <a:blip r:embed="rId3"/>
          <a:stretch>
            <a:fillRect/>
          </a:stretch>
        </p:blipFill>
        <p:spPr>
          <a:xfrm>
            <a:off x="4929190" y="2857496"/>
            <a:ext cx="3286122" cy="3682142"/>
          </a:xfrm>
          <a:prstGeom prst="rect">
            <a:avLst/>
          </a:prstGeom>
          <a:ln>
            <a:noFill/>
          </a:ln>
          <a:effectLst>
            <a:softEdge rad="112500"/>
          </a:effectLst>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900" decel="100000" fill="hold"/>
                                        <p:tgtEl>
                                          <p:spTgt spid="6"/>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8" presetID="37"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900" decel="100000" fill="hold"/>
                                        <p:tgtEl>
                                          <p:spTgt spid="7"/>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642918"/>
            <a:ext cx="4286280" cy="5929354"/>
          </a:xfrm>
        </p:spPr>
        <p:txBody>
          <a:bodyPr>
            <a:normAutofit fontScale="70000" lnSpcReduction="20000"/>
          </a:bodyPr>
          <a:lstStyle/>
          <a:p>
            <a:pPr>
              <a:buNone/>
            </a:pPr>
            <a:r>
              <a:rPr lang="uk-UA" dirty="0" smtClean="0"/>
              <a:t>      </a:t>
            </a:r>
            <a:r>
              <a:rPr lang="uk-UA" dirty="0" smtClean="0">
                <a:solidFill>
                  <a:schemeClr val="tx2">
                    <a:lumMod val="50000"/>
                  </a:schemeClr>
                </a:solidFill>
              </a:rPr>
              <a:t>Грають дві команди по 5 осіб на майданчику 28 х 15 м. На коротких сторонах майданчика укріплені на щитах на висоті 305 см «кошики» — металеві кільця діаметром 45 см з мотузяною сіткою без дна. Переможцем визнається команда, якій вдалось більше число разів закинути м'яч у «кошик» супротивників. Тривалість гри — чотири періоди по 10 хвилин, з півтора хвилинними перервами між першою та другою і третьою й четвертою чвертями, та великою перервою у 15 хвилин між другим та третім періодом. В Національній баскетбольній Асоціації гра триває 48 хвилин і розбивається на 4 чверті.</a:t>
            </a:r>
            <a:endParaRPr lang="uk-UA" dirty="0">
              <a:solidFill>
                <a:schemeClr val="tx2">
                  <a:lumMod val="50000"/>
                </a:schemeClr>
              </a:solidFill>
            </a:endParaRPr>
          </a:p>
        </p:txBody>
      </p:sp>
      <p:pic>
        <p:nvPicPr>
          <p:cNvPr id="4" name="Рисунок 3" descr="Basketball_court_dimensions.png"/>
          <p:cNvPicPr>
            <a:picLocks noChangeAspect="1"/>
          </p:cNvPicPr>
          <p:nvPr/>
        </p:nvPicPr>
        <p:blipFill>
          <a:blip r:embed="rId2"/>
          <a:stretch>
            <a:fillRect/>
          </a:stretch>
        </p:blipFill>
        <p:spPr>
          <a:xfrm>
            <a:off x="5143504" y="1000108"/>
            <a:ext cx="3400425" cy="5715000"/>
          </a:xfrm>
          <a:prstGeom prst="rect">
            <a:avLst/>
          </a:prstGeom>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trips(down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714356"/>
            <a:ext cx="8229600" cy="1066800"/>
          </a:xfrm>
        </p:spPr>
        <p:txBody>
          <a:bodyPr>
            <a:normAutofit fontScale="90000"/>
          </a:bodyPr>
          <a:lstStyle/>
          <a:p>
            <a:r>
              <a:rPr lang="uk-UA" dirty="0" smtClean="0"/>
              <a:t>Історія виникнення і розвиток баскетболу</a:t>
            </a:r>
            <a:endParaRPr lang="uk-UA" dirty="0"/>
          </a:p>
        </p:txBody>
      </p:sp>
      <p:sp>
        <p:nvSpPr>
          <p:cNvPr id="3" name="Содержимое 2"/>
          <p:cNvSpPr>
            <a:spLocks noGrp="1"/>
          </p:cNvSpPr>
          <p:nvPr>
            <p:ph idx="1"/>
          </p:nvPr>
        </p:nvSpPr>
        <p:spPr>
          <a:xfrm>
            <a:off x="0" y="1857364"/>
            <a:ext cx="9001156" cy="2214578"/>
          </a:xfrm>
        </p:spPr>
        <p:txBody>
          <a:bodyPr numCol="1">
            <a:normAutofit fontScale="55000" lnSpcReduction="20000"/>
          </a:bodyPr>
          <a:lstStyle/>
          <a:p>
            <a:pPr>
              <a:buNone/>
            </a:pPr>
            <a:r>
              <a:rPr lang="uk-UA" dirty="0" smtClean="0">
                <a:solidFill>
                  <a:schemeClr val="tx2">
                    <a:lumMod val="50000"/>
                  </a:schemeClr>
                </a:solidFill>
              </a:rPr>
              <a:t>      Історія виникнення баскетболу йде далеко в глиб століть. Прапрадід сучасного баскетболу називався « </a:t>
            </a:r>
            <a:r>
              <a:rPr lang="uk-UA" dirty="0" err="1" smtClean="0">
                <a:solidFill>
                  <a:schemeClr val="tx2">
                    <a:lumMod val="50000"/>
                  </a:schemeClr>
                </a:solidFill>
              </a:rPr>
              <a:t>Пок</a:t>
            </a:r>
            <a:r>
              <a:rPr lang="uk-UA" dirty="0" smtClean="0">
                <a:solidFill>
                  <a:schemeClr val="tx2">
                    <a:lumMod val="50000"/>
                  </a:schemeClr>
                </a:solidFill>
              </a:rPr>
              <a:t> </a:t>
            </a:r>
            <a:r>
              <a:rPr lang="uk-UA" dirty="0" err="1" smtClean="0">
                <a:solidFill>
                  <a:schemeClr val="tx2">
                    <a:lumMod val="50000"/>
                  </a:schemeClr>
                </a:solidFill>
              </a:rPr>
              <a:t>-та-</a:t>
            </a:r>
            <a:r>
              <a:rPr lang="uk-UA" dirty="0" smtClean="0">
                <a:solidFill>
                  <a:schemeClr val="tx2">
                    <a:lumMod val="50000"/>
                  </a:schemeClr>
                </a:solidFill>
              </a:rPr>
              <a:t> </a:t>
            </a:r>
            <a:r>
              <a:rPr lang="uk-UA" dirty="0" err="1" smtClean="0">
                <a:solidFill>
                  <a:schemeClr val="tx2">
                    <a:lumMod val="50000"/>
                  </a:schemeClr>
                </a:solidFill>
              </a:rPr>
              <a:t>пок</a:t>
            </a:r>
            <a:r>
              <a:rPr lang="uk-UA" dirty="0" smtClean="0">
                <a:solidFill>
                  <a:schemeClr val="tx2">
                    <a:lumMod val="50000"/>
                  </a:schemeClr>
                </a:solidFill>
              </a:rPr>
              <a:t> ». Цією грою захоплювалися більше 2500 років тому індіанці племен інків , майя та ацтеків , які жили на землі Мексики, Гватемали , Гондурасу. Майданчик для гри в « </a:t>
            </a:r>
            <a:r>
              <a:rPr lang="uk-UA" dirty="0" err="1" smtClean="0">
                <a:solidFill>
                  <a:schemeClr val="tx2">
                    <a:lumMod val="50000"/>
                  </a:schemeClr>
                </a:solidFill>
              </a:rPr>
              <a:t>пок</a:t>
            </a:r>
            <a:r>
              <a:rPr lang="uk-UA" dirty="0" smtClean="0">
                <a:solidFill>
                  <a:schemeClr val="tx2">
                    <a:lumMod val="50000"/>
                  </a:schemeClr>
                </a:solidFill>
              </a:rPr>
              <a:t> </a:t>
            </a:r>
            <a:r>
              <a:rPr lang="uk-UA" dirty="0" err="1" smtClean="0">
                <a:solidFill>
                  <a:schemeClr val="tx2">
                    <a:lumMod val="50000"/>
                  </a:schemeClr>
                </a:solidFill>
              </a:rPr>
              <a:t>-та-</a:t>
            </a:r>
            <a:r>
              <a:rPr lang="uk-UA" dirty="0" smtClean="0">
                <a:solidFill>
                  <a:schemeClr val="tx2">
                    <a:lumMod val="50000"/>
                  </a:schemeClr>
                </a:solidFill>
              </a:rPr>
              <a:t> </a:t>
            </a:r>
            <a:r>
              <a:rPr lang="uk-UA" dirty="0" err="1" smtClean="0">
                <a:solidFill>
                  <a:schemeClr val="tx2">
                    <a:lumMod val="50000"/>
                  </a:schemeClr>
                </a:solidFill>
              </a:rPr>
              <a:t>пок</a:t>
            </a:r>
            <a:r>
              <a:rPr lang="uk-UA" dirty="0" smtClean="0">
                <a:solidFill>
                  <a:schemeClr val="tx2">
                    <a:lumMod val="50000"/>
                  </a:schemeClr>
                </a:solidFill>
              </a:rPr>
              <a:t> » була оточена високою кам'яною стіною , на протилежній стороні майданчика високо від землі висіло по одному дерев'яному кільцю . Дві команди ( 3- 4чол . ) змагалися хто закине більше куль в кільце супротивника. За правилами дозволялося грати тільки ліктями , колінами або стегнами. Майя та інки грали в цю гру , щоб розважитись, а ацтеки - ті ставилися до неї як до священнодійства .</a:t>
            </a:r>
            <a:endParaRPr lang="uk-UA" dirty="0">
              <a:solidFill>
                <a:schemeClr val="tx2">
                  <a:lumMod val="50000"/>
                </a:schemeClr>
              </a:solidFill>
            </a:endParaRPr>
          </a:p>
        </p:txBody>
      </p:sp>
      <p:pic>
        <p:nvPicPr>
          <p:cNvPr id="4" name="Рисунок 3" descr="img2.jpg"/>
          <p:cNvPicPr>
            <a:picLocks noChangeAspect="1"/>
          </p:cNvPicPr>
          <p:nvPr/>
        </p:nvPicPr>
        <p:blipFill>
          <a:blip r:embed="rId2"/>
          <a:stretch>
            <a:fillRect/>
          </a:stretch>
        </p:blipFill>
        <p:spPr>
          <a:xfrm>
            <a:off x="1857356" y="3594627"/>
            <a:ext cx="5500726" cy="3090572"/>
          </a:xfrm>
          <a:prstGeom prst="rect">
            <a:avLst/>
          </a:prstGeom>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idx="1"/>
          </p:nvPr>
        </p:nvSpPr>
        <p:spPr>
          <a:xfrm>
            <a:off x="142844" y="714356"/>
            <a:ext cx="5572164" cy="5857916"/>
          </a:xfrm>
        </p:spPr>
        <p:txBody>
          <a:bodyPr>
            <a:normAutofit fontScale="85000" lnSpcReduction="20000"/>
          </a:bodyPr>
          <a:lstStyle/>
          <a:p>
            <a:pPr>
              <a:buNone/>
            </a:pPr>
            <a:r>
              <a:rPr lang="uk-UA" smtClean="0">
                <a:solidFill>
                  <a:schemeClr val="tx2">
                    <a:lumMod val="50000"/>
                  </a:schemeClr>
                </a:solidFill>
              </a:rPr>
              <a:t>Другий раз баскетбол народився в 1891 році. Доктор Джеймс Нейсміт-викладач фізичної культури в коледжі США винайшов гру для своїх студентів. Щоб пожвавити урок. Студенти з азартом носилися по майданчику. Намагаючись заволодіти м'ячем і кинути його в одну з двох кошиків. Гру назвали «кошик-м'яч», в перекладі на англійську баскетбол. З цього часу пройшло більше 100 років. Дітище скромного викладача фізкультури знають у всьому світі. У 1894 році Дж. Нейсміт вперше надрукував правила гри і цей рік став роком народження сучасного баскетболу.</a:t>
            </a:r>
            <a:endParaRPr lang="uk-UA">
              <a:solidFill>
                <a:schemeClr val="tx2">
                  <a:lumMod val="50000"/>
                </a:schemeClr>
              </a:solidFill>
            </a:endParaRPr>
          </a:p>
        </p:txBody>
      </p:sp>
      <p:pic>
        <p:nvPicPr>
          <p:cNvPr id="3" name="Рисунок 2" descr="images (2).jpg"/>
          <p:cNvPicPr>
            <a:picLocks noChangeAspect="1"/>
          </p:cNvPicPr>
          <p:nvPr/>
        </p:nvPicPr>
        <p:blipFill>
          <a:blip r:embed="rId2"/>
          <a:stretch>
            <a:fillRect/>
          </a:stretch>
        </p:blipFill>
        <p:spPr>
          <a:xfrm>
            <a:off x="5786446" y="714356"/>
            <a:ext cx="2928958" cy="3862563"/>
          </a:xfrm>
          <a:prstGeom prst="rect">
            <a:avLst/>
          </a:prstGeom>
        </p:spPr>
      </p:pic>
      <p:pic>
        <p:nvPicPr>
          <p:cNvPr id="4" name="Рисунок 3" descr="1971._V_летняя_спартакиада_народов_СССР._Баскетбол.jpg"/>
          <p:cNvPicPr>
            <a:picLocks noChangeAspect="1"/>
          </p:cNvPicPr>
          <p:nvPr/>
        </p:nvPicPr>
        <p:blipFill>
          <a:blip r:embed="rId3" cstate="print"/>
          <a:stretch>
            <a:fillRect/>
          </a:stretch>
        </p:blipFill>
        <p:spPr>
          <a:xfrm>
            <a:off x="6215074" y="4714884"/>
            <a:ext cx="1995938" cy="2000240"/>
          </a:xfrm>
          <a:prstGeom prst="rect">
            <a:avLst/>
          </a:prstGeom>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pRg st="0" end="0"/>
                                            </p:txEl>
                                          </p:spTgt>
                                        </p:tgtEl>
                                      </p:cBhvr>
                                    </p:animEffect>
                                  </p:childTnLst>
                                </p:cTn>
                              </p:par>
                            </p:childTnLst>
                          </p:cTn>
                        </p:par>
                        <p:par>
                          <p:cTn id="10" fill="hold">
                            <p:stCondLst>
                              <p:cond delay="1000"/>
                            </p:stCondLst>
                            <p:childTnLst>
                              <p:par>
                                <p:cTn id="11" presetID="29"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ppt_x</p:attrName>
                                        </p:attrNameLst>
                                      </p:cBhvr>
                                      <p:tavLst>
                                        <p:tav tm="0">
                                          <p:val>
                                            <p:strVal val="#ppt_x-.2"/>
                                          </p:val>
                                        </p:tav>
                                        <p:tav tm="100000">
                                          <p:val>
                                            <p:strVal val="#ppt_x"/>
                                          </p:val>
                                        </p:tav>
                                      </p:tavLst>
                                    </p:anim>
                                    <p:anim calcmode="lin" valueType="num">
                                      <p:cBhvr>
                                        <p:cTn id="14"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
                                        </p:tgtEl>
                                      </p:cBhvr>
                                    </p:animEffect>
                                  </p:childTnLst>
                                </p:cTn>
                              </p:par>
                            </p:childTnLst>
                          </p:cTn>
                        </p:par>
                        <p:par>
                          <p:cTn id="16" fill="hold">
                            <p:stCondLst>
                              <p:cond delay="2000"/>
                            </p:stCondLst>
                            <p:childTnLst>
                              <p:par>
                                <p:cTn id="17" presetID="29"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ppt_x</p:attrName>
                                        </p:attrNameLst>
                                      </p:cBhvr>
                                      <p:tavLst>
                                        <p:tav tm="0">
                                          <p:val>
                                            <p:strVal val="#ppt_x-.2"/>
                                          </p:val>
                                        </p:tav>
                                        <p:tav tm="100000">
                                          <p:val>
                                            <p:strVal val="#ppt_x"/>
                                          </p:val>
                                        </p:tav>
                                      </p:tavLst>
                                    </p:anim>
                                    <p:anim calcmode="lin" valueType="num">
                                      <p:cBhvr>
                                        <p:cTn id="20"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642918"/>
            <a:ext cx="8229600" cy="1066800"/>
          </a:xfrm>
        </p:spPr>
        <p:txBody>
          <a:bodyPr>
            <a:normAutofit fontScale="90000"/>
          </a:bodyPr>
          <a:lstStyle/>
          <a:p>
            <a:r>
              <a:rPr lang="ru-RU" sz="4400" dirty="0" smtClean="0"/>
              <a:t>Правила </a:t>
            </a:r>
            <a:r>
              <a:rPr lang="ru-RU" sz="4400" dirty="0" err="1" smtClean="0"/>
              <a:t>гри</a:t>
            </a:r>
            <a:r>
              <a:rPr lang="ru-RU" dirty="0" smtClean="0"/>
              <a:t/>
            </a:r>
            <a:br>
              <a:rPr lang="ru-RU" dirty="0" smtClean="0"/>
            </a:br>
            <a:endParaRPr lang="ru-RU" dirty="0"/>
          </a:p>
        </p:txBody>
      </p:sp>
      <p:sp>
        <p:nvSpPr>
          <p:cNvPr id="3" name="Содержимое 2"/>
          <p:cNvSpPr>
            <a:spLocks noGrp="1"/>
          </p:cNvSpPr>
          <p:nvPr>
            <p:ph idx="1"/>
          </p:nvPr>
        </p:nvSpPr>
        <p:spPr>
          <a:xfrm>
            <a:off x="-357222" y="1357298"/>
            <a:ext cx="5857916" cy="5357850"/>
          </a:xfrm>
        </p:spPr>
        <p:txBody>
          <a:bodyPr>
            <a:normAutofit fontScale="55000" lnSpcReduction="20000"/>
          </a:bodyPr>
          <a:lstStyle/>
          <a:p>
            <a:pPr>
              <a:buNone/>
            </a:pPr>
            <a:r>
              <a:rPr lang="uk-UA" sz="3300" dirty="0" smtClean="0">
                <a:solidFill>
                  <a:schemeClr val="tx2">
                    <a:lumMod val="50000"/>
                  </a:schemeClr>
                </a:solidFill>
              </a:rPr>
              <a:t>        В баскетбол грають дві команди, зазвичай по дванадцять осіб (як чоловіки, так і жінки), від кожної з яких на майданчику одночасно діють п'ять гравців. Мета кожної команди в баскетболі — закинути м'яч у кошик суперника і перешкодити іншій команді опанувати м'ячем і закинути його в кошик своєї команди. М'ячем грають тільки руками. Бігти з м'ячем, не ударяючи їм в підлогу, навмисно бити по ньому ногою, блокувати будь-якою частиною ноги або бити по ньому кулаком — ​​порушення. Випадкове ж зіткнення або торкання м'яча стопою або ногою не є порушенням.</a:t>
            </a:r>
          </a:p>
          <a:p>
            <a:pPr>
              <a:buNone/>
            </a:pPr>
            <a:r>
              <a:rPr lang="uk-UA" sz="3300" dirty="0" smtClean="0">
                <a:solidFill>
                  <a:schemeClr val="tx2">
                    <a:lumMod val="50000"/>
                  </a:schemeClr>
                </a:solidFill>
              </a:rPr>
              <a:t>        Переможцем в баскетболі стає команда, яка після закінчення ігрового часу набрала більшу кількість очок. При рівному рахунку після закінчення основного часу матчу призначається </a:t>
            </a:r>
            <a:r>
              <a:rPr lang="uk-UA" sz="3300" dirty="0" err="1" smtClean="0">
                <a:solidFill>
                  <a:schemeClr val="tx2">
                    <a:lumMod val="50000"/>
                  </a:schemeClr>
                </a:solidFill>
              </a:rPr>
              <a:t>овертайм</a:t>
            </a:r>
            <a:r>
              <a:rPr lang="uk-UA" sz="3300" dirty="0" smtClean="0">
                <a:solidFill>
                  <a:schemeClr val="tx2">
                    <a:lumMod val="50000"/>
                  </a:schemeClr>
                </a:solidFill>
              </a:rPr>
              <a:t> (зазвичай п'ять хвилин додаткового часу), у разі, якщо і після його закінчення рахунок буде рівним, призначається другий, третій </a:t>
            </a:r>
            <a:r>
              <a:rPr lang="uk-UA" sz="3300" dirty="0" err="1" smtClean="0">
                <a:solidFill>
                  <a:schemeClr val="tx2">
                    <a:lumMod val="50000"/>
                  </a:schemeClr>
                </a:solidFill>
              </a:rPr>
              <a:t>овертайм</a:t>
            </a:r>
            <a:r>
              <a:rPr lang="uk-UA" sz="3300" dirty="0" smtClean="0">
                <a:solidFill>
                  <a:schemeClr val="tx2">
                    <a:lumMod val="50000"/>
                  </a:schemeClr>
                </a:solidFill>
              </a:rPr>
              <a:t> і т. д., до тих пір, поки не буде виявлений переможець матчу.</a:t>
            </a:r>
          </a:p>
          <a:p>
            <a:pPr>
              <a:buNone/>
            </a:pPr>
            <a:endParaRPr lang="ru-RU" dirty="0"/>
          </a:p>
        </p:txBody>
      </p:sp>
      <p:pic>
        <p:nvPicPr>
          <p:cNvPr id="4" name="Рисунок 3" descr="306px-Basketball_backboard_and_basket_(1).svg.png"/>
          <p:cNvPicPr>
            <a:picLocks noChangeAspect="1"/>
          </p:cNvPicPr>
          <p:nvPr/>
        </p:nvPicPr>
        <p:blipFill>
          <a:blip r:embed="rId2"/>
          <a:stretch>
            <a:fillRect/>
          </a:stretch>
        </p:blipFill>
        <p:spPr>
          <a:xfrm>
            <a:off x="5786446" y="928670"/>
            <a:ext cx="2914650" cy="5705475"/>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par>
                          <p:cTn id="8" fill="hold">
                            <p:stCondLst>
                              <p:cond delay="500"/>
                            </p:stCondLst>
                            <p:childTnLst>
                              <p:par>
                                <p:cTn id="9" presetID="16" presetClass="entr" presetSubtype="26"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Horizontal)">
                                      <p:cBhvr>
                                        <p:cTn id="11" dur="500"/>
                                        <p:tgtEl>
                                          <p:spTgt spid="3">
                                            <p:txEl>
                                              <p:pRg st="0" end="0"/>
                                            </p:txEl>
                                          </p:spTgt>
                                        </p:tgtEl>
                                      </p:cBhvr>
                                    </p:animEffect>
                                  </p:childTnLst>
                                </p:cTn>
                              </p:par>
                            </p:childTnLst>
                          </p:cTn>
                        </p:par>
                        <p:par>
                          <p:cTn id="12" fill="hold">
                            <p:stCondLst>
                              <p:cond delay="1000"/>
                            </p:stCondLst>
                            <p:childTnLst>
                              <p:par>
                                <p:cTn id="13" presetID="16" presetClass="entr" presetSubtype="26"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Horizontal)">
                                      <p:cBhvr>
                                        <p:cTn id="15" dur="500"/>
                                        <p:tgtEl>
                                          <p:spTgt spid="3">
                                            <p:txEl>
                                              <p:pRg st="1" end="1"/>
                                            </p:txEl>
                                          </p:spTgt>
                                        </p:tgtEl>
                                      </p:cBhvr>
                                    </p:animEffect>
                                  </p:childTnLst>
                                </p:cTn>
                              </p:par>
                            </p:childTnLst>
                          </p:cTn>
                        </p:par>
                        <p:par>
                          <p:cTn id="16" fill="hold">
                            <p:stCondLst>
                              <p:cond delay="1500"/>
                            </p:stCondLst>
                            <p:childTnLst>
                              <p:par>
                                <p:cTn id="17" presetID="16" presetClass="entr" presetSubtype="2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Horizont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714332"/>
            <a:ext cx="4572000" cy="6143668"/>
          </a:xfrm>
        </p:spPr>
        <p:txBody>
          <a:bodyPr>
            <a:normAutofit fontScale="77500" lnSpcReduction="20000"/>
          </a:bodyPr>
          <a:lstStyle/>
          <a:p>
            <a:pPr>
              <a:buNone/>
            </a:pPr>
            <a:r>
              <a:rPr lang="uk-UA" dirty="0" smtClean="0">
                <a:solidFill>
                  <a:schemeClr val="tx2">
                    <a:lumMod val="50000"/>
                  </a:schemeClr>
                </a:solidFill>
              </a:rPr>
              <a:t>     За одне влучення м'яча в кільце може бути зарахована різна кількість очок:</a:t>
            </a:r>
          </a:p>
          <a:p>
            <a:pPr>
              <a:buClr>
                <a:schemeClr val="tx2">
                  <a:lumMod val="50000"/>
                </a:schemeClr>
              </a:buClr>
            </a:pPr>
            <a:r>
              <a:rPr lang="uk-UA" dirty="0" smtClean="0">
                <a:solidFill>
                  <a:schemeClr val="tx2">
                    <a:lumMod val="50000"/>
                  </a:schemeClr>
                </a:solidFill>
              </a:rPr>
              <a:t>1 очко — кидок зі штрафної лінії;</a:t>
            </a:r>
          </a:p>
          <a:p>
            <a:pPr>
              <a:buClr>
                <a:schemeClr val="tx2">
                  <a:lumMod val="50000"/>
                </a:schemeClr>
              </a:buClr>
            </a:pPr>
            <a:r>
              <a:rPr lang="uk-UA" dirty="0" smtClean="0">
                <a:solidFill>
                  <a:schemeClr val="tx2">
                    <a:lumMod val="50000"/>
                  </a:schemeClr>
                </a:solidFill>
              </a:rPr>
              <a:t>2 очки — кидок з середньої або близької дистанції (ближче </a:t>
            </a:r>
            <a:r>
              <a:rPr lang="uk-UA" dirty="0" err="1" smtClean="0">
                <a:solidFill>
                  <a:schemeClr val="tx2">
                    <a:lumMod val="50000"/>
                  </a:schemeClr>
                </a:solidFill>
              </a:rPr>
              <a:t>триочкової</a:t>
            </a:r>
            <a:r>
              <a:rPr lang="uk-UA" dirty="0" smtClean="0">
                <a:solidFill>
                  <a:schemeClr val="tx2">
                    <a:lumMod val="50000"/>
                  </a:schemeClr>
                </a:solidFill>
              </a:rPr>
              <a:t> лінії);</a:t>
            </a:r>
          </a:p>
          <a:p>
            <a:pPr>
              <a:buClr>
                <a:schemeClr val="tx2">
                  <a:lumMod val="50000"/>
                </a:schemeClr>
              </a:buClr>
            </a:pPr>
            <a:r>
              <a:rPr lang="uk-UA" dirty="0" smtClean="0">
                <a:solidFill>
                  <a:schemeClr val="tx2">
                    <a:lumMod val="50000"/>
                  </a:schemeClr>
                </a:solidFill>
              </a:rPr>
              <a:t>3 очки — кидок з-за </a:t>
            </a:r>
            <a:r>
              <a:rPr lang="uk-UA" dirty="0" err="1" smtClean="0">
                <a:solidFill>
                  <a:schemeClr val="tx2">
                    <a:lumMod val="50000"/>
                  </a:schemeClr>
                </a:solidFill>
              </a:rPr>
              <a:t>триочкової</a:t>
            </a:r>
            <a:r>
              <a:rPr lang="uk-UA" dirty="0" smtClean="0">
                <a:solidFill>
                  <a:schemeClr val="tx2">
                    <a:lumMod val="50000"/>
                  </a:schemeClr>
                </a:solidFill>
              </a:rPr>
              <a:t> лінії на відстані 6м 75см (7м 24см в Національній баскетбольній асоціації);</a:t>
            </a:r>
          </a:p>
          <a:p>
            <a:pPr>
              <a:buClr>
                <a:schemeClr val="tx2">
                  <a:lumMod val="50000"/>
                </a:schemeClr>
              </a:buClr>
              <a:buNone/>
            </a:pPr>
            <a:r>
              <a:rPr lang="uk-UA" dirty="0" smtClean="0">
                <a:solidFill>
                  <a:schemeClr val="tx2">
                    <a:lumMod val="50000"/>
                  </a:schemeClr>
                </a:solidFill>
              </a:rPr>
              <a:t>      Гра офіційно починається спірним кидком в центральному колі, коли м'яч правильно відбитий одним з гравців.</a:t>
            </a:r>
          </a:p>
          <a:p>
            <a:pPr>
              <a:buClr>
                <a:schemeClr val="tx2">
                  <a:lumMod val="50000"/>
                </a:schemeClr>
              </a:buClr>
              <a:buNone/>
            </a:pPr>
            <a:r>
              <a:rPr lang="uk-UA" dirty="0" smtClean="0">
                <a:solidFill>
                  <a:schemeClr val="tx2">
                    <a:lumMod val="50000"/>
                  </a:schemeClr>
                </a:solidFill>
              </a:rPr>
              <a:t>      Гра може відбуватися на відкритому майданчику і в залі висотою не менше 7 м.</a:t>
            </a:r>
            <a:endParaRPr lang="uk-UA" dirty="0">
              <a:solidFill>
                <a:schemeClr val="tx2">
                  <a:lumMod val="50000"/>
                </a:schemeClr>
              </a:solidFill>
            </a:endParaRPr>
          </a:p>
        </p:txBody>
      </p:sp>
      <p:pic>
        <p:nvPicPr>
          <p:cNvPr id="5" name="Рисунок 4" descr="Sport__002281_1.jpg"/>
          <p:cNvPicPr>
            <a:picLocks noChangeAspect="1"/>
          </p:cNvPicPr>
          <p:nvPr/>
        </p:nvPicPr>
        <p:blipFill>
          <a:blip r:embed="rId2"/>
          <a:stretch>
            <a:fillRect/>
          </a:stretch>
        </p:blipFill>
        <p:spPr>
          <a:xfrm>
            <a:off x="4572000" y="1928802"/>
            <a:ext cx="4429156" cy="332186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000"/>
                                        <p:tgtEl>
                                          <p:spTgt spid="3">
                                            <p:txEl>
                                              <p:pRg st="3" end="3"/>
                                            </p:tx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par>
                          <p:cTn id="28" fill="hold">
                            <p:stCondLst>
                              <p:cond delay="12000"/>
                            </p:stCondLst>
                            <p:childTnLst>
                              <p:par>
                                <p:cTn id="29" presetID="10"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642918"/>
            <a:ext cx="8229600" cy="1066800"/>
          </a:xfrm>
        </p:spPr>
        <p:txBody>
          <a:bodyPr>
            <a:normAutofit fontScale="90000"/>
          </a:bodyPr>
          <a:lstStyle/>
          <a:p>
            <a:r>
              <a:rPr lang="uk-UA" sz="4400" b="1" dirty="0" smtClean="0"/>
              <a:t>Порушення</a:t>
            </a:r>
            <a:r>
              <a:rPr lang="ru-RU" b="1" dirty="0" smtClean="0"/>
              <a:t/>
            </a:r>
            <a:br>
              <a:rPr lang="ru-RU" b="1" dirty="0" smtClean="0"/>
            </a:br>
            <a:endParaRPr lang="ru-RU" dirty="0"/>
          </a:p>
        </p:txBody>
      </p:sp>
      <p:sp>
        <p:nvSpPr>
          <p:cNvPr id="3" name="Содержимое 2"/>
          <p:cNvSpPr>
            <a:spLocks noGrp="1"/>
          </p:cNvSpPr>
          <p:nvPr>
            <p:ph idx="1"/>
          </p:nvPr>
        </p:nvSpPr>
        <p:spPr>
          <a:xfrm>
            <a:off x="457200" y="1285860"/>
            <a:ext cx="8229600" cy="5288676"/>
          </a:xfrm>
        </p:spPr>
        <p:txBody>
          <a:bodyPr>
            <a:normAutofit fontScale="62500" lnSpcReduction="20000"/>
          </a:bodyPr>
          <a:lstStyle/>
          <a:p>
            <a:pPr>
              <a:buClr>
                <a:schemeClr val="tx2">
                  <a:lumMod val="50000"/>
                </a:schemeClr>
              </a:buClr>
            </a:pPr>
            <a:r>
              <a:rPr lang="uk-UA" i="1" dirty="0" smtClean="0">
                <a:solidFill>
                  <a:schemeClr val="tx2">
                    <a:lumMod val="50000"/>
                  </a:schemeClr>
                </a:solidFill>
              </a:rPr>
              <a:t>Аут</a:t>
            </a:r>
            <a:r>
              <a:rPr lang="uk-UA" dirty="0" smtClean="0">
                <a:solidFill>
                  <a:schemeClr val="tx2">
                    <a:lumMod val="50000"/>
                  </a:schemeClr>
                </a:solidFill>
              </a:rPr>
              <a:t> — м'яч вийшов за межі ігрового майданчика.</a:t>
            </a:r>
          </a:p>
          <a:p>
            <a:pPr>
              <a:buClr>
                <a:schemeClr val="tx2">
                  <a:lumMod val="50000"/>
                </a:schemeClr>
              </a:buClr>
            </a:pPr>
            <a:r>
              <a:rPr lang="uk-UA" i="1" dirty="0" smtClean="0">
                <a:solidFill>
                  <a:schemeClr val="tx2">
                    <a:lumMod val="50000"/>
                  </a:schemeClr>
                </a:solidFill>
              </a:rPr>
              <a:t>Пробіжка</a:t>
            </a:r>
            <a:r>
              <a:rPr lang="uk-UA" dirty="0" smtClean="0">
                <a:solidFill>
                  <a:schemeClr val="tx2">
                    <a:lumMod val="50000"/>
                  </a:schemeClr>
                </a:solidFill>
              </a:rPr>
              <a:t> — гравець, який контролює «живий» м'яч, здійснює переміщення ніг понад обмеження, встановлене правилами.</a:t>
            </a:r>
          </a:p>
          <a:p>
            <a:pPr>
              <a:buClr>
                <a:schemeClr val="tx2">
                  <a:lumMod val="50000"/>
                </a:schemeClr>
              </a:buClr>
            </a:pPr>
            <a:r>
              <a:rPr lang="uk-UA" i="1" dirty="0" smtClean="0">
                <a:solidFill>
                  <a:schemeClr val="tx2">
                    <a:lumMod val="50000"/>
                  </a:schemeClr>
                </a:solidFill>
              </a:rPr>
              <a:t>Порушення ведення м'яча</a:t>
            </a:r>
            <a:r>
              <a:rPr lang="uk-UA" dirty="0" smtClean="0">
                <a:solidFill>
                  <a:schemeClr val="tx2">
                    <a:lumMod val="50000"/>
                  </a:schemeClr>
                </a:solidFill>
              </a:rPr>
              <a:t>, що включає в себе проніс м'яча, подвійне ведення.</a:t>
            </a:r>
          </a:p>
          <a:p>
            <a:pPr>
              <a:buClr>
                <a:schemeClr val="tx2">
                  <a:lumMod val="50000"/>
                </a:schemeClr>
              </a:buClr>
            </a:pPr>
            <a:r>
              <a:rPr lang="uk-UA" i="1" dirty="0" smtClean="0">
                <a:solidFill>
                  <a:schemeClr val="tx2">
                    <a:lumMod val="50000"/>
                  </a:schemeClr>
                </a:solidFill>
              </a:rPr>
              <a:t>Три секунди</a:t>
            </a:r>
            <a:r>
              <a:rPr lang="uk-UA" dirty="0" smtClean="0">
                <a:solidFill>
                  <a:schemeClr val="tx2">
                    <a:lumMod val="50000"/>
                  </a:schemeClr>
                </a:solidFill>
              </a:rPr>
              <a:t> — гравець нападу перебуває в зоні штрафного кидка більше трьох секунд у той час, коли його команда володіє м'ячем у зоні нападу.</a:t>
            </a:r>
          </a:p>
          <a:p>
            <a:pPr>
              <a:buClr>
                <a:schemeClr val="tx2">
                  <a:lumMod val="50000"/>
                </a:schemeClr>
              </a:buClr>
            </a:pPr>
            <a:r>
              <a:rPr lang="uk-UA" i="1" dirty="0" smtClean="0">
                <a:solidFill>
                  <a:schemeClr val="tx2">
                    <a:lumMod val="50000"/>
                  </a:schemeClr>
                </a:solidFill>
              </a:rPr>
              <a:t>П'ять секунд</a:t>
            </a:r>
            <a:r>
              <a:rPr lang="uk-UA" dirty="0" smtClean="0">
                <a:solidFill>
                  <a:schemeClr val="tx2">
                    <a:lumMod val="50000"/>
                  </a:schemeClr>
                </a:solidFill>
              </a:rPr>
              <a:t> — гравець при виконанні вкидання не розлучається з м'ячем впродовж п'яти секунд.</a:t>
            </a:r>
          </a:p>
          <a:p>
            <a:pPr>
              <a:buClr>
                <a:schemeClr val="tx2">
                  <a:lumMod val="50000"/>
                </a:schemeClr>
              </a:buClr>
            </a:pPr>
            <a:r>
              <a:rPr lang="uk-UA" i="1" dirty="0" smtClean="0">
                <a:solidFill>
                  <a:schemeClr val="tx2">
                    <a:lumMod val="50000"/>
                  </a:schemeClr>
                </a:solidFill>
              </a:rPr>
              <a:t>Вісім секунд</a:t>
            </a:r>
            <a:r>
              <a:rPr lang="uk-UA" dirty="0" smtClean="0">
                <a:solidFill>
                  <a:schemeClr val="tx2">
                    <a:lumMod val="50000"/>
                  </a:schemeClr>
                </a:solidFill>
              </a:rPr>
              <a:t> — команда, що володіє м'ячем із зони захисту не вивела його в зону нападу за вісім секунд.</a:t>
            </a:r>
          </a:p>
          <a:p>
            <a:pPr>
              <a:buClr>
                <a:schemeClr val="tx2">
                  <a:lumMod val="50000"/>
                </a:schemeClr>
              </a:buClr>
            </a:pPr>
            <a:r>
              <a:rPr lang="uk-UA" i="1" dirty="0" smtClean="0">
                <a:solidFill>
                  <a:schemeClr val="tx2">
                    <a:lumMod val="50000"/>
                  </a:schemeClr>
                </a:solidFill>
              </a:rPr>
              <a:t>24 секунди</a:t>
            </a:r>
            <a:r>
              <a:rPr lang="uk-UA" dirty="0" smtClean="0">
                <a:solidFill>
                  <a:schemeClr val="tx2">
                    <a:lumMod val="50000"/>
                  </a:schemeClr>
                </a:solidFill>
              </a:rPr>
              <a:t> — команда володіла м'ячем більше 24 секунд і не здійснила жодного точного кидка в кільце. Команда отримує право на нове 24 секундне володіння, якщо м'яч, кинутий по кільцю, торкнувся дужки кільця, або щита, а також у разі одержання фолу від команди, що захищається.</a:t>
            </a:r>
          </a:p>
          <a:p>
            <a:pPr>
              <a:buClr>
                <a:schemeClr val="tx2">
                  <a:lumMod val="50000"/>
                </a:schemeClr>
              </a:buClr>
            </a:pPr>
            <a:r>
              <a:rPr lang="uk-UA" i="1" dirty="0" smtClean="0">
                <a:solidFill>
                  <a:schemeClr val="tx2">
                    <a:lumMod val="50000"/>
                  </a:schemeClr>
                </a:solidFill>
              </a:rPr>
              <a:t>Опікуваний гравець</a:t>
            </a:r>
            <a:r>
              <a:rPr lang="uk-UA" dirty="0" smtClean="0">
                <a:solidFill>
                  <a:schemeClr val="tx2">
                    <a:lumMod val="50000"/>
                  </a:schemeClr>
                </a:solidFill>
              </a:rPr>
              <a:t> — </a:t>
            </a:r>
            <a:r>
              <a:rPr lang="uk-UA" dirty="0" err="1" smtClean="0">
                <a:solidFill>
                  <a:schemeClr val="tx2">
                    <a:lumMod val="50000"/>
                  </a:schemeClr>
                </a:solidFill>
              </a:rPr>
              <a:t>гравець</a:t>
            </a:r>
            <a:r>
              <a:rPr lang="uk-UA" dirty="0" smtClean="0">
                <a:solidFill>
                  <a:schemeClr val="tx2">
                    <a:lumMod val="50000"/>
                  </a:schemeClr>
                </a:solidFill>
              </a:rPr>
              <a:t> тримає м'яч більше п'яти секунд, у той час як суперник його щільно опікає.</a:t>
            </a:r>
          </a:p>
          <a:p>
            <a:pPr>
              <a:buClr>
                <a:schemeClr val="tx2">
                  <a:lumMod val="50000"/>
                </a:schemeClr>
              </a:buClr>
            </a:pPr>
            <a:r>
              <a:rPr lang="uk-UA" i="1" dirty="0" smtClean="0">
                <a:solidFill>
                  <a:schemeClr val="tx2">
                    <a:lumMod val="50000"/>
                  </a:schemeClr>
                </a:solidFill>
              </a:rPr>
              <a:t>Порушення повернення м'яча в зону захисту</a:t>
            </a:r>
            <a:r>
              <a:rPr lang="uk-UA" dirty="0" smtClean="0">
                <a:solidFill>
                  <a:schemeClr val="tx2">
                    <a:lumMod val="50000"/>
                  </a:schemeClr>
                </a:solidFill>
              </a:rPr>
              <a:t> — команда, що володіє м'ячем у зоні нападу, перевела його в зону захисту.</a:t>
            </a:r>
          </a:p>
          <a:p>
            <a:pPr>
              <a:buNone/>
            </a:pPr>
            <a:endParaRPr lang="ru-RU"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0" end="0"/>
                                            </p:txEl>
                                          </p:spTgt>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1" end="1"/>
                                            </p:txEl>
                                          </p:spTgt>
                                        </p:tgtEl>
                                      </p:cBhvr>
                                    </p:animEffect>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6"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7" dur="1000"/>
                                        <p:tgtEl>
                                          <p:spTgt spid="3">
                                            <p:txEl>
                                              <p:pRg st="2" end="2"/>
                                            </p:txEl>
                                          </p:spTgt>
                                        </p:tgtEl>
                                      </p:cBhvr>
                                    </p:animEffect>
                                  </p:childTnLst>
                                </p:cTn>
                              </p:par>
                            </p:childTnLst>
                          </p:cTn>
                        </p:par>
                        <p:par>
                          <p:cTn id="28" fill="hold">
                            <p:stCondLst>
                              <p:cond delay="4000"/>
                            </p:stCondLst>
                            <p:childTnLst>
                              <p:par>
                                <p:cTn id="29" presetID="55" presetClass="entr" presetSubtype="0"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2"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3" dur="1000"/>
                                        <p:tgtEl>
                                          <p:spTgt spid="3">
                                            <p:txEl>
                                              <p:pRg st="3" end="3"/>
                                            </p:txEl>
                                          </p:spTgt>
                                        </p:tgtEl>
                                      </p:cBhvr>
                                    </p:animEffect>
                                  </p:childTnLst>
                                </p:cTn>
                              </p:par>
                            </p:childTnLst>
                          </p:cTn>
                        </p:par>
                        <p:par>
                          <p:cTn id="34" fill="hold">
                            <p:stCondLst>
                              <p:cond delay="5000"/>
                            </p:stCondLst>
                            <p:childTnLst>
                              <p:par>
                                <p:cTn id="35" presetID="55" presetClass="entr" presetSubtype="0" fill="hold" grpId="0"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8"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9" dur="1000"/>
                                        <p:tgtEl>
                                          <p:spTgt spid="3">
                                            <p:txEl>
                                              <p:pRg st="4" end="4"/>
                                            </p:txEl>
                                          </p:spTgt>
                                        </p:tgtEl>
                                      </p:cBhvr>
                                    </p:animEffect>
                                  </p:childTnLst>
                                </p:cTn>
                              </p:par>
                            </p:childTnLst>
                          </p:cTn>
                        </p:par>
                        <p:par>
                          <p:cTn id="40" fill="hold">
                            <p:stCondLst>
                              <p:cond delay="6000"/>
                            </p:stCondLst>
                            <p:childTnLst>
                              <p:par>
                                <p:cTn id="41" presetID="55" presetClass="entr" presetSubtype="0" fill="hold" grpId="0" nodeType="after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p:cTn id="43"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4"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5" dur="1000"/>
                                        <p:tgtEl>
                                          <p:spTgt spid="3">
                                            <p:txEl>
                                              <p:pRg st="5" end="5"/>
                                            </p:txEl>
                                          </p:spTgt>
                                        </p:tgtEl>
                                      </p:cBhvr>
                                    </p:animEffect>
                                  </p:childTnLst>
                                </p:cTn>
                              </p:par>
                            </p:childTnLst>
                          </p:cTn>
                        </p:par>
                        <p:par>
                          <p:cTn id="46" fill="hold">
                            <p:stCondLst>
                              <p:cond delay="7000"/>
                            </p:stCondLst>
                            <p:childTnLst>
                              <p:par>
                                <p:cTn id="47" presetID="55" presetClass="entr" presetSubtype="0" fill="hold" grpId="0" nodeType="after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6" end="6"/>
                                            </p:txEl>
                                          </p:spTgt>
                                        </p:tgtEl>
                                      </p:cBhvr>
                                    </p:animEffect>
                                  </p:childTnLst>
                                </p:cTn>
                              </p:par>
                            </p:childTnLst>
                          </p:cTn>
                        </p:par>
                        <p:par>
                          <p:cTn id="52" fill="hold">
                            <p:stCondLst>
                              <p:cond delay="8000"/>
                            </p:stCondLst>
                            <p:childTnLst>
                              <p:par>
                                <p:cTn id="53" presetID="55" presetClass="entr" presetSubtype="0" fill="hold" grpId="0" nodeType="after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p:cTn id="55"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56"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57" dur="1000"/>
                                        <p:tgtEl>
                                          <p:spTgt spid="3">
                                            <p:txEl>
                                              <p:pRg st="7" end="7"/>
                                            </p:txEl>
                                          </p:spTgt>
                                        </p:tgtEl>
                                      </p:cBhvr>
                                    </p:animEffect>
                                  </p:childTnLst>
                                </p:cTn>
                              </p:par>
                            </p:childTnLst>
                          </p:cTn>
                        </p:par>
                        <p:par>
                          <p:cTn id="58" fill="hold">
                            <p:stCondLst>
                              <p:cond delay="9000"/>
                            </p:stCondLst>
                            <p:childTnLst>
                              <p:par>
                                <p:cTn id="59" presetID="55" presetClass="entr" presetSubtype="0" fill="hold" grpId="0" nodeType="after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p:cTn id="61" dur="1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62"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63"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71480"/>
            <a:ext cx="8229600" cy="1066800"/>
          </a:xfrm>
        </p:spPr>
        <p:txBody>
          <a:bodyPr>
            <a:normAutofit fontScale="90000"/>
          </a:bodyPr>
          <a:lstStyle/>
          <a:p>
            <a:r>
              <a:rPr lang="uk-UA" sz="4400" b="1" dirty="0" smtClean="0"/>
              <a:t>Фоли</a:t>
            </a:r>
            <a:r>
              <a:rPr lang="ru-RU" b="1" dirty="0" smtClean="0"/>
              <a:t/>
            </a:r>
            <a:br>
              <a:rPr lang="ru-RU" b="1" dirty="0" smtClean="0"/>
            </a:br>
            <a:endParaRPr lang="ru-RU" dirty="0"/>
          </a:p>
        </p:txBody>
      </p:sp>
      <p:sp>
        <p:nvSpPr>
          <p:cNvPr id="3" name="Содержимое 2"/>
          <p:cNvSpPr>
            <a:spLocks noGrp="1"/>
          </p:cNvSpPr>
          <p:nvPr>
            <p:ph idx="1"/>
          </p:nvPr>
        </p:nvSpPr>
        <p:spPr>
          <a:xfrm>
            <a:off x="142844" y="1071546"/>
            <a:ext cx="5214974" cy="5929354"/>
          </a:xfrm>
        </p:spPr>
        <p:txBody>
          <a:bodyPr>
            <a:normAutofit fontScale="55000" lnSpcReduction="20000"/>
          </a:bodyPr>
          <a:lstStyle/>
          <a:p>
            <a:pPr>
              <a:buClr>
                <a:schemeClr val="tx2">
                  <a:lumMod val="50000"/>
                </a:schemeClr>
              </a:buClr>
            </a:pPr>
            <a:r>
              <a:rPr lang="uk-UA" i="1" dirty="0" smtClean="0">
                <a:solidFill>
                  <a:schemeClr val="tx2">
                    <a:lumMod val="50000"/>
                  </a:schemeClr>
                </a:solidFill>
              </a:rPr>
              <a:t>Фол</a:t>
            </a:r>
            <a:r>
              <a:rPr lang="uk-UA" dirty="0" smtClean="0">
                <a:solidFill>
                  <a:schemeClr val="tx2">
                    <a:lumMod val="50000"/>
                  </a:schemeClr>
                </a:solidFill>
              </a:rPr>
              <a:t> в баскетболі — недотримання правил, викликане персональним контактом або неспортивною поведінкою. Серед видів фолів такі:</a:t>
            </a:r>
          </a:p>
          <a:p>
            <a:pPr>
              <a:buClr>
                <a:schemeClr val="tx2">
                  <a:lumMod val="50000"/>
                </a:schemeClr>
              </a:buClr>
            </a:pPr>
            <a:r>
              <a:rPr lang="uk-UA" dirty="0" smtClean="0">
                <a:solidFill>
                  <a:schemeClr val="tx2">
                    <a:lumMod val="50000"/>
                  </a:schemeClr>
                </a:solidFill>
              </a:rPr>
              <a:t>персональний;</a:t>
            </a:r>
          </a:p>
          <a:p>
            <a:pPr>
              <a:buClr>
                <a:schemeClr val="tx2">
                  <a:lumMod val="50000"/>
                </a:schemeClr>
              </a:buClr>
            </a:pPr>
            <a:r>
              <a:rPr lang="uk-UA" dirty="0" smtClean="0">
                <a:solidFill>
                  <a:schemeClr val="tx2">
                    <a:lumMod val="50000"/>
                  </a:schemeClr>
                </a:solidFill>
              </a:rPr>
              <a:t>технічний;</a:t>
            </a:r>
          </a:p>
          <a:p>
            <a:pPr>
              <a:buClr>
                <a:schemeClr val="tx2">
                  <a:lumMod val="50000"/>
                </a:schemeClr>
              </a:buClr>
            </a:pPr>
            <a:r>
              <a:rPr lang="uk-UA" dirty="0" smtClean="0">
                <a:solidFill>
                  <a:schemeClr val="tx2">
                    <a:lumMod val="50000"/>
                  </a:schemeClr>
                </a:solidFill>
              </a:rPr>
              <a:t>неспортивний;</a:t>
            </a:r>
          </a:p>
          <a:p>
            <a:pPr>
              <a:buClr>
                <a:schemeClr val="tx2">
                  <a:lumMod val="50000"/>
                </a:schemeClr>
              </a:buClr>
            </a:pPr>
            <a:r>
              <a:rPr lang="uk-UA" dirty="0" err="1" smtClean="0">
                <a:solidFill>
                  <a:schemeClr val="tx2">
                    <a:lumMod val="50000"/>
                  </a:schemeClr>
                </a:solidFill>
              </a:rPr>
              <a:t>дискваліфікуючий</a:t>
            </a:r>
            <a:r>
              <a:rPr lang="uk-UA" dirty="0" smtClean="0">
                <a:solidFill>
                  <a:schemeClr val="tx2">
                    <a:lumMod val="50000"/>
                  </a:schemeClr>
                </a:solidFill>
              </a:rPr>
              <a:t>.</a:t>
            </a:r>
          </a:p>
          <a:p>
            <a:pPr>
              <a:buClr>
                <a:schemeClr val="tx2">
                  <a:lumMod val="50000"/>
                </a:schemeClr>
              </a:buClr>
            </a:pPr>
            <a:r>
              <a:rPr lang="uk-UA" dirty="0" smtClean="0">
                <a:solidFill>
                  <a:schemeClr val="tx2">
                    <a:lumMod val="50000"/>
                  </a:schemeClr>
                </a:solidFill>
              </a:rPr>
              <a:t>Гравець, який отримав 5 фолів (6 </a:t>
            </a:r>
            <a:r>
              <a:rPr lang="uk-UA" dirty="0" err="1" smtClean="0">
                <a:solidFill>
                  <a:schemeClr val="tx2">
                    <a:lumMod val="50000"/>
                  </a:schemeClr>
                </a:solidFill>
              </a:rPr>
              <a:t>фолів</a:t>
            </a:r>
            <a:r>
              <a:rPr lang="uk-UA" dirty="0" smtClean="0">
                <a:solidFill>
                  <a:schemeClr val="tx2">
                    <a:lumMod val="50000"/>
                  </a:schemeClr>
                </a:solidFill>
              </a:rPr>
              <a:t> у НБА) в матчі повинен покинути ігровий майданчик і не може брати участь у матчі (але при цьому йому дозволяється залишитися на лаві запасних). Гравець, що отримав </a:t>
            </a:r>
            <a:r>
              <a:rPr lang="uk-UA" dirty="0" err="1" smtClean="0">
                <a:solidFill>
                  <a:schemeClr val="tx2">
                    <a:lumMod val="50000"/>
                  </a:schemeClr>
                </a:solidFill>
              </a:rPr>
              <a:t>дискваліфікуючий</a:t>
            </a:r>
            <a:r>
              <a:rPr lang="uk-UA" dirty="0" smtClean="0">
                <a:solidFill>
                  <a:schemeClr val="tx2">
                    <a:lumMod val="50000"/>
                  </a:schemeClr>
                </a:solidFill>
              </a:rPr>
              <a:t> фол, повинен залишити місце проведення матчу (гравцеві не дозволяється залишитися на лаві запасних).</a:t>
            </a:r>
          </a:p>
          <a:p>
            <a:pPr>
              <a:buClr>
                <a:schemeClr val="tx2">
                  <a:lumMod val="50000"/>
                </a:schemeClr>
              </a:buClr>
            </a:pPr>
            <a:r>
              <a:rPr lang="uk-UA" dirty="0" smtClean="0">
                <a:solidFill>
                  <a:schemeClr val="tx2">
                    <a:lumMod val="50000"/>
                  </a:schemeClr>
                </a:solidFill>
              </a:rPr>
              <a:t>Тренер дискваліфікується, якщо:</a:t>
            </a:r>
          </a:p>
          <a:p>
            <a:pPr>
              <a:buClr>
                <a:schemeClr val="tx2">
                  <a:lumMod val="50000"/>
                </a:schemeClr>
              </a:buClr>
            </a:pPr>
            <a:r>
              <a:rPr lang="uk-UA" dirty="0" smtClean="0">
                <a:solidFill>
                  <a:schemeClr val="tx2">
                    <a:lumMod val="50000"/>
                  </a:schemeClr>
                </a:solidFill>
              </a:rPr>
              <a:t>він зробить 2 технічних фоли;</a:t>
            </a:r>
          </a:p>
          <a:p>
            <a:pPr>
              <a:buClr>
                <a:schemeClr val="tx2">
                  <a:lumMod val="50000"/>
                </a:schemeClr>
              </a:buClr>
            </a:pPr>
            <a:r>
              <a:rPr lang="uk-UA" dirty="0" smtClean="0">
                <a:solidFill>
                  <a:schemeClr val="tx2">
                    <a:lumMod val="50000"/>
                  </a:schemeClr>
                </a:solidFill>
              </a:rPr>
              <a:t>офіційна особа команди або запасний гравець здійснять 3 технічних фоли;</a:t>
            </a:r>
          </a:p>
          <a:p>
            <a:pPr>
              <a:buClr>
                <a:schemeClr val="tx2">
                  <a:lumMod val="50000"/>
                </a:schemeClr>
              </a:buClr>
            </a:pPr>
            <a:r>
              <a:rPr lang="uk-UA" dirty="0" smtClean="0">
                <a:solidFill>
                  <a:schemeClr val="tx2">
                    <a:lumMod val="50000"/>
                  </a:schemeClr>
                </a:solidFill>
              </a:rPr>
              <a:t>тренер здійснить 1 технічний фол, і офіційна особа команди або запасний гравець здійснять 2 технічних фоли.</a:t>
            </a:r>
          </a:p>
          <a:p>
            <a:pPr>
              <a:buClr>
                <a:schemeClr val="tx2">
                  <a:lumMod val="50000"/>
                </a:schemeClr>
              </a:buClr>
            </a:pPr>
            <a:r>
              <a:rPr lang="uk-UA" dirty="0" smtClean="0">
                <a:solidFill>
                  <a:schemeClr val="tx2">
                    <a:lumMod val="50000"/>
                  </a:schemeClr>
                </a:solidFill>
              </a:rPr>
              <a:t>порушується заборона нецензурної лайки і образ.</a:t>
            </a:r>
          </a:p>
          <a:p>
            <a:pPr>
              <a:buClr>
                <a:schemeClr val="tx2">
                  <a:lumMod val="50000"/>
                </a:schemeClr>
              </a:buClr>
            </a:pPr>
            <a:r>
              <a:rPr lang="uk-UA" dirty="0" smtClean="0">
                <a:solidFill>
                  <a:schemeClr val="tx2">
                    <a:lumMod val="50000"/>
                  </a:schemeClr>
                </a:solidFill>
              </a:rPr>
              <a:t>Кожен фол йде в рахунок командних фолів, за винятком технічного фолу, отриманого тренером, офіційною особою команди чи гравцем на лавці запасних.</a:t>
            </a:r>
          </a:p>
          <a:p>
            <a:pPr>
              <a:buNone/>
            </a:pPr>
            <a:endParaRPr lang="ru-RU" dirty="0"/>
          </a:p>
        </p:txBody>
      </p:sp>
      <p:pic>
        <p:nvPicPr>
          <p:cNvPr id="4" name="Рисунок 3" descr="513px-Basketball_foul.jpg"/>
          <p:cNvPicPr>
            <a:picLocks noChangeAspect="1"/>
          </p:cNvPicPr>
          <p:nvPr/>
        </p:nvPicPr>
        <p:blipFill>
          <a:blip r:embed="rId2"/>
          <a:stretch>
            <a:fillRect/>
          </a:stretch>
        </p:blipFill>
        <p:spPr>
          <a:xfrm>
            <a:off x="5286380" y="1428736"/>
            <a:ext cx="3670888" cy="4286280"/>
          </a:xfrm>
          <a:prstGeom prst="rect">
            <a:avLst/>
          </a:prstGeom>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Scale>
                                      <p:cBhvr>
                                        <p:cTn id="13"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3">
                                            <p:txEl>
                                              <p:pRg st="0" end="0"/>
                                            </p:txEl>
                                          </p:spTgt>
                                        </p:tgtEl>
                                        <p:attrNameLst>
                                          <p:attrName>ppt_x</p:attrName>
                                          <p:attrName>ppt_y</p:attrName>
                                        </p:attrNameLst>
                                      </p:cBhvr>
                                    </p:animMotion>
                                    <p:animEffect transition="in" filter="fade">
                                      <p:cBhvr>
                                        <p:cTn id="15" dur="1000"/>
                                        <p:tgtEl>
                                          <p:spTgt spid="3">
                                            <p:txEl>
                                              <p:pRg st="0" end="0"/>
                                            </p:txEl>
                                          </p:spTgt>
                                        </p:tgtEl>
                                      </p:cBhvr>
                                    </p:animEffect>
                                  </p:childTnLst>
                                </p:cTn>
                              </p:par>
                            </p:childTnLst>
                          </p:cTn>
                        </p:par>
                        <p:par>
                          <p:cTn id="16" fill="hold">
                            <p:stCondLst>
                              <p:cond delay="2000"/>
                            </p:stCondLst>
                            <p:childTnLst>
                              <p:par>
                                <p:cTn id="17" presetID="52"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Scale>
                                      <p:cBhvr>
                                        <p:cTn id="19"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3">
                                            <p:txEl>
                                              <p:pRg st="1" end="1"/>
                                            </p:txEl>
                                          </p:spTgt>
                                        </p:tgtEl>
                                        <p:attrNameLst>
                                          <p:attrName>ppt_x</p:attrName>
                                          <p:attrName>ppt_y</p:attrName>
                                        </p:attrNameLst>
                                      </p:cBhvr>
                                    </p:animMotion>
                                    <p:animEffect transition="in" filter="fade">
                                      <p:cBhvr>
                                        <p:cTn id="21" dur="1000"/>
                                        <p:tgtEl>
                                          <p:spTgt spid="3">
                                            <p:txEl>
                                              <p:pRg st="1" end="1"/>
                                            </p:txEl>
                                          </p:spTgt>
                                        </p:tgtEl>
                                      </p:cBhvr>
                                    </p:animEffect>
                                  </p:childTnLst>
                                </p:cTn>
                              </p:par>
                            </p:childTnLst>
                          </p:cTn>
                        </p:par>
                        <p:par>
                          <p:cTn id="22" fill="hold">
                            <p:stCondLst>
                              <p:cond delay="3000"/>
                            </p:stCondLst>
                            <p:childTnLst>
                              <p:par>
                                <p:cTn id="23" presetID="52"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Scale>
                                      <p:cBhvr>
                                        <p:cTn id="25"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3">
                                            <p:txEl>
                                              <p:pRg st="2" end="2"/>
                                            </p:txEl>
                                          </p:spTgt>
                                        </p:tgtEl>
                                        <p:attrNameLst>
                                          <p:attrName>ppt_x</p:attrName>
                                          <p:attrName>ppt_y</p:attrName>
                                        </p:attrNameLst>
                                      </p:cBhvr>
                                    </p:animMotion>
                                    <p:animEffect transition="in" filter="fade">
                                      <p:cBhvr>
                                        <p:cTn id="27" dur="1000"/>
                                        <p:tgtEl>
                                          <p:spTgt spid="3">
                                            <p:txEl>
                                              <p:pRg st="2" end="2"/>
                                            </p:txEl>
                                          </p:spTgt>
                                        </p:tgtEl>
                                      </p:cBhvr>
                                    </p:animEffect>
                                  </p:childTnLst>
                                </p:cTn>
                              </p:par>
                            </p:childTnLst>
                          </p:cTn>
                        </p:par>
                        <p:par>
                          <p:cTn id="28" fill="hold">
                            <p:stCondLst>
                              <p:cond delay="4000"/>
                            </p:stCondLst>
                            <p:childTnLst>
                              <p:par>
                                <p:cTn id="29" presetID="52" presetClass="entr" presetSubtype="0"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Scale>
                                      <p:cBhvr>
                                        <p:cTn id="31"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3">
                                            <p:txEl>
                                              <p:pRg st="3" end="3"/>
                                            </p:txEl>
                                          </p:spTgt>
                                        </p:tgtEl>
                                        <p:attrNameLst>
                                          <p:attrName>ppt_x</p:attrName>
                                          <p:attrName>ppt_y</p:attrName>
                                        </p:attrNameLst>
                                      </p:cBhvr>
                                    </p:animMotion>
                                    <p:animEffect transition="in" filter="fade">
                                      <p:cBhvr>
                                        <p:cTn id="33" dur="1000"/>
                                        <p:tgtEl>
                                          <p:spTgt spid="3">
                                            <p:txEl>
                                              <p:pRg st="3" end="3"/>
                                            </p:txEl>
                                          </p:spTgt>
                                        </p:tgtEl>
                                      </p:cBhvr>
                                    </p:animEffect>
                                  </p:childTnLst>
                                </p:cTn>
                              </p:par>
                            </p:childTnLst>
                          </p:cTn>
                        </p:par>
                        <p:par>
                          <p:cTn id="34" fill="hold">
                            <p:stCondLst>
                              <p:cond delay="5000"/>
                            </p:stCondLst>
                            <p:childTnLst>
                              <p:par>
                                <p:cTn id="35" presetID="52" presetClass="entr" presetSubtype="0" fill="hold" grpId="0"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Scale>
                                      <p:cBhvr>
                                        <p:cTn id="37"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3">
                                            <p:txEl>
                                              <p:pRg st="4" end="4"/>
                                            </p:txEl>
                                          </p:spTgt>
                                        </p:tgtEl>
                                        <p:attrNameLst>
                                          <p:attrName>ppt_x</p:attrName>
                                          <p:attrName>ppt_y</p:attrName>
                                        </p:attrNameLst>
                                      </p:cBhvr>
                                    </p:animMotion>
                                    <p:animEffect transition="in" filter="fade">
                                      <p:cBhvr>
                                        <p:cTn id="39" dur="1000"/>
                                        <p:tgtEl>
                                          <p:spTgt spid="3">
                                            <p:txEl>
                                              <p:pRg st="4" end="4"/>
                                            </p:txEl>
                                          </p:spTgt>
                                        </p:tgtEl>
                                      </p:cBhvr>
                                    </p:animEffect>
                                  </p:childTnLst>
                                </p:cTn>
                              </p:par>
                            </p:childTnLst>
                          </p:cTn>
                        </p:par>
                        <p:par>
                          <p:cTn id="40" fill="hold">
                            <p:stCondLst>
                              <p:cond delay="6000"/>
                            </p:stCondLst>
                            <p:childTnLst>
                              <p:par>
                                <p:cTn id="41" presetID="52" presetClass="entr" presetSubtype="0" fill="hold" grpId="0" nodeType="after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Scale>
                                      <p:cBhvr>
                                        <p:cTn id="43" dur="1000" decel="50000" fill="hold">
                                          <p:stCondLst>
                                            <p:cond delay="0"/>
                                          </p:stCondLst>
                                        </p:cTn>
                                        <p:tgtEl>
                                          <p:spTgt spid="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3">
                                            <p:txEl>
                                              <p:pRg st="5" end="5"/>
                                            </p:txEl>
                                          </p:spTgt>
                                        </p:tgtEl>
                                        <p:attrNameLst>
                                          <p:attrName>ppt_x</p:attrName>
                                          <p:attrName>ppt_y</p:attrName>
                                        </p:attrNameLst>
                                      </p:cBhvr>
                                    </p:animMotion>
                                    <p:animEffect transition="in" filter="fade">
                                      <p:cBhvr>
                                        <p:cTn id="45" dur="1000"/>
                                        <p:tgtEl>
                                          <p:spTgt spid="3">
                                            <p:txEl>
                                              <p:pRg st="5" end="5"/>
                                            </p:txEl>
                                          </p:spTgt>
                                        </p:tgtEl>
                                      </p:cBhvr>
                                    </p:animEffect>
                                  </p:childTnLst>
                                </p:cTn>
                              </p:par>
                            </p:childTnLst>
                          </p:cTn>
                        </p:par>
                        <p:par>
                          <p:cTn id="46" fill="hold">
                            <p:stCondLst>
                              <p:cond delay="7000"/>
                            </p:stCondLst>
                            <p:childTnLst>
                              <p:par>
                                <p:cTn id="47" presetID="52" presetClass="entr" presetSubtype="0" fill="hold" grpId="0" nodeType="after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Scale>
                                      <p:cBhvr>
                                        <p:cTn id="49" dur="1000" decel="50000" fill="hold">
                                          <p:stCondLst>
                                            <p:cond delay="0"/>
                                          </p:stCondLst>
                                        </p:cTn>
                                        <p:tgtEl>
                                          <p:spTgt spid="3">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3">
                                            <p:txEl>
                                              <p:pRg st="6" end="6"/>
                                            </p:txEl>
                                          </p:spTgt>
                                        </p:tgtEl>
                                        <p:attrNameLst>
                                          <p:attrName>ppt_x</p:attrName>
                                          <p:attrName>ppt_y</p:attrName>
                                        </p:attrNameLst>
                                      </p:cBhvr>
                                    </p:animMotion>
                                    <p:animEffect transition="in" filter="fade">
                                      <p:cBhvr>
                                        <p:cTn id="51" dur="1000"/>
                                        <p:tgtEl>
                                          <p:spTgt spid="3">
                                            <p:txEl>
                                              <p:pRg st="6" end="6"/>
                                            </p:txEl>
                                          </p:spTgt>
                                        </p:tgtEl>
                                      </p:cBhvr>
                                    </p:animEffect>
                                  </p:childTnLst>
                                </p:cTn>
                              </p:par>
                            </p:childTnLst>
                          </p:cTn>
                        </p:par>
                        <p:par>
                          <p:cTn id="52" fill="hold">
                            <p:stCondLst>
                              <p:cond delay="8000"/>
                            </p:stCondLst>
                            <p:childTnLst>
                              <p:par>
                                <p:cTn id="53" presetID="52" presetClass="entr" presetSubtype="0" fill="hold" grpId="0" nodeType="after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Scale>
                                      <p:cBhvr>
                                        <p:cTn id="55" dur="1000" decel="50000" fill="hold">
                                          <p:stCondLst>
                                            <p:cond delay="0"/>
                                          </p:stCondLst>
                                        </p:cTn>
                                        <p:tgtEl>
                                          <p:spTgt spid="3">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3">
                                            <p:txEl>
                                              <p:pRg st="7" end="7"/>
                                            </p:txEl>
                                          </p:spTgt>
                                        </p:tgtEl>
                                        <p:attrNameLst>
                                          <p:attrName>ppt_x</p:attrName>
                                          <p:attrName>ppt_y</p:attrName>
                                        </p:attrNameLst>
                                      </p:cBhvr>
                                    </p:animMotion>
                                    <p:animEffect transition="in" filter="fade">
                                      <p:cBhvr>
                                        <p:cTn id="57" dur="1000"/>
                                        <p:tgtEl>
                                          <p:spTgt spid="3">
                                            <p:txEl>
                                              <p:pRg st="7" end="7"/>
                                            </p:txEl>
                                          </p:spTgt>
                                        </p:tgtEl>
                                      </p:cBhvr>
                                    </p:animEffect>
                                  </p:childTnLst>
                                </p:cTn>
                              </p:par>
                            </p:childTnLst>
                          </p:cTn>
                        </p:par>
                        <p:par>
                          <p:cTn id="58" fill="hold">
                            <p:stCondLst>
                              <p:cond delay="9000"/>
                            </p:stCondLst>
                            <p:childTnLst>
                              <p:par>
                                <p:cTn id="59" presetID="52" presetClass="entr" presetSubtype="0" fill="hold" grpId="0" nodeType="after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Scale>
                                      <p:cBhvr>
                                        <p:cTn id="61" dur="1000" decel="50000" fill="hold">
                                          <p:stCondLst>
                                            <p:cond delay="0"/>
                                          </p:stCondLst>
                                        </p:cTn>
                                        <p:tgtEl>
                                          <p:spTgt spid="3">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2" dur="1000" decel="50000" fill="hold">
                                          <p:stCondLst>
                                            <p:cond delay="0"/>
                                          </p:stCondLst>
                                        </p:cTn>
                                        <p:tgtEl>
                                          <p:spTgt spid="3">
                                            <p:txEl>
                                              <p:pRg st="8" end="8"/>
                                            </p:txEl>
                                          </p:spTgt>
                                        </p:tgtEl>
                                        <p:attrNameLst>
                                          <p:attrName>ppt_x</p:attrName>
                                          <p:attrName>ppt_y</p:attrName>
                                        </p:attrNameLst>
                                      </p:cBhvr>
                                    </p:animMotion>
                                    <p:animEffect transition="in" filter="fade">
                                      <p:cBhvr>
                                        <p:cTn id="63" dur="1000"/>
                                        <p:tgtEl>
                                          <p:spTgt spid="3">
                                            <p:txEl>
                                              <p:pRg st="8" end="8"/>
                                            </p:txEl>
                                          </p:spTgt>
                                        </p:tgtEl>
                                      </p:cBhvr>
                                    </p:animEffect>
                                  </p:childTnLst>
                                </p:cTn>
                              </p:par>
                            </p:childTnLst>
                          </p:cTn>
                        </p:par>
                        <p:par>
                          <p:cTn id="64" fill="hold">
                            <p:stCondLst>
                              <p:cond delay="10000"/>
                            </p:stCondLst>
                            <p:childTnLst>
                              <p:par>
                                <p:cTn id="65" presetID="52" presetClass="entr" presetSubtype="0" fill="hold" grpId="0" nodeType="after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Scale>
                                      <p:cBhvr>
                                        <p:cTn id="67" dur="1000" decel="50000" fill="hold">
                                          <p:stCondLst>
                                            <p:cond delay="0"/>
                                          </p:stCondLst>
                                        </p:cTn>
                                        <p:tgtEl>
                                          <p:spTgt spid="3">
                                            <p:txEl>
                                              <p:pRg st="9" end="9"/>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8" dur="1000" decel="50000" fill="hold">
                                          <p:stCondLst>
                                            <p:cond delay="0"/>
                                          </p:stCondLst>
                                        </p:cTn>
                                        <p:tgtEl>
                                          <p:spTgt spid="3">
                                            <p:txEl>
                                              <p:pRg st="9" end="9"/>
                                            </p:txEl>
                                          </p:spTgt>
                                        </p:tgtEl>
                                        <p:attrNameLst>
                                          <p:attrName>ppt_x</p:attrName>
                                          <p:attrName>ppt_y</p:attrName>
                                        </p:attrNameLst>
                                      </p:cBhvr>
                                    </p:animMotion>
                                    <p:animEffect transition="in" filter="fade">
                                      <p:cBhvr>
                                        <p:cTn id="69" dur="1000"/>
                                        <p:tgtEl>
                                          <p:spTgt spid="3">
                                            <p:txEl>
                                              <p:pRg st="9" end="9"/>
                                            </p:txEl>
                                          </p:spTgt>
                                        </p:tgtEl>
                                      </p:cBhvr>
                                    </p:animEffect>
                                  </p:childTnLst>
                                </p:cTn>
                              </p:par>
                            </p:childTnLst>
                          </p:cTn>
                        </p:par>
                        <p:par>
                          <p:cTn id="70" fill="hold">
                            <p:stCondLst>
                              <p:cond delay="11000"/>
                            </p:stCondLst>
                            <p:childTnLst>
                              <p:par>
                                <p:cTn id="71" presetID="52" presetClass="entr" presetSubtype="0" fill="hold" grpId="0" nodeType="afterEffect">
                                  <p:stCondLst>
                                    <p:cond delay="0"/>
                                  </p:stCondLst>
                                  <p:childTnLst>
                                    <p:set>
                                      <p:cBhvr>
                                        <p:cTn id="72" dur="1" fill="hold">
                                          <p:stCondLst>
                                            <p:cond delay="0"/>
                                          </p:stCondLst>
                                        </p:cTn>
                                        <p:tgtEl>
                                          <p:spTgt spid="3">
                                            <p:txEl>
                                              <p:pRg st="10" end="10"/>
                                            </p:txEl>
                                          </p:spTgt>
                                        </p:tgtEl>
                                        <p:attrNameLst>
                                          <p:attrName>style.visibility</p:attrName>
                                        </p:attrNameLst>
                                      </p:cBhvr>
                                      <p:to>
                                        <p:strVal val="visible"/>
                                      </p:to>
                                    </p:set>
                                    <p:animScale>
                                      <p:cBhvr>
                                        <p:cTn id="73" dur="1000" decel="50000" fill="hold">
                                          <p:stCondLst>
                                            <p:cond delay="0"/>
                                          </p:stCondLst>
                                        </p:cTn>
                                        <p:tgtEl>
                                          <p:spTgt spid="3">
                                            <p:txEl>
                                              <p:pRg st="10" end="1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4" dur="1000" decel="50000" fill="hold">
                                          <p:stCondLst>
                                            <p:cond delay="0"/>
                                          </p:stCondLst>
                                        </p:cTn>
                                        <p:tgtEl>
                                          <p:spTgt spid="3">
                                            <p:txEl>
                                              <p:pRg st="10" end="10"/>
                                            </p:txEl>
                                          </p:spTgt>
                                        </p:tgtEl>
                                        <p:attrNameLst>
                                          <p:attrName>ppt_x</p:attrName>
                                          <p:attrName>ppt_y</p:attrName>
                                        </p:attrNameLst>
                                      </p:cBhvr>
                                    </p:animMotion>
                                    <p:animEffect transition="in" filter="fade">
                                      <p:cBhvr>
                                        <p:cTn id="75" dur="1000"/>
                                        <p:tgtEl>
                                          <p:spTgt spid="3">
                                            <p:txEl>
                                              <p:pRg st="10" end="10"/>
                                            </p:txEl>
                                          </p:spTgt>
                                        </p:tgtEl>
                                      </p:cBhvr>
                                    </p:animEffect>
                                  </p:childTnLst>
                                </p:cTn>
                              </p:par>
                            </p:childTnLst>
                          </p:cTn>
                        </p:par>
                        <p:par>
                          <p:cTn id="76" fill="hold">
                            <p:stCondLst>
                              <p:cond delay="12000"/>
                            </p:stCondLst>
                            <p:childTnLst>
                              <p:par>
                                <p:cTn id="77" presetID="52" presetClass="entr" presetSubtype="0" fill="hold" grpId="0" nodeType="afterEffect">
                                  <p:stCondLst>
                                    <p:cond delay="0"/>
                                  </p:stCondLst>
                                  <p:childTnLst>
                                    <p:set>
                                      <p:cBhvr>
                                        <p:cTn id="78" dur="1" fill="hold">
                                          <p:stCondLst>
                                            <p:cond delay="0"/>
                                          </p:stCondLst>
                                        </p:cTn>
                                        <p:tgtEl>
                                          <p:spTgt spid="3">
                                            <p:txEl>
                                              <p:pRg st="11" end="11"/>
                                            </p:txEl>
                                          </p:spTgt>
                                        </p:tgtEl>
                                        <p:attrNameLst>
                                          <p:attrName>style.visibility</p:attrName>
                                        </p:attrNameLst>
                                      </p:cBhvr>
                                      <p:to>
                                        <p:strVal val="visible"/>
                                      </p:to>
                                    </p:set>
                                    <p:animScale>
                                      <p:cBhvr>
                                        <p:cTn id="79" dur="1000" decel="50000" fill="hold">
                                          <p:stCondLst>
                                            <p:cond delay="0"/>
                                          </p:stCondLst>
                                        </p:cTn>
                                        <p:tgtEl>
                                          <p:spTgt spid="3">
                                            <p:txEl>
                                              <p:pRg st="11" end="1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3">
                                            <p:txEl>
                                              <p:pRg st="11" end="11"/>
                                            </p:txEl>
                                          </p:spTgt>
                                        </p:tgtEl>
                                        <p:attrNameLst>
                                          <p:attrName>ppt_x</p:attrName>
                                          <p:attrName>ppt_y</p:attrName>
                                        </p:attrNameLst>
                                      </p:cBhvr>
                                    </p:animMotion>
                                    <p:animEffect transition="in" filter="fade">
                                      <p:cBhvr>
                                        <p:cTn id="81" dur="1000"/>
                                        <p:tgtEl>
                                          <p:spTgt spid="3">
                                            <p:txEl>
                                              <p:pRg st="11" end="11"/>
                                            </p:txEl>
                                          </p:spTgt>
                                        </p:tgtEl>
                                      </p:cBhvr>
                                    </p:animEffect>
                                  </p:childTnLst>
                                </p:cTn>
                              </p:par>
                            </p:childTnLst>
                          </p:cTn>
                        </p:par>
                        <p:par>
                          <p:cTn id="82" fill="hold">
                            <p:stCondLst>
                              <p:cond delay="13000"/>
                            </p:stCondLst>
                            <p:childTnLst>
                              <p:par>
                                <p:cTn id="83" presetID="52" presetClass="entr" presetSubtype="0" fill="hold" nodeType="afterEffect">
                                  <p:stCondLst>
                                    <p:cond delay="0"/>
                                  </p:stCondLst>
                                  <p:childTnLst>
                                    <p:set>
                                      <p:cBhvr>
                                        <p:cTn id="84" dur="1" fill="hold">
                                          <p:stCondLst>
                                            <p:cond delay="0"/>
                                          </p:stCondLst>
                                        </p:cTn>
                                        <p:tgtEl>
                                          <p:spTgt spid="4"/>
                                        </p:tgtEl>
                                        <p:attrNameLst>
                                          <p:attrName>style.visibility</p:attrName>
                                        </p:attrNameLst>
                                      </p:cBhvr>
                                      <p:to>
                                        <p:strVal val="visible"/>
                                      </p:to>
                                    </p:set>
                                    <p:animScale>
                                      <p:cBhvr>
                                        <p:cTn id="85"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6" dur="1000" decel="50000" fill="hold">
                                          <p:stCondLst>
                                            <p:cond delay="0"/>
                                          </p:stCondLst>
                                        </p:cTn>
                                        <p:tgtEl>
                                          <p:spTgt spid="4"/>
                                        </p:tgtEl>
                                        <p:attrNameLst>
                                          <p:attrName>ppt_x</p:attrName>
                                          <p:attrName>ppt_y</p:attrName>
                                        </p:attrNameLst>
                                      </p:cBhvr>
                                    </p:animMotion>
                                    <p:animEffect transition="in" filter="fade">
                                      <p:cBhvr>
                                        <p:cTn id="8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252</TotalTime>
  <Words>345</Words>
  <Application>Microsoft Office PowerPoint</Application>
  <PresentationFormat>Экран (4:3)</PresentationFormat>
  <Paragraphs>64</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Городская</vt:lpstr>
      <vt:lpstr>Слайд 1</vt:lpstr>
      <vt:lpstr>Слайд 2</vt:lpstr>
      <vt:lpstr>Слайд 3</vt:lpstr>
      <vt:lpstr>Історія виникнення і розвиток баскетболу</vt:lpstr>
      <vt:lpstr>Слайд 5</vt:lpstr>
      <vt:lpstr>Правила гри </vt:lpstr>
      <vt:lpstr>Слайд 7</vt:lpstr>
      <vt:lpstr>Порушення </vt:lpstr>
      <vt:lpstr>Фоли </vt:lpstr>
      <vt:lpstr>Чемпіонат СРСР з баскетболу </vt:lpstr>
      <vt:lpstr>Федерація баскетболу України</vt:lpstr>
      <vt:lpstr>Українська баскетбольна суперліга </vt:lpstr>
      <vt:lpstr>Слайд 13</vt:lpstr>
      <vt:lpstr>Баскетбольні клуби України</vt:lpstr>
      <vt:lpstr>Дякую за увагу!</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Admin</cp:lastModifiedBy>
  <cp:revision>51</cp:revision>
  <dcterms:created xsi:type="dcterms:W3CDTF">2013-10-29T21:10:43Z</dcterms:created>
  <dcterms:modified xsi:type="dcterms:W3CDTF">2013-11-03T20:54:35Z</dcterms:modified>
</cp:coreProperties>
</file>