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8F"/>
    <a:srgbClr val="FFB953"/>
    <a:srgbClr val="FFFFCC"/>
    <a:srgbClr val="FFFF99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26/02/2014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4" descr="white bar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2060848"/>
            <a:ext cx="6048672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26/02/2014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26/02/2014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26/02/2014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Picture 4" descr="white bar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531440"/>
            <a:ext cx="7623175" cy="813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white bar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188640"/>
            <a:ext cx="5904656" cy="8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06090"/>
          </a:xfrm>
        </p:spPr>
        <p:txBody>
          <a:bodyPr>
            <a:noAutofit/>
          </a:bodyPr>
          <a:lstStyle>
            <a:lvl1pPr>
              <a:defRPr sz="3700" b="1" cap="none" spc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effectLst>
                  <a:outerShdw blurRad="50800" dist="38100" dir="16200000" rotWithShape="0">
                    <a:prstClr val="black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/>
                  </a:outerShdw>
                </a:effectLst>
              </a:defRPr>
            </a:lvl1pPr>
            <a:lvl2pPr>
              <a:defRPr sz="24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/>
                  </a:outerShdw>
                </a:effectLst>
              </a:defRPr>
            </a:lvl2pPr>
            <a:lvl3pPr>
              <a:defRPr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/>
                  </a:outerShdw>
                </a:effectLst>
              </a:defRPr>
            </a:lvl3pPr>
            <a:lvl4pPr>
              <a:defRPr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/>
                  </a:outerShdw>
                </a:effectLst>
              </a:defRPr>
            </a:lvl4pPr>
            <a:lvl5pPr>
              <a:defRPr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/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26/02/2014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26/02/2014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26/02/2014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26/02/2014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26/02/2014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26/02/2014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26/02/2014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s-pantalla-paris-102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45638-1BDD-4CFC-9F24-47E5B0F64A5D}" type="datetimeFigureOut">
              <a:rPr lang="ru-RU" smtClean="0"/>
              <a:pPr/>
              <a:t>26/02/2014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>
            <a:solidFill>
              <a:sysClr val="windowText" lastClr="000000"/>
            </a:solidFill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5976664" cy="1154559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outerShdw blurRad="50800" dist="38100" dir="16200000" rotWithShape="0">
                    <a:prstClr val="black"/>
                  </a:outerShdw>
                </a:effectLst>
              </a:rPr>
              <a:t>Французький</a:t>
            </a:r>
            <a:r>
              <a:rPr lang="ru-RU" dirty="0" smtClean="0">
                <a:effectLst>
                  <a:outerShdw blurRad="50800" dist="38100" dir="16200000" rotWithShape="0">
                    <a:prstClr val="black"/>
                  </a:outerShdw>
                </a:effectLst>
              </a:rPr>
              <a:t> к</a:t>
            </a:r>
            <a:r>
              <a:rPr lang="uk-UA" dirty="0" smtClean="0">
                <a:effectLst>
                  <a:outerShdw blurRad="50800" dist="38100" dir="16200000" rotWithShape="0">
                    <a:prstClr val="black"/>
                  </a:outerShdw>
                </a:effectLst>
              </a:rPr>
              <a:t>і</a:t>
            </a:r>
            <a:r>
              <a:rPr lang="ru-RU" dirty="0" err="1" smtClean="0">
                <a:effectLst>
                  <a:outerShdw blurRad="50800" dist="38100" dir="16200000" rotWithShape="0">
                    <a:prstClr val="black"/>
                  </a:outerShdw>
                </a:effectLst>
              </a:rPr>
              <a:t>нематограф</a:t>
            </a:r>
            <a:endParaRPr lang="es-ES" dirty="0">
              <a:effectLst>
                <a:outerShdw blurRad="50800" dist="38100" dir="16200000" rotWithShape="0">
                  <a:prstClr val="black"/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Жан-Поль Бельмондо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5"/>
            <a:ext cx="4248839" cy="31689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05064"/>
            <a:ext cx="4373136" cy="30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7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Виникнення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У 1895 р. </a:t>
            </a:r>
            <a:r>
              <a:rPr lang="ru-RU" b="0" dirty="0" err="1">
                <a:effectLst/>
              </a:rPr>
              <a:t>французькими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винахідниками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братами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Луї</a:t>
            </a:r>
            <a:r>
              <a:rPr lang="ru-RU" b="0" dirty="0">
                <a:effectLst/>
              </a:rPr>
              <a:t> та Огюстом </a:t>
            </a:r>
            <a:r>
              <a:rPr lang="ru-RU" b="0" dirty="0" err="1">
                <a:effectLst/>
              </a:rPr>
              <a:t>Люм’єр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був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запатентований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новий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технічний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апарат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який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здобув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назву</a:t>
            </a:r>
            <a:r>
              <a:rPr lang="ru-RU" b="0" dirty="0">
                <a:effectLst/>
              </a:rPr>
              <a:t> «</a:t>
            </a:r>
            <a:r>
              <a:rPr lang="ru-RU" b="0" dirty="0" err="1">
                <a:effectLst/>
              </a:rPr>
              <a:t>кінематограф</a:t>
            </a:r>
            <a:r>
              <a:rPr lang="ru-RU" b="0" dirty="0">
                <a:effectLst/>
              </a:rPr>
              <a:t>», </a:t>
            </a:r>
            <a:r>
              <a:rPr lang="ru-RU" b="0" dirty="0" err="1">
                <a:effectLst/>
              </a:rPr>
              <a:t>що</a:t>
            </a:r>
            <a:r>
              <a:rPr lang="ru-RU" b="0" dirty="0">
                <a:effectLst/>
              </a:rPr>
              <a:t> в </a:t>
            </a:r>
            <a:r>
              <a:rPr lang="ru-RU" b="0" dirty="0" err="1">
                <a:effectLst/>
              </a:rPr>
              <a:t>перекладі</a:t>
            </a:r>
            <a:r>
              <a:rPr lang="ru-RU" b="0" dirty="0">
                <a:effectLst/>
              </a:rPr>
              <a:t> з </a:t>
            </a:r>
            <a:r>
              <a:rPr lang="ru-RU" b="0" dirty="0" err="1">
                <a:effectLst/>
              </a:rPr>
              <a:t>грецької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означає</a:t>
            </a:r>
            <a:r>
              <a:rPr lang="ru-RU" b="0" dirty="0">
                <a:effectLst/>
              </a:rPr>
              <a:t> «пишу </a:t>
            </a:r>
            <a:r>
              <a:rPr lang="ru-RU" b="0" dirty="0" err="1">
                <a:effectLst/>
              </a:rPr>
              <a:t>рух</a:t>
            </a:r>
            <a:r>
              <a:rPr lang="ru-RU" b="0" dirty="0">
                <a:effectLst/>
              </a:rPr>
              <a:t>».</a:t>
            </a:r>
            <a:endParaRPr lang="es-E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3143250" cy="2324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661248"/>
            <a:ext cx="2446243" cy="135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кіносеанс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0" dirty="0">
                <a:effectLst/>
              </a:rPr>
              <a:t>Перший </a:t>
            </a:r>
            <a:r>
              <a:rPr lang="ru-RU" sz="2400" b="0" dirty="0" err="1">
                <a:effectLst/>
              </a:rPr>
              <a:t>публічний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платний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кіносеанс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відбувся</a:t>
            </a:r>
            <a:r>
              <a:rPr lang="ru-RU" sz="2400" b="0" dirty="0">
                <a:effectLst/>
              </a:rPr>
              <a:t> в </a:t>
            </a:r>
            <a:r>
              <a:rPr lang="ru-RU" sz="2400" b="0" dirty="0" err="1">
                <a:effectLst/>
              </a:rPr>
              <a:t>Парижі</a:t>
            </a:r>
            <a:r>
              <a:rPr lang="ru-RU" sz="2400" b="0" dirty="0">
                <a:effectLst/>
              </a:rPr>
              <a:t>, у «Гран кафе» на </a:t>
            </a:r>
            <a:r>
              <a:rPr lang="ru-RU" sz="2400" b="0" dirty="0" err="1">
                <a:effectLst/>
              </a:rPr>
              <a:t>бульварі</a:t>
            </a:r>
            <a:r>
              <a:rPr lang="ru-RU" sz="2400" b="0" dirty="0">
                <a:effectLst/>
              </a:rPr>
              <a:t> Капуцинок 28 </a:t>
            </a:r>
            <a:r>
              <a:rPr lang="ru-RU" sz="2400" b="0" dirty="0" err="1">
                <a:effectLst/>
              </a:rPr>
              <a:t>грудня</a:t>
            </a:r>
            <a:r>
              <a:rPr lang="ru-RU" sz="2400" b="0" dirty="0">
                <a:effectLst/>
              </a:rPr>
              <a:t> 1895 р. </a:t>
            </a:r>
            <a:r>
              <a:rPr lang="ru-RU" sz="2400" b="0" dirty="0" err="1">
                <a:effectLst/>
              </a:rPr>
              <a:t>Фільм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складався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зі</a:t>
            </a:r>
            <a:r>
              <a:rPr lang="ru-RU" sz="2400" b="0" dirty="0">
                <a:effectLst/>
              </a:rPr>
              <a:t> сцен, </a:t>
            </a:r>
            <a:r>
              <a:rPr lang="ru-RU" sz="2400" b="0" dirty="0" err="1">
                <a:effectLst/>
              </a:rPr>
              <a:t>що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були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зняті</a:t>
            </a:r>
            <a:r>
              <a:rPr lang="ru-RU" sz="2400" b="0" dirty="0">
                <a:effectLst/>
              </a:rPr>
              <a:t> з </a:t>
            </a:r>
            <a:r>
              <a:rPr lang="ru-RU" sz="2400" b="0" dirty="0" err="1">
                <a:effectLst/>
              </a:rPr>
              <a:t>натури</a:t>
            </a:r>
            <a:r>
              <a:rPr lang="ru-RU" sz="2400" b="0" dirty="0">
                <a:effectLst/>
              </a:rPr>
              <a:t>: «</a:t>
            </a:r>
            <a:r>
              <a:rPr lang="ru-RU" sz="2400" b="0" dirty="0" err="1">
                <a:effectLst/>
              </a:rPr>
              <a:t>Вихід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робітників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із</a:t>
            </a:r>
            <a:r>
              <a:rPr lang="ru-RU" sz="2400" b="0" dirty="0">
                <a:effectLst/>
              </a:rPr>
              <a:t> фабрики </a:t>
            </a:r>
            <a:r>
              <a:rPr lang="ru-RU" sz="2400" b="0" dirty="0" err="1">
                <a:effectLst/>
              </a:rPr>
              <a:t>Люм’єр</a:t>
            </a:r>
            <a:r>
              <a:rPr lang="ru-RU" sz="2400" b="0" dirty="0">
                <a:effectLst/>
              </a:rPr>
              <a:t>», «</a:t>
            </a:r>
            <a:r>
              <a:rPr lang="ru-RU" sz="2400" b="0" dirty="0" err="1">
                <a:effectLst/>
              </a:rPr>
              <a:t>Прибуття</a:t>
            </a:r>
            <a:r>
              <a:rPr lang="ru-RU" sz="2400" b="0" dirty="0">
                <a:effectLst/>
              </a:rPr>
              <a:t> потягу на вокзал Ла </a:t>
            </a:r>
            <a:r>
              <a:rPr lang="ru-RU" sz="2400" b="0" dirty="0" err="1">
                <a:effectLst/>
              </a:rPr>
              <a:t>Сьота</a:t>
            </a:r>
            <a:r>
              <a:rPr lang="ru-RU" sz="2400" b="0" dirty="0">
                <a:effectLst/>
              </a:rPr>
              <a:t>», «</a:t>
            </a:r>
            <a:r>
              <a:rPr lang="ru-RU" sz="2400" b="0" dirty="0" err="1">
                <a:effectLst/>
              </a:rPr>
              <a:t>Руйнування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стіни</a:t>
            </a:r>
            <a:r>
              <a:rPr lang="ru-RU" sz="2400" b="0" dirty="0">
                <a:effectLst/>
              </a:rPr>
              <a:t>», а </a:t>
            </a:r>
            <a:r>
              <a:rPr lang="ru-RU" sz="2400" b="0" dirty="0" err="1">
                <a:effectLst/>
              </a:rPr>
              <a:t>також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комічну</a:t>
            </a:r>
            <a:r>
              <a:rPr lang="ru-RU" sz="2400" b="0" dirty="0">
                <a:effectLst/>
              </a:rPr>
              <a:t> сценку «</a:t>
            </a:r>
            <a:r>
              <a:rPr lang="ru-RU" sz="2400" b="0" dirty="0" err="1">
                <a:effectLst/>
              </a:rPr>
              <a:t>Политий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поливальник</a:t>
            </a:r>
            <a:r>
              <a:rPr lang="ru-RU" sz="2400" b="0" dirty="0">
                <a:effectLst/>
              </a:rPr>
              <a:t>». </a:t>
            </a:r>
            <a:r>
              <a:rPr lang="ru-RU" sz="2400" b="0" dirty="0" err="1">
                <a:effectLst/>
              </a:rPr>
              <a:t>Довжина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кінострічки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була</a:t>
            </a:r>
            <a:r>
              <a:rPr lang="ru-RU" sz="2400" b="0" dirty="0">
                <a:effectLst/>
              </a:rPr>
              <a:t> 15—20 м, </a:t>
            </a:r>
            <a:r>
              <a:rPr lang="ru-RU" sz="2400" b="0" dirty="0" err="1">
                <a:effectLst/>
              </a:rPr>
              <a:t>тривалість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демонстрації</a:t>
            </a:r>
            <a:r>
              <a:rPr lang="ru-RU" sz="2400" b="0" dirty="0">
                <a:effectLst/>
              </a:rPr>
              <a:t> — </a:t>
            </a:r>
            <a:r>
              <a:rPr lang="ru-RU" sz="2400" b="0" dirty="0" err="1">
                <a:effectLst/>
              </a:rPr>
              <a:t>приблизно</a:t>
            </a:r>
            <a:r>
              <a:rPr lang="ru-RU" sz="2400" b="0" dirty="0">
                <a:effectLst/>
              </a:rPr>
              <a:t> 1,5 </a:t>
            </a:r>
            <a:r>
              <a:rPr lang="ru-RU" sz="2400" b="0" dirty="0" err="1">
                <a:effectLst/>
              </a:rPr>
              <a:t>хв</a:t>
            </a:r>
            <a:r>
              <a:rPr lang="ru-RU" sz="2400" b="0" dirty="0">
                <a:effectLst/>
              </a:rPr>
              <a:t>. Сеанс </a:t>
            </a:r>
            <a:r>
              <a:rPr lang="ru-RU" sz="2400" b="0" dirty="0" err="1">
                <a:effectLst/>
              </a:rPr>
              <a:t>мав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колосальний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успіх</a:t>
            </a:r>
            <a:r>
              <a:rPr lang="ru-RU" sz="2400" b="0" dirty="0">
                <a:effectLst/>
              </a:rPr>
              <a:t>. Так </a:t>
            </a:r>
            <a:r>
              <a:rPr lang="ru-RU" sz="2400" b="0" dirty="0" err="1">
                <a:effectLst/>
              </a:rPr>
              <a:t>брати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Люм’єр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започаткували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кінодокументалістику</a:t>
            </a:r>
            <a:r>
              <a:rPr lang="ru-RU" sz="2400" b="0" dirty="0">
                <a:effectLst/>
              </a:rPr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53161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2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«Привид опери»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Перший </a:t>
            </a:r>
            <a:r>
              <a:rPr lang="ru-RU" b="0" dirty="0" err="1">
                <a:effectLst/>
              </a:rPr>
              <a:t>колір</a:t>
            </a:r>
            <a:r>
              <a:rPr lang="ru-RU" b="0" dirty="0">
                <a:effectLst/>
              </a:rPr>
              <a:t> у </a:t>
            </a:r>
            <a:r>
              <a:rPr lang="ru-RU" b="0" dirty="0" err="1">
                <a:effectLst/>
              </a:rPr>
              <a:t>кіно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з’явився</a:t>
            </a:r>
            <a:r>
              <a:rPr lang="ru-RU" b="0" dirty="0">
                <a:effectLst/>
              </a:rPr>
              <a:t> в 1925 р. у </a:t>
            </a:r>
            <a:r>
              <a:rPr lang="ru-RU" b="0" dirty="0" err="1">
                <a:effectLst/>
              </a:rPr>
              <a:t>декількох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епізодах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фільму</a:t>
            </a:r>
            <a:r>
              <a:rPr lang="ru-RU" b="0" dirty="0">
                <a:effectLst/>
              </a:rPr>
              <a:t> «</a:t>
            </a:r>
            <a:r>
              <a:rPr lang="ru-RU" b="0" dirty="0" err="1">
                <a:effectLst/>
              </a:rPr>
              <a:t>Привид</a:t>
            </a:r>
            <a:r>
              <a:rPr lang="ru-RU" b="0" dirty="0">
                <a:effectLst/>
              </a:rPr>
              <a:t> опери».</a:t>
            </a:r>
            <a:endParaRPr lang="ru-RU" dirty="0"/>
          </a:p>
        </p:txBody>
      </p:sp>
      <p:pic>
        <p:nvPicPr>
          <p:cNvPr id="4" name="Phantom of the Oper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40" y="2453755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Жан </a:t>
            </a:r>
            <a:r>
              <a:rPr lang="ru-RU" b="0" dirty="0" err="1">
                <a:effectLst/>
              </a:rPr>
              <a:t>Делануа</a:t>
            </a:r>
            <a:r>
              <a:rPr lang="ru-RU" b="0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err="1">
                <a:effectLst/>
              </a:rPr>
              <a:t>актор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кінорежисер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31343"/>
            <a:ext cx="4834339" cy="36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0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Жан-Марк </a:t>
            </a:r>
            <a:r>
              <a:rPr lang="ru-RU" b="0" dirty="0" err="1">
                <a:effectLst/>
              </a:rPr>
              <a:t>Барр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err="1">
                <a:effectLst/>
              </a:rPr>
              <a:t>Актор</a:t>
            </a:r>
            <a:r>
              <a:rPr lang="ru-RU" b="0" dirty="0">
                <a:effectLst/>
              </a:rPr>
              <a:t> і </a:t>
            </a:r>
            <a:r>
              <a:rPr lang="ru-RU" b="0" dirty="0" err="1">
                <a:effectLst/>
              </a:rPr>
              <a:t>режисер</a:t>
            </a:r>
            <a:r>
              <a:rPr lang="ru-RU" b="0" dirty="0">
                <a:effectLst/>
              </a:rPr>
              <a:t> Жан-Марк </a:t>
            </a:r>
            <a:r>
              <a:rPr lang="ru-RU" b="0" dirty="0" err="1">
                <a:effectLst/>
              </a:rPr>
              <a:t>Барр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зняв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відому</a:t>
            </a:r>
            <a:r>
              <a:rPr lang="ru-RU" b="0" dirty="0">
                <a:effectLst/>
              </a:rPr>
              <a:t> «</a:t>
            </a:r>
            <a:r>
              <a:rPr lang="ru-RU" b="0" dirty="0" err="1">
                <a:effectLst/>
              </a:rPr>
              <a:t>Трилогію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свободи</a:t>
            </a:r>
            <a:r>
              <a:rPr lang="ru-RU" b="0" dirty="0">
                <a:effectLst/>
              </a:rPr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3641576" cy="45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7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Клод </a:t>
            </a:r>
            <a:r>
              <a:rPr lang="ru-RU" b="0" dirty="0" err="1">
                <a:effectLst/>
              </a:rPr>
              <a:t>Лелюш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Клод </a:t>
            </a:r>
            <a:r>
              <a:rPr lang="ru-RU" b="0" dirty="0" err="1">
                <a:effectLst/>
              </a:rPr>
              <a:t>Лелюш</a:t>
            </a:r>
            <a:r>
              <a:rPr lang="ru-RU" b="0" dirty="0">
                <a:effectLst/>
              </a:rPr>
              <a:t> — </a:t>
            </a:r>
            <a:r>
              <a:rPr lang="ru-RU" b="0" dirty="0" err="1">
                <a:effectLst/>
              </a:rPr>
              <a:t>режисер</a:t>
            </a:r>
            <a:r>
              <a:rPr lang="ru-RU" b="0" dirty="0">
                <a:effectLst/>
              </a:rPr>
              <a:t>, сценарист, </a:t>
            </a:r>
            <a:r>
              <a:rPr lang="ru-RU" b="0" dirty="0" err="1">
                <a:effectLst/>
              </a:rPr>
              <a:t>актор</a:t>
            </a:r>
            <a:r>
              <a:rPr lang="ru-RU" b="0" dirty="0">
                <a:effectLst/>
              </a:rPr>
              <a:t>. </a:t>
            </a:r>
            <a:r>
              <a:rPr lang="ru-RU" b="0" dirty="0" err="1">
                <a:effectLst/>
              </a:rPr>
              <a:t>Його</a:t>
            </a:r>
            <a:r>
              <a:rPr lang="ru-RU" b="0" dirty="0">
                <a:effectLst/>
              </a:rPr>
              <a:t> легендарна </a:t>
            </a:r>
            <a:r>
              <a:rPr lang="ru-RU" b="0" dirty="0" err="1">
                <a:effectLst/>
              </a:rPr>
              <a:t>кінострічка</a:t>
            </a:r>
            <a:r>
              <a:rPr lang="ru-RU" b="0" dirty="0">
                <a:effectLst/>
              </a:rPr>
              <a:t> « </a:t>
            </a:r>
            <a:r>
              <a:rPr lang="ru-RU" b="0" dirty="0" err="1">
                <a:effectLst/>
              </a:rPr>
              <a:t>Чоловік</a:t>
            </a:r>
            <a:r>
              <a:rPr lang="ru-RU" b="0" dirty="0">
                <a:effectLst/>
              </a:rPr>
              <a:t> і </a:t>
            </a:r>
            <a:r>
              <a:rPr lang="ru-RU" b="0" dirty="0" err="1">
                <a:effectLst/>
              </a:rPr>
              <a:t>жінка</a:t>
            </a:r>
            <a:r>
              <a:rPr lang="ru-RU" b="0" dirty="0">
                <a:effectLst/>
              </a:rPr>
              <a:t>» </a:t>
            </a:r>
            <a:r>
              <a:rPr lang="ru-RU" b="0" dirty="0" err="1">
                <a:effectLst/>
              </a:rPr>
              <a:t>отримала</a:t>
            </a:r>
            <a:r>
              <a:rPr lang="ru-RU" b="0" dirty="0">
                <a:effectLst/>
              </a:rPr>
              <a:t> «Золоту </a:t>
            </a:r>
            <a:r>
              <a:rPr lang="ru-RU" b="0" dirty="0" err="1">
                <a:effectLst/>
              </a:rPr>
              <a:t>пальмову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гілку</a:t>
            </a:r>
            <a:r>
              <a:rPr lang="ru-RU" b="0" dirty="0">
                <a:effectLst/>
              </a:rPr>
              <a:t>» </a:t>
            </a:r>
            <a:r>
              <a:rPr lang="ru-RU" b="0" dirty="0" err="1">
                <a:effectLst/>
              </a:rPr>
              <a:t>Каннського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кінофестивалю</a:t>
            </a:r>
            <a:r>
              <a:rPr lang="ru-RU" b="0" dirty="0">
                <a:effectLst/>
              </a:rPr>
              <a:t> (1966 </a:t>
            </a:r>
            <a:r>
              <a:rPr lang="en-US" b="0" dirty="0">
                <a:effectLst/>
              </a:rPr>
              <a:t>p.), </a:t>
            </a:r>
            <a:r>
              <a:rPr lang="ru-RU" b="0" dirty="0" err="1">
                <a:effectLst/>
              </a:rPr>
              <a:t>декілька</a:t>
            </a:r>
            <a:r>
              <a:rPr lang="ru-RU" b="0" dirty="0">
                <a:effectLst/>
              </a:rPr>
              <a:t> «</a:t>
            </a:r>
            <a:r>
              <a:rPr lang="ru-RU" b="0" dirty="0" err="1">
                <a:effectLst/>
              </a:rPr>
              <a:t>Оскарів</a:t>
            </a:r>
            <a:r>
              <a:rPr lang="ru-RU" b="0" dirty="0">
                <a:effectLst/>
              </a:rPr>
              <a:t>» у </a:t>
            </a:r>
            <a:r>
              <a:rPr lang="ru-RU" b="0" dirty="0" err="1">
                <a:effectLst/>
              </a:rPr>
              <a:t>різних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номінаціях</a:t>
            </a:r>
            <a:r>
              <a:rPr lang="ru-RU" b="0" dirty="0">
                <a:effectLst/>
              </a:rPr>
              <a:t>, «</a:t>
            </a:r>
            <a:r>
              <a:rPr lang="ru-RU" b="0" dirty="0" err="1">
                <a:effectLst/>
              </a:rPr>
              <a:t>Золотий</a:t>
            </a:r>
            <a:r>
              <a:rPr lang="ru-RU" b="0" dirty="0">
                <a:effectLst/>
              </a:rPr>
              <a:t> глобус», «Золотого лева» </a:t>
            </a:r>
            <a:r>
              <a:rPr lang="ru-RU" b="0" dirty="0" err="1">
                <a:effectLst/>
              </a:rPr>
              <a:t>Венеціанського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кінофестивалю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тощо</a:t>
            </a:r>
            <a:r>
              <a:rPr lang="ru-RU" b="0" dirty="0">
                <a:effectLst/>
              </a:rPr>
              <a:t>. </a:t>
            </a:r>
            <a:r>
              <a:rPr lang="ru-RU" b="0" dirty="0" err="1">
                <a:effectLst/>
              </a:rPr>
              <a:t>Всього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режисер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зняв</a:t>
            </a:r>
            <a:r>
              <a:rPr lang="ru-RU" b="0" dirty="0">
                <a:effectLst/>
              </a:rPr>
              <a:t> 76 </a:t>
            </a:r>
            <a:r>
              <a:rPr lang="ru-RU" b="0" dirty="0" err="1">
                <a:effectLst/>
              </a:rPr>
              <a:t>кінострічок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2165412" cy="27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Люк </a:t>
            </a:r>
            <a:r>
              <a:rPr lang="uk-UA" dirty="0" err="1" smtClean="0"/>
              <a:t>Бессон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Люк </a:t>
            </a:r>
            <a:r>
              <a:rPr lang="ru-RU" b="0" dirty="0" err="1">
                <a:effectLst/>
              </a:rPr>
              <a:t>Бессон</a:t>
            </a:r>
            <a:r>
              <a:rPr lang="ru-RU" b="0" dirty="0">
                <a:effectLst/>
              </a:rPr>
              <a:t> — </a:t>
            </a:r>
            <a:r>
              <a:rPr lang="ru-RU" b="0" dirty="0" err="1">
                <a:effectLst/>
              </a:rPr>
              <a:t>кінорежисер</a:t>
            </a:r>
            <a:r>
              <a:rPr lang="ru-RU" b="0" dirty="0">
                <a:effectLst/>
              </a:rPr>
              <a:t>, сценарист і продюсер.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4032448" cy="48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2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>
                <a:effectLst/>
              </a:rPr>
              <a:t>П’єр</a:t>
            </a:r>
            <a:r>
              <a:rPr lang="ru-RU" b="0" dirty="0">
                <a:effectLst/>
              </a:rPr>
              <a:t> </a:t>
            </a:r>
            <a:r>
              <a:rPr lang="ru-RU" b="0" dirty="0" err="1" smtClean="0">
                <a:effectLst/>
              </a:rPr>
              <a:t>Рішар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err="1">
                <a:effectLst/>
              </a:rPr>
              <a:t>П’єр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Рішар</a:t>
            </a:r>
            <a:r>
              <a:rPr lang="ru-RU" b="0" dirty="0">
                <a:effectLst/>
              </a:rPr>
              <a:t> — </a:t>
            </a:r>
            <a:r>
              <a:rPr lang="ru-RU" b="0" dirty="0" err="1">
                <a:effectLst/>
              </a:rPr>
              <a:t>французький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актор</a:t>
            </a:r>
            <a:r>
              <a:rPr lang="ru-RU" b="0" dirty="0">
                <a:effectLst/>
              </a:rPr>
              <a:t> театру і </a:t>
            </a:r>
            <a:r>
              <a:rPr lang="ru-RU" b="0" dirty="0" err="1">
                <a:effectLst/>
              </a:rPr>
              <a:t>кіно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режисер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комік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528392" cy="2656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12797"/>
            <a:ext cx="3096344" cy="28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24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E4F4DF-0161-4249-BB9F-823E219C24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Эйфелевой башней</Template>
  <TotalTime>34</TotalTime>
  <Words>247</Words>
  <Application>Microsoft Office PowerPoint</Application>
  <PresentationFormat>Экран (4:3)</PresentationFormat>
  <Paragraphs>18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Французький кінематограф</vt:lpstr>
      <vt:lpstr>Виникнення</vt:lpstr>
      <vt:lpstr>Перший кіносеанс</vt:lpstr>
      <vt:lpstr>«Привид опери»</vt:lpstr>
      <vt:lpstr>Жан Делануа </vt:lpstr>
      <vt:lpstr>Жан-Марк Барр</vt:lpstr>
      <vt:lpstr>Клод Лелюш</vt:lpstr>
      <vt:lpstr>Люк Бессон</vt:lpstr>
      <vt:lpstr>П’єр Рішар</vt:lpstr>
      <vt:lpstr>Жан-Поль Бельмондо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Французький кінематограф</dc:title>
  <dc:creator>Марина</dc:creator>
  <cp:keywords/>
  <cp:lastModifiedBy>Марина</cp:lastModifiedBy>
  <cp:revision>4</cp:revision>
  <dcterms:created xsi:type="dcterms:W3CDTF">2014-02-26T09:23:43Z</dcterms:created>
  <dcterms:modified xsi:type="dcterms:W3CDTF">2014-02-26T09:58:19Z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TC024141369991</vt:lpwstr>
  </property>
</Properties>
</file>