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86" r:id="rId2"/>
    <p:sldId id="266" r:id="rId3"/>
    <p:sldId id="276" r:id="rId4"/>
    <p:sldId id="277" r:id="rId5"/>
    <p:sldId id="289" r:id="rId6"/>
    <p:sldId id="278" r:id="rId7"/>
    <p:sldId id="280" r:id="rId8"/>
    <p:sldId id="290" r:id="rId9"/>
    <p:sldId id="281" r:id="rId10"/>
    <p:sldId id="287" r:id="rId11"/>
    <p:sldId id="282" r:id="rId12"/>
    <p:sldId id="265" r:id="rId13"/>
    <p:sldId id="284" r:id="rId14"/>
    <p:sldId id="285" r:id="rId15"/>
    <p:sldId id="288" r:id="rId16"/>
    <p:sldId id="275" r:id="rId17"/>
    <p:sldId id="271" r:id="rId18"/>
    <p:sldId id="269" r:id="rId19"/>
    <p:sldId id="268" r:id="rId20"/>
    <p:sldId id="26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D750A4AD-4D66-4246-A0D2-1B3CABD1AE87}">
          <p14:sldIdLst>
            <p14:sldId id="286"/>
          </p14:sldIdLst>
        </p14:section>
        <p14:section name="Раздел без заголовка" id="{5544EFBE-AA28-4A43-9A9D-286C5928FF77}">
          <p14:sldIdLst>
            <p14:sldId id="266"/>
            <p14:sldId id="276"/>
            <p14:sldId id="277"/>
            <p14:sldId id="289"/>
            <p14:sldId id="278"/>
            <p14:sldId id="280"/>
            <p14:sldId id="290"/>
            <p14:sldId id="281"/>
            <p14:sldId id="287"/>
            <p14:sldId id="282"/>
            <p14:sldId id="265"/>
            <p14:sldId id="284"/>
            <p14:sldId id="285"/>
            <p14:sldId id="288"/>
            <p14:sldId id="275"/>
            <p14:sldId id="271"/>
            <p14:sldId id="269"/>
            <p14:sldId id="268"/>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3300"/>
    <a:srgbClr val="CCCCFF"/>
    <a:srgbClr val="660033"/>
    <a:srgbClr val="00FF00"/>
    <a:srgbClr val="99CC00"/>
    <a:srgbClr val="FFFF66"/>
    <a:srgbClr val="99CCFF"/>
    <a:srgbClr val="A50021"/>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700"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151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F272AB-1316-45C1-A110-636C8FEE66CF}" type="datetimeFigureOut">
              <a:rPr lang="ru-RU" smtClean="0"/>
              <a:pPr/>
              <a:t>09.02.2013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4E8D1-2EE9-4C24-B5F2-FF8FBE1493B7}" type="slidenum">
              <a:rPr lang="ru-RU" smtClean="0"/>
              <a:pPr/>
              <a:t>‹#›</a:t>
            </a:fld>
            <a:endParaRPr lang="ru-RU"/>
          </a:p>
        </p:txBody>
      </p:sp>
    </p:spTree>
    <p:extLst>
      <p:ext uri="{BB962C8B-B14F-4D97-AF65-F5344CB8AC3E}">
        <p14:creationId xmlns:p14="http://schemas.microsoft.com/office/powerpoint/2010/main" val="1579402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6" name="Title 15"/>
          <p:cNvSpPr>
            <a:spLocks noGrp="1"/>
          </p:cNvSpPr>
          <p:nvPr>
            <p:ph type="title"/>
          </p:nvPr>
        </p:nvSpPr>
        <p:spPr>
          <a:xfrm>
            <a:off x="2438400" y="1447800"/>
            <a:ext cx="3962400" cy="2133600"/>
          </a:xfrm>
        </p:spPr>
        <p:txBody>
          <a:bodyPr anchor="b"/>
          <a:lstStyle/>
          <a:p>
            <a:r>
              <a:rPr lang="ru-RU" smtClean="0"/>
              <a:t>Образец заголовка</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98927D7F-CC52-4481-86A5-3DC95625F908}" type="datetimeFigureOut">
              <a:rPr lang="ru-RU" smtClean="0"/>
              <a:pPr/>
              <a:t>09.02.2013</a:t>
            </a:fld>
            <a:endParaRPr lang="ru-RU"/>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93292846-733C-4FC8-8E39-F2EFAF018F7D}" type="slidenum">
              <a:rPr lang="ru-RU" smtClean="0"/>
              <a:pPr/>
              <a:t>‹#›</a:t>
            </a:fld>
            <a:endParaRPr lang="ru-RU"/>
          </a:p>
        </p:txBody>
      </p:sp>
      <p:sp>
        <p:nvSpPr>
          <p:cNvPr id="15" name="Footer Placeholder 14"/>
          <p:cNvSpPr>
            <a:spLocks noGrp="1"/>
          </p:cNvSpPr>
          <p:nvPr>
            <p:ph type="ftr" sz="quarter" idx="12"/>
          </p:nvPr>
        </p:nvSpPr>
        <p:spPr>
          <a:xfrm>
            <a:off x="3581400" y="6296248"/>
            <a:ext cx="2820987" cy="152400"/>
          </a:xfrm>
        </p:spPr>
        <p:txBody>
          <a:bodyPr/>
          <a:lstStyle/>
          <a:p>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Date Placeholder 12"/>
          <p:cNvSpPr>
            <a:spLocks noGrp="1"/>
          </p:cNvSpPr>
          <p:nvPr>
            <p:ph type="dt" sz="half" idx="10"/>
          </p:nvPr>
        </p:nvSpPr>
        <p:spPr/>
        <p:txBody>
          <a:bodyPr/>
          <a:lstStyle/>
          <a:p>
            <a:fld id="{98927D7F-CC52-4481-86A5-3DC95625F908}" type="datetimeFigureOut">
              <a:rPr lang="ru-RU" smtClean="0"/>
              <a:pPr/>
              <a:t>09.02.2013</a:t>
            </a:fld>
            <a:endParaRPr lang="ru-RU"/>
          </a:p>
        </p:txBody>
      </p:sp>
      <p:sp>
        <p:nvSpPr>
          <p:cNvPr id="14" name="Slide Number Placeholder 13"/>
          <p:cNvSpPr>
            <a:spLocks noGrp="1"/>
          </p:cNvSpPr>
          <p:nvPr>
            <p:ph type="sldNum" sz="quarter" idx="11"/>
          </p:nvPr>
        </p:nvSpPr>
        <p:spPr/>
        <p:txBody>
          <a:bodyPr/>
          <a:lstStyle/>
          <a:p>
            <a:fld id="{93292846-733C-4FC8-8E39-F2EFAF018F7D}"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Date Placeholder 12"/>
          <p:cNvSpPr>
            <a:spLocks noGrp="1"/>
          </p:cNvSpPr>
          <p:nvPr>
            <p:ph type="dt" sz="half" idx="10"/>
          </p:nvPr>
        </p:nvSpPr>
        <p:spPr/>
        <p:txBody>
          <a:bodyPr/>
          <a:lstStyle/>
          <a:p>
            <a:fld id="{98927D7F-CC52-4481-86A5-3DC95625F908}" type="datetimeFigureOut">
              <a:rPr lang="ru-RU" smtClean="0"/>
              <a:pPr/>
              <a:t>09.02.2013</a:t>
            </a:fld>
            <a:endParaRPr lang="ru-RU"/>
          </a:p>
        </p:txBody>
      </p:sp>
      <p:sp>
        <p:nvSpPr>
          <p:cNvPr id="14" name="Slide Number Placeholder 13"/>
          <p:cNvSpPr>
            <a:spLocks noGrp="1"/>
          </p:cNvSpPr>
          <p:nvPr>
            <p:ph type="sldNum" sz="quarter" idx="11"/>
          </p:nvPr>
        </p:nvSpPr>
        <p:spPr/>
        <p:txBody>
          <a:bodyPr/>
          <a:lstStyle/>
          <a:p>
            <a:fld id="{93292846-733C-4FC8-8E39-F2EFAF018F7D}"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6" name="Title 15"/>
          <p:cNvSpPr>
            <a:spLocks noGrp="1"/>
          </p:cNvSpPr>
          <p:nvPr>
            <p:ph type="title"/>
          </p:nvPr>
        </p:nvSpPr>
        <p:spPr/>
        <p:txBody>
          <a:body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98927D7F-CC52-4481-86A5-3DC95625F908}" type="datetimeFigureOut">
              <a:rPr lang="ru-RU" smtClean="0"/>
              <a:pPr/>
              <a:t>09.02.2013</a:t>
            </a:fld>
            <a:endParaRPr lang="ru-RU"/>
          </a:p>
        </p:txBody>
      </p:sp>
      <p:sp>
        <p:nvSpPr>
          <p:cNvPr id="11" name="Slide Number Placeholder 10"/>
          <p:cNvSpPr>
            <a:spLocks noGrp="1"/>
          </p:cNvSpPr>
          <p:nvPr>
            <p:ph type="sldNum" sz="quarter" idx="11"/>
          </p:nvPr>
        </p:nvSpPr>
        <p:spPr/>
        <p:txBody>
          <a:bodyPr/>
          <a:lstStyle/>
          <a:p>
            <a:fld id="{93292846-733C-4FC8-8E39-F2EFAF018F7D}" type="slidenum">
              <a:rPr lang="ru-RU" smtClean="0"/>
              <a:pPr/>
              <a:t>‹#›</a:t>
            </a:fld>
            <a:endParaRPr lang="ru-RU"/>
          </a:p>
        </p:txBody>
      </p:sp>
      <p:sp>
        <p:nvSpPr>
          <p:cNvPr id="12" name="Footer Placeholder 11"/>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98927D7F-CC52-4481-86A5-3DC95625F908}" type="datetimeFigureOut">
              <a:rPr lang="ru-RU" smtClean="0"/>
              <a:pPr/>
              <a:t>09.02.2013</a:t>
            </a:fld>
            <a:endParaRPr lang="ru-RU"/>
          </a:p>
        </p:txBody>
      </p:sp>
      <p:sp>
        <p:nvSpPr>
          <p:cNvPr id="13" name="Slide Number Placeholder 12"/>
          <p:cNvSpPr>
            <a:spLocks noGrp="1"/>
          </p:cNvSpPr>
          <p:nvPr>
            <p:ph type="sldNum" sz="quarter" idx="11"/>
          </p:nvPr>
        </p:nvSpPr>
        <p:spPr>
          <a:xfrm>
            <a:off x="4116388" y="6400800"/>
            <a:ext cx="533400" cy="152400"/>
          </a:xfrm>
        </p:spPr>
        <p:txBody>
          <a:bodyPr/>
          <a:lstStyle/>
          <a:p>
            <a:fld id="{93292846-733C-4FC8-8E39-F2EFAF018F7D}" type="slidenum">
              <a:rPr lang="ru-RU" smtClean="0"/>
              <a:pPr/>
              <a:t>‹#›</a:t>
            </a:fld>
            <a:endParaRPr lang="ru-RU"/>
          </a:p>
        </p:txBody>
      </p:sp>
      <p:sp>
        <p:nvSpPr>
          <p:cNvPr id="14" name="Footer Placeholder 13"/>
          <p:cNvSpPr>
            <a:spLocks noGrp="1"/>
          </p:cNvSpPr>
          <p:nvPr>
            <p:ph type="ftr" sz="quarter" idx="12"/>
          </p:nvPr>
        </p:nvSpPr>
        <p:spPr>
          <a:xfrm>
            <a:off x="838200" y="6296248"/>
            <a:ext cx="2820987" cy="152400"/>
          </a:xfrm>
        </p:spPr>
        <p:txBody>
          <a:bodyPr/>
          <a:lstStyle/>
          <a:p>
            <a:endParaRPr lang="ru-RU"/>
          </a:p>
        </p:txBody>
      </p:sp>
      <p:sp>
        <p:nvSpPr>
          <p:cNvPr id="15" name="Title 14"/>
          <p:cNvSpPr>
            <a:spLocks noGrp="1"/>
          </p:cNvSpPr>
          <p:nvPr>
            <p:ph type="title"/>
          </p:nvPr>
        </p:nvSpPr>
        <p:spPr>
          <a:xfrm>
            <a:off x="457200" y="1828800"/>
            <a:ext cx="3200400" cy="1752600"/>
          </a:xfrm>
        </p:spPr>
        <p:txBody>
          <a:bodyPr anchor="b"/>
          <a:lstStyle/>
          <a:p>
            <a:r>
              <a:rPr lang="ru-RU" smtClean="0"/>
              <a:t>Образец заголовка</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ru-RU" smtClean="0"/>
              <a:t>Образец текста</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itle 1"/>
          <p:cNvSpPr>
            <a:spLocks noGrp="1"/>
          </p:cNvSpPr>
          <p:nvPr>
            <p:ph type="title"/>
          </p:nvPr>
        </p:nvSpPr>
        <p:spPr>
          <a:xfrm>
            <a:off x="4876800" y="457200"/>
            <a:ext cx="2819400" cy="5714999"/>
          </a:xfrm>
        </p:spPr>
        <p:txBody>
          <a:bodyPr/>
          <a:lstStyle/>
          <a:p>
            <a:r>
              <a:rPr lang="ru-RU" smtClean="0"/>
              <a:t>Образец заголовка</a:t>
            </a:r>
            <a:endParaRPr lang="en-US"/>
          </a:p>
        </p:txBody>
      </p:sp>
      <p:sp>
        <p:nvSpPr>
          <p:cNvPr id="9" name="Date Placeholder 8"/>
          <p:cNvSpPr>
            <a:spLocks noGrp="1"/>
          </p:cNvSpPr>
          <p:nvPr>
            <p:ph type="dt" sz="half" idx="10"/>
          </p:nvPr>
        </p:nvSpPr>
        <p:spPr/>
        <p:txBody>
          <a:bodyPr/>
          <a:lstStyle/>
          <a:p>
            <a:fld id="{98927D7F-CC52-4481-86A5-3DC95625F908}" type="datetimeFigureOut">
              <a:rPr lang="ru-RU" smtClean="0"/>
              <a:pPr/>
              <a:t>09.02.2013</a:t>
            </a:fld>
            <a:endParaRPr lang="ru-RU"/>
          </a:p>
        </p:txBody>
      </p:sp>
      <p:sp>
        <p:nvSpPr>
          <p:cNvPr id="13" name="Slide Number Placeholder 12"/>
          <p:cNvSpPr>
            <a:spLocks noGrp="1"/>
          </p:cNvSpPr>
          <p:nvPr>
            <p:ph type="sldNum" sz="quarter" idx="11"/>
          </p:nvPr>
        </p:nvSpPr>
        <p:spPr/>
        <p:txBody>
          <a:bodyPr/>
          <a:lstStyle/>
          <a:p>
            <a:fld id="{93292846-733C-4FC8-8E39-F2EFAF018F7D}" type="slidenum">
              <a:rPr lang="ru-RU" smtClean="0"/>
              <a:pPr/>
              <a:t>‹#›</a:t>
            </a:fld>
            <a:endParaRPr lang="ru-RU"/>
          </a:p>
        </p:txBody>
      </p:sp>
      <p:sp>
        <p:nvSpPr>
          <p:cNvPr id="14" name="Footer Placeholder 13"/>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Title 1"/>
          <p:cNvSpPr>
            <a:spLocks noGrp="1"/>
          </p:cNvSpPr>
          <p:nvPr>
            <p:ph type="title"/>
          </p:nvPr>
        </p:nvSpPr>
        <p:spPr>
          <a:xfrm>
            <a:off x="4876800" y="457200"/>
            <a:ext cx="2819400" cy="5714999"/>
          </a:xfrm>
        </p:spPr>
        <p:txBody>
          <a:bodyPr/>
          <a:lstStyle/>
          <a:p>
            <a:r>
              <a:rPr lang="ru-RU" smtClean="0"/>
              <a:t>Образец заголовка</a:t>
            </a:r>
            <a:endParaRPr lang="en-US"/>
          </a:p>
        </p:txBody>
      </p:sp>
      <p:sp>
        <p:nvSpPr>
          <p:cNvPr id="12" name="Date Placeholder 11"/>
          <p:cNvSpPr>
            <a:spLocks noGrp="1"/>
          </p:cNvSpPr>
          <p:nvPr>
            <p:ph type="dt" sz="half" idx="10"/>
          </p:nvPr>
        </p:nvSpPr>
        <p:spPr/>
        <p:txBody>
          <a:bodyPr/>
          <a:lstStyle/>
          <a:p>
            <a:fld id="{98927D7F-CC52-4481-86A5-3DC95625F908}" type="datetimeFigureOut">
              <a:rPr lang="ru-RU" smtClean="0"/>
              <a:pPr/>
              <a:t>09.02.2013</a:t>
            </a:fld>
            <a:endParaRPr lang="ru-RU"/>
          </a:p>
        </p:txBody>
      </p:sp>
      <p:sp>
        <p:nvSpPr>
          <p:cNvPr id="14" name="Slide Number Placeholder 13"/>
          <p:cNvSpPr>
            <a:spLocks noGrp="1"/>
          </p:cNvSpPr>
          <p:nvPr>
            <p:ph type="sldNum" sz="quarter" idx="11"/>
          </p:nvPr>
        </p:nvSpPr>
        <p:spPr/>
        <p:txBody>
          <a:bodyPr/>
          <a:lstStyle/>
          <a:p>
            <a:fld id="{93292846-733C-4FC8-8E39-F2EFAF018F7D}"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ru-RU" smtClean="0"/>
              <a:t>Образец заголовка</a:t>
            </a:r>
            <a:endParaRPr lang="en-US" dirty="0"/>
          </a:p>
        </p:txBody>
      </p:sp>
      <p:sp>
        <p:nvSpPr>
          <p:cNvPr id="9" name="Date Placeholder 8"/>
          <p:cNvSpPr>
            <a:spLocks noGrp="1"/>
          </p:cNvSpPr>
          <p:nvPr>
            <p:ph type="dt" sz="half" idx="10"/>
          </p:nvPr>
        </p:nvSpPr>
        <p:spPr/>
        <p:txBody>
          <a:bodyPr/>
          <a:lstStyle/>
          <a:p>
            <a:fld id="{98927D7F-CC52-4481-86A5-3DC95625F908}" type="datetimeFigureOut">
              <a:rPr lang="ru-RU" smtClean="0"/>
              <a:pPr/>
              <a:t>09.02.2013</a:t>
            </a:fld>
            <a:endParaRPr lang="ru-RU"/>
          </a:p>
        </p:txBody>
      </p:sp>
      <p:sp>
        <p:nvSpPr>
          <p:cNvPr id="10" name="Slide Number Placeholder 9"/>
          <p:cNvSpPr>
            <a:spLocks noGrp="1"/>
          </p:cNvSpPr>
          <p:nvPr>
            <p:ph type="sldNum" sz="quarter" idx="11"/>
          </p:nvPr>
        </p:nvSpPr>
        <p:spPr/>
        <p:txBody>
          <a:bodyPr/>
          <a:lstStyle/>
          <a:p>
            <a:fld id="{93292846-733C-4FC8-8E39-F2EFAF018F7D}" type="slidenum">
              <a:rPr lang="ru-RU" smtClean="0"/>
              <a:pPr/>
              <a:t>‹#›</a:t>
            </a:fld>
            <a:endParaRPr lang="ru-RU"/>
          </a:p>
        </p:txBody>
      </p:sp>
      <p:sp>
        <p:nvSpPr>
          <p:cNvPr id="11" name="Footer Placeholder 10"/>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8927D7F-CC52-4481-86A5-3DC95625F908}" type="datetimeFigureOut">
              <a:rPr lang="ru-RU" smtClean="0"/>
              <a:pPr/>
              <a:t>09.02.2013</a:t>
            </a:fld>
            <a:endParaRPr lang="ru-RU"/>
          </a:p>
        </p:txBody>
      </p:sp>
      <p:sp>
        <p:nvSpPr>
          <p:cNvPr id="9" name="Slide Number Placeholder 8"/>
          <p:cNvSpPr>
            <a:spLocks noGrp="1"/>
          </p:cNvSpPr>
          <p:nvPr>
            <p:ph type="sldNum" sz="quarter" idx="11"/>
          </p:nvPr>
        </p:nvSpPr>
        <p:spPr/>
        <p:txBody>
          <a:bodyPr/>
          <a:lstStyle/>
          <a:p>
            <a:fld id="{93292846-733C-4FC8-8E39-F2EFAF018F7D}"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98927D7F-CC52-4481-86A5-3DC95625F908}" type="datetimeFigureOut">
              <a:rPr lang="ru-RU" smtClean="0"/>
              <a:pPr/>
              <a:t>09.02.2013</a:t>
            </a:fld>
            <a:endParaRPr lang="ru-RU"/>
          </a:p>
        </p:txBody>
      </p:sp>
      <p:sp>
        <p:nvSpPr>
          <p:cNvPr id="16" name="Slide Number Placeholder 15"/>
          <p:cNvSpPr>
            <a:spLocks noGrp="1"/>
          </p:cNvSpPr>
          <p:nvPr>
            <p:ph type="sldNum" sz="quarter" idx="11"/>
          </p:nvPr>
        </p:nvSpPr>
        <p:spPr/>
        <p:txBody>
          <a:bodyPr/>
          <a:lstStyle/>
          <a:p>
            <a:fld id="{93292846-733C-4FC8-8E39-F2EFAF018F7D}"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ru-RU" smtClean="0"/>
              <a:t>Образец заголовка</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6" name="Date Placeholder 15"/>
          <p:cNvSpPr>
            <a:spLocks noGrp="1"/>
          </p:cNvSpPr>
          <p:nvPr>
            <p:ph type="dt" sz="half" idx="10"/>
          </p:nvPr>
        </p:nvSpPr>
        <p:spPr/>
        <p:txBody>
          <a:bodyPr/>
          <a:lstStyle/>
          <a:p>
            <a:fld id="{98927D7F-CC52-4481-86A5-3DC95625F908}" type="datetimeFigureOut">
              <a:rPr lang="ru-RU" smtClean="0"/>
              <a:pPr/>
              <a:t>09.02.2013</a:t>
            </a:fld>
            <a:endParaRPr lang="ru-RU"/>
          </a:p>
        </p:txBody>
      </p:sp>
      <p:sp>
        <p:nvSpPr>
          <p:cNvPr id="17" name="Slide Number Placeholder 16"/>
          <p:cNvSpPr>
            <a:spLocks noGrp="1"/>
          </p:cNvSpPr>
          <p:nvPr>
            <p:ph type="sldNum" sz="quarter" idx="11"/>
          </p:nvPr>
        </p:nvSpPr>
        <p:spPr/>
        <p:txBody>
          <a:bodyPr/>
          <a:lstStyle/>
          <a:p>
            <a:fld id="{93292846-733C-4FC8-8E39-F2EFAF018F7D}" type="slidenum">
              <a:rPr lang="ru-RU" smtClean="0"/>
              <a:pPr/>
              <a:t>‹#›</a:t>
            </a:fld>
            <a:endParaRPr lang="ru-RU"/>
          </a:p>
        </p:txBody>
      </p:sp>
      <p:sp>
        <p:nvSpPr>
          <p:cNvPr id="18" name="Footer Placeholder 17"/>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4"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93292846-733C-4FC8-8E39-F2EFAF018F7D}" type="slidenum">
              <a:rPr lang="ru-RU" smtClean="0"/>
              <a:pPr/>
              <a:t>‹#›</a:t>
            </a:fld>
            <a:endParaRPr lang="ru-RU"/>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98927D7F-CC52-4481-86A5-3DC95625F908}" type="datetimeFigureOut">
              <a:rPr lang="ru-RU" smtClean="0"/>
              <a:pPr/>
              <a:t>09.02.2013</a:t>
            </a:fld>
            <a:endParaRPr lang="ru-RU"/>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ru.wikipedia.org/wiki/%D0%A4%D0%B0%D0%B9%D0%BB:Amphiprion_percula.JP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ru.wikipedia.org/wiki/%D0%A4%D0%B0%D0%B9%D0%BB:Premnas_biaculeatus_juvenile.jpg" TargetMode="External"/><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ru.wikipedia.org/wiki/%D0%A4%D0%B0%D0%B9%D0%BB:Amphiprion_chrysogaster.jpg" TargetMode="Externa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ru.wikipedia.org/wiki/%D0%A4%D0%B0%D0%B9%D0%BB:Amphiprion_latezonatus.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ru.wikipedia.org/wiki/%D0%A4%D0%B0%D0%B9%D0%BB:Amphiprion_melanopus_in_Entacmaea_quadricolor.jpg" TargetMode="Externa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hyperlink" Target="http://ru.wikipedia.org/wiki/%D0%A4%D0%B0%D0%B9%D0%BB:Amphiprion_chrysopterus_by_NPS.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ru.wikipedia.org/wiki/%D0%A4%D0%B0%D0%B9%D0%BB:Amphiprion_frenatus.jpg" TargetMode="Externa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785794"/>
            <a:ext cx="8001056" cy="3214710"/>
          </a:xfrm>
          <a:prstGeom prst="rect">
            <a:avLst/>
          </a:prstGeom>
        </p:spPr>
        <p:txBody>
          <a:bodyPr wrap="square">
            <a:prstTxWarp prst="textChevron">
              <a:avLst/>
            </a:prstTxWarp>
            <a:spAutoFit/>
          </a:bodyPr>
          <a:lstStyle/>
          <a:p>
            <a:pPr algn="ctr"/>
            <a:r>
              <a:rPr lang="uk-UA" dirty="0" smtClean="0">
                <a:solidFill>
                  <a:srgbClr val="FF3300"/>
                </a:solidFill>
                <a:effectLst>
                  <a:glow rad="101600">
                    <a:srgbClr val="FFFF00">
                      <a:alpha val="60000"/>
                    </a:srgbClr>
                  </a:glow>
                </a:effectLst>
              </a:rPr>
              <a:t>Хто  вона – ця </a:t>
            </a:r>
          </a:p>
          <a:p>
            <a:pPr algn="ctr"/>
            <a:r>
              <a:rPr lang="uk-UA" dirty="0" smtClean="0">
                <a:solidFill>
                  <a:srgbClr val="FF3300"/>
                </a:solidFill>
                <a:effectLst>
                  <a:glow rad="101600">
                    <a:srgbClr val="FFFF00">
                      <a:alpha val="60000"/>
                    </a:srgbClr>
                  </a:glow>
                </a:effectLst>
              </a:rPr>
              <a:t>риба-клоун?</a:t>
            </a:r>
            <a:endParaRPr lang="uk-UA" dirty="0">
              <a:solidFill>
                <a:srgbClr val="FF3300"/>
              </a:solidFill>
              <a:effectLst>
                <a:glow rad="101600">
                  <a:srgbClr val="FFFF00">
                    <a:alpha val="60000"/>
                  </a:srgbClr>
                </a:glow>
              </a:effectLst>
            </a:endParaRPr>
          </a:p>
        </p:txBody>
      </p:sp>
      <p:sp>
        <p:nvSpPr>
          <p:cNvPr id="5" name="Прямоугольник 4"/>
          <p:cNvSpPr/>
          <p:nvPr/>
        </p:nvSpPr>
        <p:spPr>
          <a:xfrm>
            <a:off x="2786050" y="4643446"/>
            <a:ext cx="5500726" cy="2000548"/>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a:spAutoFit/>
          </a:bodyPr>
          <a:lstStyle/>
          <a:p>
            <a:pPr algn="ctr"/>
            <a:r>
              <a:rPr lang="uk-UA" sz="2800" b="1" dirty="0" smtClean="0">
                <a:solidFill>
                  <a:srgbClr val="FFC000"/>
                </a:solidFill>
                <a:effectLst>
                  <a:glow rad="228600">
                    <a:schemeClr val="accent2">
                      <a:satMod val="175000"/>
                      <a:alpha val="40000"/>
                    </a:schemeClr>
                  </a:glow>
                </a:effectLst>
              </a:rPr>
              <a:t>Робота учениці 8 </a:t>
            </a:r>
            <a:r>
              <a:rPr lang="uk-UA" sz="2800" b="1" dirty="0" smtClean="0">
                <a:solidFill>
                  <a:srgbClr val="FFC000"/>
                </a:solidFill>
                <a:effectLst>
                  <a:glow rad="228600">
                    <a:schemeClr val="accent2">
                      <a:satMod val="175000"/>
                      <a:alpha val="40000"/>
                    </a:schemeClr>
                  </a:glow>
                </a:effectLst>
              </a:rPr>
              <a:t>класу</a:t>
            </a:r>
            <a:endParaRPr lang="uk-UA" sz="2800" b="1" dirty="0" smtClean="0">
              <a:solidFill>
                <a:srgbClr val="FFC000"/>
              </a:solidFill>
              <a:effectLst>
                <a:glow rad="228600">
                  <a:schemeClr val="accent2">
                    <a:satMod val="175000"/>
                    <a:alpha val="40000"/>
                  </a:schemeClr>
                </a:glow>
              </a:effectLst>
            </a:endParaRPr>
          </a:p>
          <a:p>
            <a:pPr algn="ctr"/>
            <a:r>
              <a:rPr lang="uk-UA" sz="4800" b="1" dirty="0" smtClean="0">
                <a:solidFill>
                  <a:srgbClr val="FFC000"/>
                </a:solidFill>
                <a:effectLst>
                  <a:glow rad="228600">
                    <a:schemeClr val="accent2">
                      <a:satMod val="175000"/>
                      <a:alpha val="40000"/>
                    </a:schemeClr>
                  </a:glow>
                </a:effectLst>
              </a:rPr>
              <a:t>Загородньої Катерини</a:t>
            </a:r>
            <a:endParaRPr lang="uk-UA" sz="4800" b="1" dirty="0">
              <a:solidFill>
                <a:srgbClr val="FFC000"/>
              </a:solidFill>
              <a:effectLst>
                <a:glow rad="228600">
                  <a:schemeClr val="accent2">
                    <a:satMod val="175000"/>
                    <a:alpha val="40000"/>
                  </a:schemeClr>
                </a:glow>
              </a:effectLst>
            </a:endParaRPr>
          </a:p>
        </p:txBody>
      </p:sp>
      <p:pic>
        <p:nvPicPr>
          <p:cNvPr id="6" name="Picture 10" descr="http://upload.wikimedia.org/wikipedia/commons/thumb/9/94/Amphiprion_percula.JPG/120px-Amphiprion_percula.JPG">
            <a:hlinkClick r:id="rId2"/>
          </p:cNvPr>
          <p:cNvPicPr>
            <a:picLocks noChangeAspect="1" noChangeArrowheads="1"/>
          </p:cNvPicPr>
          <p:nvPr/>
        </p:nvPicPr>
        <p:blipFill>
          <a:blip r:embed="rId3"/>
          <a:srcRect/>
          <a:stretch>
            <a:fillRect/>
          </a:stretch>
        </p:blipFill>
        <p:spPr bwMode="auto">
          <a:xfrm rot="20692400">
            <a:off x="838507" y="4274328"/>
            <a:ext cx="2044545" cy="14712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ерфолента 4"/>
          <p:cNvSpPr/>
          <p:nvPr/>
        </p:nvSpPr>
        <p:spPr>
          <a:xfrm>
            <a:off x="1928794" y="1214422"/>
            <a:ext cx="4714908" cy="2786082"/>
          </a:xfrm>
          <a:prstGeom prst="flowChartPunchedTap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Прямоугольник 1"/>
          <p:cNvSpPr/>
          <p:nvPr/>
        </p:nvSpPr>
        <p:spPr>
          <a:xfrm>
            <a:off x="428596" y="4357694"/>
            <a:ext cx="8072494" cy="2071140"/>
          </a:xfrm>
          <a:prstGeom prst="rect">
            <a:avLst/>
          </a:prstGeom>
        </p:spPr>
        <p:txBody>
          <a:bodyPr wrap="square">
            <a:prstTxWarp prst="textWave2">
              <a:avLst/>
            </a:prstTxWarp>
            <a:spAutoFit/>
          </a:bodyPr>
          <a:lstStyle/>
          <a:p>
            <a:r>
              <a:rPr lang="uk-UA" sz="2400" b="1" dirty="0" smtClean="0">
                <a:solidFill>
                  <a:srgbClr val="FFFF00"/>
                </a:solidFill>
              </a:rPr>
              <a:t>Після вилуплення із ікринок, личинки деякий час живуть у поверхневому шарі води, живлячись  планктоном. Підростаючи, вони опускаються на глибину 10−15 м і заселяють анемони. </a:t>
            </a:r>
          </a:p>
        </p:txBody>
      </p:sp>
      <p:sp>
        <p:nvSpPr>
          <p:cNvPr id="6" name="Прямоугольник 5"/>
          <p:cNvSpPr/>
          <p:nvPr/>
        </p:nvSpPr>
        <p:spPr>
          <a:xfrm rot="20638659">
            <a:off x="325903" y="477236"/>
            <a:ext cx="2070795" cy="970316"/>
          </a:xfrm>
          <a:prstGeom prst="rect">
            <a:avLst/>
          </a:prstGeom>
        </p:spPr>
        <p:txBody>
          <a:bodyPr wrap="none">
            <a:prstTxWarp prst="textArchUp">
              <a:avLst>
                <a:gd name="adj" fmla="val 11485138"/>
              </a:avLst>
            </a:prstTxWarp>
            <a:spAutoFit/>
          </a:bodyPr>
          <a:lstStyle/>
          <a:p>
            <a:r>
              <a:rPr lang="uk-UA" sz="2400" b="1" dirty="0" smtClean="0">
                <a:solidFill>
                  <a:srgbClr val="FF3300"/>
                </a:solidFill>
                <a:effectLst>
                  <a:glow rad="101600">
                    <a:srgbClr val="FFFF00">
                      <a:alpha val="60000"/>
                    </a:srgbClr>
                  </a:glow>
                </a:effectLst>
              </a:rPr>
              <a:t>Риби-клоуни</a:t>
            </a:r>
            <a:endParaRPr lang="uk-UA" sz="2400" dirty="0">
              <a:solidFill>
                <a:srgbClr val="FF3300"/>
              </a:solidFill>
              <a:effectLst>
                <a:glow rad="101600">
                  <a:srgbClr val="FFFF00">
                    <a:alpha val="60000"/>
                  </a:srgbClr>
                </a:glow>
              </a:effectLst>
            </a:endParaRPr>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ерфолента 3"/>
          <p:cNvSpPr/>
          <p:nvPr/>
        </p:nvSpPr>
        <p:spPr>
          <a:xfrm>
            <a:off x="1928794" y="928670"/>
            <a:ext cx="4929222" cy="3143272"/>
          </a:xfrm>
          <a:prstGeom prst="flowChartPunchedTap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Прямоугольник 1"/>
          <p:cNvSpPr/>
          <p:nvPr/>
        </p:nvSpPr>
        <p:spPr>
          <a:xfrm>
            <a:off x="285720" y="4286256"/>
            <a:ext cx="8429684" cy="1998288"/>
          </a:xfrm>
          <a:prstGeom prst="rect">
            <a:avLst/>
          </a:prstGeom>
        </p:spPr>
        <p:txBody>
          <a:bodyPr wrap="square">
            <a:prstTxWarp prst="textWave2">
              <a:avLst/>
            </a:prstTxWarp>
            <a:spAutoFit/>
          </a:bodyPr>
          <a:lstStyle/>
          <a:p>
            <a:r>
              <a:rPr lang="ru-RU" sz="2400" b="1" dirty="0" smtClean="0">
                <a:solidFill>
                  <a:srgbClr val="FFFF00"/>
                </a:solidFill>
              </a:rPr>
              <a:t>Кладку  </a:t>
            </a:r>
            <a:r>
              <a:rPr lang="uk-UA" sz="2400" b="1" dirty="0" smtClean="0">
                <a:solidFill>
                  <a:srgbClr val="FFFF00"/>
                </a:solidFill>
              </a:rPr>
              <a:t>охороняє</a:t>
            </a:r>
            <a:r>
              <a:rPr lang="ru-RU" sz="2400" b="1" dirty="0" smtClean="0">
                <a:solidFill>
                  <a:srgbClr val="FFFF00"/>
                </a:solidFill>
              </a:rPr>
              <a:t> в основному  </a:t>
            </a:r>
            <a:r>
              <a:rPr lang="uk-UA" sz="2400" b="1" dirty="0" smtClean="0">
                <a:solidFill>
                  <a:srgbClr val="FFFF00"/>
                </a:solidFill>
              </a:rPr>
              <a:t>самець</a:t>
            </a:r>
            <a:r>
              <a:rPr lang="ru-RU" sz="2400" b="1" dirty="0" smtClean="0">
                <a:solidFill>
                  <a:srgbClr val="FFFF00"/>
                </a:solidFill>
              </a:rPr>
              <a:t>, мальки </a:t>
            </a:r>
            <a:r>
              <a:rPr lang="ru-RU" sz="2400" b="1" dirty="0" err="1" smtClean="0">
                <a:solidFill>
                  <a:srgbClr val="FFFF00"/>
                </a:solidFill>
              </a:rPr>
              <a:t>з</a:t>
            </a:r>
            <a:r>
              <a:rPr lang="en-US" sz="2400" b="1" dirty="0" smtClean="0">
                <a:solidFill>
                  <a:srgbClr val="FFFF00"/>
                </a:solidFill>
              </a:rPr>
              <a:t>’</a:t>
            </a:r>
            <a:r>
              <a:rPr lang="ru-RU" sz="2400" b="1" dirty="0" err="1" smtClean="0">
                <a:solidFill>
                  <a:srgbClr val="FFFF00"/>
                </a:solidFill>
              </a:rPr>
              <a:t>являються</a:t>
            </a:r>
            <a:r>
              <a:rPr lang="ru-RU" sz="2400" b="1" dirty="0" smtClean="0">
                <a:solidFill>
                  <a:srgbClr val="FFFF00"/>
                </a:solidFill>
              </a:rPr>
              <a:t> у </a:t>
            </a:r>
            <a:r>
              <a:rPr lang="uk-UA" sz="2400" b="1" dirty="0" smtClean="0">
                <a:solidFill>
                  <a:srgbClr val="FFFF00"/>
                </a:solidFill>
              </a:rPr>
              <a:t>повній темряві через  7−10 </a:t>
            </a:r>
            <a:r>
              <a:rPr lang="uk-UA" sz="2400" b="1" dirty="0" err="1" smtClean="0">
                <a:solidFill>
                  <a:srgbClr val="FFFF00"/>
                </a:solidFill>
              </a:rPr>
              <a:t>дн</a:t>
            </a:r>
            <a:r>
              <a:rPr lang="ru-RU" sz="2400" b="1" dirty="0" err="1" smtClean="0">
                <a:solidFill>
                  <a:srgbClr val="FFFF00"/>
                </a:solidFill>
              </a:rPr>
              <a:t>ів</a:t>
            </a:r>
            <a:r>
              <a:rPr lang="uk-UA" sz="2400" b="1" dirty="0" smtClean="0">
                <a:solidFill>
                  <a:srgbClr val="FFFF00"/>
                </a:solidFill>
              </a:rPr>
              <a:t>. Поява мальків визначається природним біологічним </a:t>
            </a:r>
            <a:r>
              <a:rPr lang="ru-RU" sz="2400" b="1" dirty="0" smtClean="0">
                <a:solidFill>
                  <a:srgbClr val="FFFF00"/>
                </a:solidFill>
              </a:rPr>
              <a:t>ритмом, </a:t>
            </a:r>
            <a:r>
              <a:rPr lang="ru-RU" sz="2400" b="1" dirty="0" err="1" smtClean="0">
                <a:solidFill>
                  <a:srgbClr val="FFFF00"/>
                </a:solidFill>
              </a:rPr>
              <a:t>пов</a:t>
            </a:r>
            <a:r>
              <a:rPr lang="en-US" sz="2400" b="1" dirty="0" smtClean="0">
                <a:solidFill>
                  <a:srgbClr val="FFFF00"/>
                </a:solidFill>
              </a:rPr>
              <a:t>’</a:t>
            </a:r>
            <a:r>
              <a:rPr lang="uk-UA" sz="2400" b="1" dirty="0" err="1" smtClean="0">
                <a:solidFill>
                  <a:srgbClr val="FFFF00"/>
                </a:solidFill>
              </a:rPr>
              <a:t>язаним</a:t>
            </a:r>
            <a:r>
              <a:rPr lang="uk-UA" sz="2400" b="1" dirty="0" smtClean="0">
                <a:solidFill>
                  <a:srgbClr val="FFFF00"/>
                </a:solidFill>
              </a:rPr>
              <a:t> із </a:t>
            </a:r>
            <a:r>
              <a:rPr lang="ru-RU" sz="2400" b="1" dirty="0" smtClean="0">
                <a:solidFill>
                  <a:srgbClr val="FFFF00"/>
                </a:solidFill>
              </a:rPr>
              <a:t>фазами </a:t>
            </a:r>
            <a:r>
              <a:rPr lang="uk-UA" sz="2400" b="1" dirty="0" smtClean="0">
                <a:solidFill>
                  <a:srgbClr val="FFFF00"/>
                </a:solidFill>
              </a:rPr>
              <a:t>Місяця. </a:t>
            </a:r>
            <a:endParaRPr lang="uk-UA" sz="2400" b="1" dirty="0">
              <a:solidFill>
                <a:srgbClr val="FFFF00"/>
              </a:solidFill>
            </a:endParaRPr>
          </a:p>
        </p:txBody>
      </p:sp>
      <p:sp>
        <p:nvSpPr>
          <p:cNvPr id="5" name="Прямоугольник 4"/>
          <p:cNvSpPr/>
          <p:nvPr/>
        </p:nvSpPr>
        <p:spPr>
          <a:xfrm rot="20638659">
            <a:off x="325903" y="477236"/>
            <a:ext cx="2070795" cy="970316"/>
          </a:xfrm>
          <a:prstGeom prst="rect">
            <a:avLst/>
          </a:prstGeom>
        </p:spPr>
        <p:txBody>
          <a:bodyPr wrap="none">
            <a:prstTxWarp prst="textArchUp">
              <a:avLst>
                <a:gd name="adj" fmla="val 11485138"/>
              </a:avLst>
            </a:prstTxWarp>
            <a:spAutoFit/>
          </a:bodyPr>
          <a:lstStyle/>
          <a:p>
            <a:r>
              <a:rPr lang="uk-UA" sz="2400" b="1" dirty="0" smtClean="0">
                <a:solidFill>
                  <a:srgbClr val="FF3300"/>
                </a:solidFill>
                <a:effectLst>
                  <a:glow rad="101600">
                    <a:srgbClr val="FFFF00">
                      <a:alpha val="60000"/>
                    </a:srgbClr>
                  </a:glow>
                </a:effectLst>
              </a:rPr>
              <a:t>Риби-клоуни</a:t>
            </a:r>
            <a:endParaRPr lang="uk-UA" sz="2400" dirty="0">
              <a:solidFill>
                <a:srgbClr val="FF3300"/>
              </a:solidFill>
              <a:effectLst>
                <a:glow rad="101600">
                  <a:srgbClr val="FFFF00">
                    <a:alpha val="60000"/>
                  </a:srgbClr>
                </a:glow>
              </a:effectLst>
            </a:endParaRPr>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57158" y="3286124"/>
            <a:ext cx="8258204" cy="2900361"/>
          </a:xfrm>
        </p:spPr>
        <p:txBody>
          <a:bodyPr>
            <a:prstTxWarp prst="textWave2">
              <a:avLst/>
            </a:prstTxWarp>
            <a:normAutofit lnSpcReduction="10000"/>
          </a:bodyPr>
          <a:lstStyle/>
          <a:p>
            <a:pPr>
              <a:buNone/>
            </a:pPr>
            <a:r>
              <a:rPr lang="ru-RU" dirty="0"/>
              <a:t>	</a:t>
            </a:r>
            <a:r>
              <a:rPr lang="uk-UA" sz="2400" b="1" dirty="0" smtClean="0">
                <a:solidFill>
                  <a:srgbClr val="FFFF00"/>
                </a:solidFill>
              </a:rPr>
              <a:t>Після того, як риби-клоуни з'являються з ікринок, вони виходять у відкрите море, де проводять 10-12 днів. Течія відносить юних клоунів далеко від того місця, де вони з'явилися на світ. Проте велика частина риб (з тих, хто не став здобиччю хижаків) зазвичай повертається до "рідних місць " так як їх приваблює запах листя, яке потрапляє у воду з дерев, що ростуть на островах, поряд з якими живуть актинії. </a:t>
            </a:r>
            <a:endParaRPr lang="uk-UA" sz="2400" b="1" dirty="0">
              <a:solidFill>
                <a:srgbClr val="FFFF00"/>
              </a:solidFill>
            </a:endParaRPr>
          </a:p>
        </p:txBody>
      </p:sp>
      <p:sp>
        <p:nvSpPr>
          <p:cNvPr id="4" name="Прямоугольник 3"/>
          <p:cNvSpPr/>
          <p:nvPr/>
        </p:nvSpPr>
        <p:spPr>
          <a:xfrm rot="20638659">
            <a:off x="325903" y="477236"/>
            <a:ext cx="2070795" cy="970316"/>
          </a:xfrm>
          <a:prstGeom prst="rect">
            <a:avLst/>
          </a:prstGeom>
        </p:spPr>
        <p:txBody>
          <a:bodyPr wrap="none">
            <a:prstTxWarp prst="textArchUp">
              <a:avLst>
                <a:gd name="adj" fmla="val 11485138"/>
              </a:avLst>
            </a:prstTxWarp>
            <a:spAutoFit/>
          </a:bodyPr>
          <a:lstStyle/>
          <a:p>
            <a:r>
              <a:rPr lang="uk-UA" sz="2400" b="1" dirty="0" smtClean="0">
                <a:solidFill>
                  <a:srgbClr val="FF3300"/>
                </a:solidFill>
                <a:effectLst>
                  <a:glow rad="101600">
                    <a:srgbClr val="FFFF00">
                      <a:alpha val="60000"/>
                    </a:srgbClr>
                  </a:glow>
                </a:effectLst>
              </a:rPr>
              <a:t>Риби-клоуни</a:t>
            </a:r>
            <a:endParaRPr lang="uk-UA" sz="2400" dirty="0">
              <a:solidFill>
                <a:srgbClr val="FF3300"/>
              </a:solidFill>
              <a:effectLst>
                <a:glow rad="101600">
                  <a:srgbClr val="FFFF00">
                    <a:alpha val="60000"/>
                  </a:srgbClr>
                </a:glow>
              </a:effectLst>
            </a:endParaRPr>
          </a:p>
        </p:txBody>
      </p:sp>
      <p:sp>
        <p:nvSpPr>
          <p:cNvPr id="5" name="Блок-схема: перфолента 4"/>
          <p:cNvSpPr/>
          <p:nvPr/>
        </p:nvSpPr>
        <p:spPr>
          <a:xfrm>
            <a:off x="2428860" y="571480"/>
            <a:ext cx="3857652" cy="2714644"/>
          </a:xfrm>
          <a:prstGeom prst="flowChartPunchedTap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68710667"/>
      </p:ext>
    </p:extLst>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929066"/>
            <a:ext cx="8429684" cy="2308324"/>
          </a:xfrm>
          <a:prstGeom prst="rect">
            <a:avLst/>
          </a:prstGeom>
        </p:spPr>
        <p:txBody>
          <a:bodyPr wrap="square">
            <a:prstTxWarp prst="textWave2">
              <a:avLst/>
            </a:prstTxWarp>
            <a:spAutoFit/>
          </a:bodyPr>
          <a:lstStyle/>
          <a:p>
            <a:r>
              <a:rPr lang="ru-RU" sz="2400" b="1" dirty="0" smtClean="0">
                <a:solidFill>
                  <a:srgbClr val="FFFF00"/>
                </a:solidFill>
              </a:rPr>
              <a:t>Дивно</a:t>
            </a:r>
            <a:r>
              <a:rPr lang="uk-UA" sz="2400" b="1" dirty="0" smtClean="0">
                <a:solidFill>
                  <a:srgbClr val="FFFF00"/>
                </a:solidFill>
              </a:rPr>
              <a:t>, але ці смугасті симпатичні рибки досить хоробрі і, навіть, агресивні. Не дивлячись на те, що їхні розміри зовсім невеликі, вони не бояться  наближатися до водолазів, щоб вигнати їх із свого помешкання. Рибки можуть піти на те, щоб укусити того водолаза, який не реагує на попередження. </a:t>
            </a:r>
            <a:endParaRPr lang="uk-UA" sz="2400" b="1" dirty="0">
              <a:solidFill>
                <a:srgbClr val="FFFF00"/>
              </a:solidFill>
            </a:endParaRPr>
          </a:p>
        </p:txBody>
      </p:sp>
      <p:sp>
        <p:nvSpPr>
          <p:cNvPr id="3" name="Блок-схема: перфолента 2"/>
          <p:cNvSpPr/>
          <p:nvPr/>
        </p:nvSpPr>
        <p:spPr>
          <a:xfrm>
            <a:off x="1928794" y="785794"/>
            <a:ext cx="4857784" cy="3000396"/>
          </a:xfrm>
          <a:prstGeom prst="flowChartPunchedTap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угольник 3"/>
          <p:cNvSpPr/>
          <p:nvPr/>
        </p:nvSpPr>
        <p:spPr>
          <a:xfrm rot="20638659">
            <a:off x="325903" y="477236"/>
            <a:ext cx="2070795" cy="970316"/>
          </a:xfrm>
          <a:prstGeom prst="rect">
            <a:avLst/>
          </a:prstGeom>
        </p:spPr>
        <p:txBody>
          <a:bodyPr wrap="none">
            <a:prstTxWarp prst="textArchUp">
              <a:avLst>
                <a:gd name="adj" fmla="val 11485138"/>
              </a:avLst>
            </a:prstTxWarp>
            <a:spAutoFit/>
          </a:bodyPr>
          <a:lstStyle/>
          <a:p>
            <a:r>
              <a:rPr lang="uk-UA" sz="2400" b="1" dirty="0" smtClean="0">
                <a:solidFill>
                  <a:srgbClr val="FF3300"/>
                </a:solidFill>
                <a:effectLst>
                  <a:glow rad="101600">
                    <a:srgbClr val="FFFF00">
                      <a:alpha val="60000"/>
                    </a:srgbClr>
                  </a:glow>
                </a:effectLst>
              </a:rPr>
              <a:t>Риби-клоуни</a:t>
            </a:r>
            <a:endParaRPr lang="uk-UA" sz="2400" dirty="0">
              <a:solidFill>
                <a:srgbClr val="FF3300"/>
              </a:solidFill>
              <a:effectLst>
                <a:glow rad="101600">
                  <a:srgbClr val="FFFF00">
                    <a:alpha val="60000"/>
                  </a:srgbClr>
                </a:glow>
              </a:effectLst>
            </a:endParaRPr>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ерфолента 3"/>
          <p:cNvSpPr/>
          <p:nvPr/>
        </p:nvSpPr>
        <p:spPr>
          <a:xfrm>
            <a:off x="1714480" y="785794"/>
            <a:ext cx="5072098" cy="3286148"/>
          </a:xfrm>
          <a:prstGeom prst="flowChartPunchedTap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Прямоугольник 1"/>
          <p:cNvSpPr/>
          <p:nvPr/>
        </p:nvSpPr>
        <p:spPr>
          <a:xfrm>
            <a:off x="285720" y="4357694"/>
            <a:ext cx="8215338" cy="2046856"/>
          </a:xfrm>
          <a:prstGeom prst="rect">
            <a:avLst/>
          </a:prstGeom>
        </p:spPr>
        <p:txBody>
          <a:bodyPr wrap="square">
            <a:prstTxWarp prst="textWave2">
              <a:avLst/>
            </a:prstTxWarp>
            <a:spAutoFit/>
          </a:bodyPr>
          <a:lstStyle/>
          <a:p>
            <a:r>
              <a:rPr lang="uk-UA" sz="2400" b="1" dirty="0" smtClean="0">
                <a:solidFill>
                  <a:srgbClr val="FFFF00"/>
                </a:solidFill>
              </a:rPr>
              <a:t>Ще один цікавий факт в тому, що найхоробріші серед риб-клоунів – це особини  жіночої статі, вони ж є найбільшими за розмірами. Самці як правило нездатні захищатися, тобто у них панує матріархат. </a:t>
            </a:r>
            <a:endParaRPr lang="uk-UA" dirty="0">
              <a:solidFill>
                <a:srgbClr val="FFFF00"/>
              </a:solidFill>
            </a:endParaRPr>
          </a:p>
        </p:txBody>
      </p:sp>
      <p:sp>
        <p:nvSpPr>
          <p:cNvPr id="5" name="Прямоугольник 4"/>
          <p:cNvSpPr/>
          <p:nvPr/>
        </p:nvSpPr>
        <p:spPr>
          <a:xfrm rot="20638659">
            <a:off x="325903" y="477236"/>
            <a:ext cx="2070795" cy="970316"/>
          </a:xfrm>
          <a:prstGeom prst="rect">
            <a:avLst/>
          </a:prstGeom>
        </p:spPr>
        <p:txBody>
          <a:bodyPr wrap="none">
            <a:prstTxWarp prst="textArchUp">
              <a:avLst>
                <a:gd name="adj" fmla="val 11485138"/>
              </a:avLst>
            </a:prstTxWarp>
            <a:spAutoFit/>
          </a:bodyPr>
          <a:lstStyle/>
          <a:p>
            <a:r>
              <a:rPr lang="uk-UA" sz="2400" b="1" dirty="0" smtClean="0">
                <a:solidFill>
                  <a:srgbClr val="FF3300"/>
                </a:solidFill>
                <a:effectLst>
                  <a:glow rad="101600">
                    <a:srgbClr val="FFFF00">
                      <a:alpha val="60000"/>
                    </a:srgbClr>
                  </a:glow>
                </a:effectLst>
              </a:rPr>
              <a:t>Риби-клоуни</a:t>
            </a:r>
            <a:endParaRPr lang="uk-UA" sz="2400" dirty="0">
              <a:solidFill>
                <a:srgbClr val="FF3300"/>
              </a:solidFill>
              <a:effectLst>
                <a:glow rad="101600">
                  <a:srgbClr val="FFFF00">
                    <a:alpha val="60000"/>
                  </a:srgbClr>
                </a:glow>
              </a:effectLst>
            </a:endParaRPr>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857628"/>
            <a:ext cx="8215338" cy="2546922"/>
          </a:xfrm>
          <a:prstGeom prst="rect">
            <a:avLst/>
          </a:prstGeom>
        </p:spPr>
        <p:txBody>
          <a:bodyPr wrap="square">
            <a:prstTxWarp prst="textWave2">
              <a:avLst/>
            </a:prstTxWarp>
            <a:spAutoFit/>
          </a:bodyPr>
          <a:lstStyle/>
          <a:p>
            <a:r>
              <a:rPr lang="uk-UA" sz="2400" b="1" dirty="0" smtClean="0">
                <a:solidFill>
                  <a:srgbClr val="FFFF00"/>
                </a:solidFill>
              </a:rPr>
              <a:t>А ще дивовижніше те, що всі риби-клоуни народжуються самцями, і лише деякі з них стають самками, що здатні до репродукції. Після того як самка помирає, самець змінює стать і стає самкою. Це називається послідовним гермафродитизмом.</a:t>
            </a:r>
            <a:endParaRPr lang="uk-UA" dirty="0">
              <a:solidFill>
                <a:srgbClr val="FFFF00"/>
              </a:solidFill>
            </a:endParaRPr>
          </a:p>
        </p:txBody>
      </p:sp>
      <p:sp>
        <p:nvSpPr>
          <p:cNvPr id="4" name="Блок-схема: перфолента 3"/>
          <p:cNvSpPr/>
          <p:nvPr/>
        </p:nvSpPr>
        <p:spPr>
          <a:xfrm>
            <a:off x="1785918" y="785794"/>
            <a:ext cx="5000660" cy="3143272"/>
          </a:xfrm>
          <a:prstGeom prst="flowChartPunchedTap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p:cNvSpPr/>
          <p:nvPr/>
        </p:nvSpPr>
        <p:spPr>
          <a:xfrm rot="20638659">
            <a:off x="325903" y="477236"/>
            <a:ext cx="2070795" cy="970316"/>
          </a:xfrm>
          <a:prstGeom prst="rect">
            <a:avLst/>
          </a:prstGeom>
        </p:spPr>
        <p:txBody>
          <a:bodyPr wrap="none">
            <a:prstTxWarp prst="textArchUp">
              <a:avLst>
                <a:gd name="adj" fmla="val 11485138"/>
              </a:avLst>
            </a:prstTxWarp>
            <a:spAutoFit/>
          </a:bodyPr>
          <a:lstStyle/>
          <a:p>
            <a:r>
              <a:rPr lang="uk-UA" sz="2400" b="1" dirty="0" smtClean="0">
                <a:solidFill>
                  <a:srgbClr val="FF3300"/>
                </a:solidFill>
                <a:effectLst>
                  <a:glow rad="101600">
                    <a:srgbClr val="FFFF00">
                      <a:alpha val="60000"/>
                    </a:srgbClr>
                  </a:glow>
                </a:effectLst>
              </a:rPr>
              <a:t>Риби-клоуни</a:t>
            </a:r>
            <a:endParaRPr lang="uk-UA" sz="2400" dirty="0">
              <a:solidFill>
                <a:srgbClr val="FF3300"/>
              </a:solidFill>
              <a:effectLst>
                <a:glow rad="101600">
                  <a:srgbClr val="FFFF00">
                    <a:alpha val="60000"/>
                  </a:srgbClr>
                </a:glow>
              </a:effectLst>
            </a:endParaRPr>
          </a:p>
        </p:txBody>
      </p:sp>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rot="20638659">
            <a:off x="325903" y="477236"/>
            <a:ext cx="2070795" cy="970316"/>
          </a:xfrm>
          <a:prstGeom prst="rect">
            <a:avLst/>
          </a:prstGeom>
        </p:spPr>
        <p:txBody>
          <a:bodyPr wrap="none">
            <a:prstTxWarp prst="textArchUp">
              <a:avLst>
                <a:gd name="adj" fmla="val 11485138"/>
              </a:avLst>
            </a:prstTxWarp>
            <a:spAutoFit/>
          </a:bodyPr>
          <a:lstStyle/>
          <a:p>
            <a:r>
              <a:rPr lang="uk-UA" sz="2400" b="1" dirty="0" smtClean="0">
                <a:solidFill>
                  <a:srgbClr val="FF3300"/>
                </a:solidFill>
                <a:effectLst>
                  <a:glow rad="101600">
                    <a:srgbClr val="FFFF00">
                      <a:alpha val="60000"/>
                    </a:srgbClr>
                  </a:glow>
                </a:effectLst>
              </a:rPr>
              <a:t>Риби-клоуни</a:t>
            </a:r>
            <a:endParaRPr lang="uk-UA" sz="2400" dirty="0">
              <a:solidFill>
                <a:srgbClr val="FF3300"/>
              </a:solidFill>
              <a:effectLst>
                <a:glow rad="101600">
                  <a:srgbClr val="FFFF00">
                    <a:alpha val="60000"/>
                  </a:srgbClr>
                </a:glow>
              </a:effectLst>
            </a:endParaRPr>
          </a:p>
        </p:txBody>
      </p:sp>
      <p:sp>
        <p:nvSpPr>
          <p:cNvPr id="6" name="Прямоугольник 5"/>
          <p:cNvSpPr/>
          <p:nvPr/>
        </p:nvSpPr>
        <p:spPr>
          <a:xfrm>
            <a:off x="428596" y="4286256"/>
            <a:ext cx="4143404" cy="584775"/>
          </a:xfrm>
          <a:prstGeom prst="rect">
            <a:avLst/>
          </a:prstGeom>
        </p:spPr>
        <p:txBody>
          <a:bodyPr wrap="square">
            <a:spAutoFit/>
          </a:bodyPr>
          <a:lstStyle/>
          <a:p>
            <a:pPr algn="ctr"/>
            <a:r>
              <a:rPr lang="uk-UA" sz="3200" b="1" dirty="0" smtClean="0">
                <a:solidFill>
                  <a:srgbClr val="FF3300"/>
                </a:solidFill>
                <a:effectLst>
                  <a:glow rad="101600">
                    <a:srgbClr val="FFFF00">
                      <a:alpha val="60000"/>
                    </a:srgbClr>
                  </a:glow>
                </a:effectLst>
              </a:rPr>
              <a:t>Клоун </a:t>
            </a:r>
            <a:r>
              <a:rPr lang="uk-UA" sz="3200" b="1" dirty="0" err="1" smtClean="0">
                <a:solidFill>
                  <a:srgbClr val="FF3300"/>
                </a:solidFill>
                <a:effectLst>
                  <a:glow rad="101600">
                    <a:srgbClr val="FFFF00">
                      <a:alpha val="60000"/>
                    </a:srgbClr>
                  </a:glow>
                </a:effectLst>
              </a:rPr>
              <a:t>сідлоспинний</a:t>
            </a:r>
            <a:endParaRPr lang="uk-UA" sz="3200" dirty="0">
              <a:solidFill>
                <a:srgbClr val="FF3300"/>
              </a:solidFill>
              <a:effectLst>
                <a:glow rad="101600">
                  <a:srgbClr val="FFFF00">
                    <a:alpha val="60000"/>
                  </a:srgbClr>
                </a:glow>
              </a:effectLst>
            </a:endParaRPr>
          </a:p>
        </p:txBody>
      </p:sp>
      <p:pic>
        <p:nvPicPr>
          <p:cNvPr id="7" name="Рисунок 6" descr="сыдлоспинний.jpg"/>
          <p:cNvPicPr>
            <a:picLocks noChangeAspect="1"/>
          </p:cNvPicPr>
          <p:nvPr/>
        </p:nvPicPr>
        <p:blipFill>
          <a:blip r:embed="rId2"/>
          <a:stretch>
            <a:fillRect/>
          </a:stretch>
        </p:blipFill>
        <p:spPr>
          <a:xfrm>
            <a:off x="714348" y="1071546"/>
            <a:ext cx="3983933" cy="2859436"/>
          </a:xfrm>
          <a:prstGeom prst="rect">
            <a:avLst/>
          </a:prstGeom>
        </p:spPr>
      </p:pic>
      <p:pic>
        <p:nvPicPr>
          <p:cNvPr id="8" name="Picture 2" descr="http://upload.wikimedia.org/wikipedia/commons/thumb/6/60/Premnas_biaculeatus_juvenile.jpg/120px-Premnas_biaculeatus_juvenile.jpg">
            <a:hlinkClick r:id="rId3"/>
          </p:cNvPr>
          <p:cNvPicPr>
            <a:picLocks noChangeAspect="1" noChangeArrowheads="1"/>
          </p:cNvPicPr>
          <p:nvPr/>
        </p:nvPicPr>
        <p:blipFill>
          <a:blip r:embed="rId4"/>
          <a:srcRect/>
          <a:stretch>
            <a:fillRect/>
          </a:stretch>
        </p:blipFill>
        <p:spPr bwMode="auto">
          <a:xfrm>
            <a:off x="4572000" y="2643182"/>
            <a:ext cx="3857652" cy="2764654"/>
          </a:xfrm>
          <a:prstGeom prst="rect">
            <a:avLst/>
          </a:prstGeom>
          <a:noFill/>
        </p:spPr>
      </p:pic>
      <p:sp>
        <p:nvSpPr>
          <p:cNvPr id="9" name="Прямоугольник 8"/>
          <p:cNvSpPr/>
          <p:nvPr/>
        </p:nvSpPr>
        <p:spPr>
          <a:xfrm>
            <a:off x="4000496" y="5715016"/>
            <a:ext cx="4786346" cy="584775"/>
          </a:xfrm>
          <a:prstGeom prst="rect">
            <a:avLst/>
          </a:prstGeom>
        </p:spPr>
        <p:txBody>
          <a:bodyPr wrap="square">
            <a:spAutoFit/>
          </a:bodyPr>
          <a:lstStyle/>
          <a:p>
            <a:pPr algn="ctr"/>
            <a:r>
              <a:rPr lang="uk-UA" sz="3200" b="1" dirty="0" smtClean="0">
                <a:solidFill>
                  <a:srgbClr val="FF3300"/>
                </a:solidFill>
                <a:effectLst>
                  <a:glow rad="101600">
                    <a:srgbClr val="FFFF00">
                      <a:alpha val="60000"/>
                    </a:srgbClr>
                  </a:glow>
                </a:effectLst>
              </a:rPr>
              <a:t>Мавританський клоун </a:t>
            </a:r>
            <a:endParaRPr lang="uk-UA" sz="3200" dirty="0">
              <a:solidFill>
                <a:srgbClr val="FF3300"/>
              </a:solidFill>
              <a:effectLst>
                <a:glow rad="101600">
                  <a:srgbClr val="FFFF00">
                    <a:alpha val="60000"/>
                  </a:srgbClr>
                </a:glow>
              </a:effectLst>
            </a:endParaRPr>
          </a:p>
        </p:txBody>
      </p:sp>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upload.wikimedia.org/wikipedia/ru/thumb/e/e1/Amphiprion_chrysogaster.jpg/120px-Amphiprion_chrysogaster.jpg">
            <a:hlinkClick r:id="rId2"/>
          </p:cNvPr>
          <p:cNvPicPr>
            <a:picLocks noChangeAspect="1" noChangeArrowheads="1"/>
          </p:cNvPicPr>
          <p:nvPr/>
        </p:nvPicPr>
        <p:blipFill>
          <a:blip r:embed="rId3"/>
          <a:srcRect/>
          <a:stretch>
            <a:fillRect/>
          </a:stretch>
        </p:blipFill>
        <p:spPr bwMode="auto">
          <a:xfrm>
            <a:off x="4572000" y="2857496"/>
            <a:ext cx="3714776" cy="2738457"/>
          </a:xfrm>
          <a:prstGeom prst="rect">
            <a:avLst/>
          </a:prstGeom>
          <a:noFill/>
        </p:spPr>
      </p:pic>
      <p:sp>
        <p:nvSpPr>
          <p:cNvPr id="4" name="Прямоугольник 3"/>
          <p:cNvSpPr/>
          <p:nvPr/>
        </p:nvSpPr>
        <p:spPr>
          <a:xfrm rot="20638659">
            <a:off x="325903" y="477236"/>
            <a:ext cx="2070795" cy="970316"/>
          </a:xfrm>
          <a:prstGeom prst="rect">
            <a:avLst/>
          </a:prstGeom>
        </p:spPr>
        <p:txBody>
          <a:bodyPr wrap="none">
            <a:prstTxWarp prst="textArchUp">
              <a:avLst>
                <a:gd name="adj" fmla="val 11485138"/>
              </a:avLst>
            </a:prstTxWarp>
            <a:spAutoFit/>
          </a:bodyPr>
          <a:lstStyle/>
          <a:p>
            <a:r>
              <a:rPr lang="uk-UA" sz="2400" b="1" dirty="0" smtClean="0">
                <a:solidFill>
                  <a:srgbClr val="FF3300"/>
                </a:solidFill>
                <a:effectLst>
                  <a:glow rad="101600">
                    <a:srgbClr val="FFFF00">
                      <a:alpha val="60000"/>
                    </a:srgbClr>
                  </a:glow>
                </a:effectLst>
              </a:rPr>
              <a:t>Риби-клоуни</a:t>
            </a:r>
            <a:endParaRPr lang="uk-UA" sz="2400" dirty="0">
              <a:solidFill>
                <a:srgbClr val="FF3300"/>
              </a:solidFill>
              <a:effectLst>
                <a:glow rad="101600">
                  <a:srgbClr val="FFFF00">
                    <a:alpha val="60000"/>
                  </a:srgbClr>
                </a:glow>
              </a:effectLst>
            </a:endParaRPr>
          </a:p>
        </p:txBody>
      </p:sp>
      <p:sp>
        <p:nvSpPr>
          <p:cNvPr id="5" name="Прямоугольник 4"/>
          <p:cNvSpPr/>
          <p:nvPr/>
        </p:nvSpPr>
        <p:spPr>
          <a:xfrm>
            <a:off x="4000496" y="5715016"/>
            <a:ext cx="4786346" cy="584775"/>
          </a:xfrm>
          <a:prstGeom prst="rect">
            <a:avLst/>
          </a:prstGeom>
        </p:spPr>
        <p:txBody>
          <a:bodyPr wrap="square">
            <a:spAutoFit/>
          </a:bodyPr>
          <a:lstStyle/>
          <a:p>
            <a:pPr algn="ctr"/>
            <a:r>
              <a:rPr lang="uk-UA" sz="3200" b="1" dirty="0" smtClean="0">
                <a:solidFill>
                  <a:srgbClr val="FF3300"/>
                </a:solidFill>
                <a:effectLst>
                  <a:glow rad="101600">
                    <a:srgbClr val="FFFF00">
                      <a:alpha val="60000"/>
                    </a:srgbClr>
                  </a:glow>
                </a:effectLst>
              </a:rPr>
              <a:t>Клоун оранжево-жовтий </a:t>
            </a:r>
            <a:endParaRPr lang="uk-UA" sz="3200" dirty="0">
              <a:solidFill>
                <a:srgbClr val="FF3300"/>
              </a:solidFill>
              <a:effectLst>
                <a:glow rad="101600">
                  <a:srgbClr val="FFFF00">
                    <a:alpha val="60000"/>
                  </a:srgbClr>
                </a:glow>
              </a:effectLst>
            </a:endParaRPr>
          </a:p>
        </p:txBody>
      </p:sp>
      <p:pic>
        <p:nvPicPr>
          <p:cNvPr id="6" name="Picture 6" descr="http://upload.wikimedia.org/wikipedia/ru/thumb/c/c5/Amphiprion_latezonatus.jpg/120px-Amphiprion_latezonatus.jpg">
            <a:hlinkClick r:id="rId4"/>
          </p:cNvPr>
          <p:cNvPicPr>
            <a:picLocks noChangeAspect="1" noChangeArrowheads="1"/>
          </p:cNvPicPr>
          <p:nvPr/>
        </p:nvPicPr>
        <p:blipFill>
          <a:blip r:embed="rId5"/>
          <a:srcRect/>
          <a:stretch>
            <a:fillRect/>
          </a:stretch>
        </p:blipFill>
        <p:spPr bwMode="auto">
          <a:xfrm>
            <a:off x="714348" y="1071545"/>
            <a:ext cx="3714776" cy="2786085"/>
          </a:xfrm>
          <a:prstGeom prst="rect">
            <a:avLst/>
          </a:prstGeom>
          <a:noFill/>
        </p:spPr>
      </p:pic>
      <p:sp>
        <p:nvSpPr>
          <p:cNvPr id="7" name="Прямоугольник 6"/>
          <p:cNvSpPr/>
          <p:nvPr/>
        </p:nvSpPr>
        <p:spPr>
          <a:xfrm>
            <a:off x="428596" y="4286256"/>
            <a:ext cx="4143404" cy="584775"/>
          </a:xfrm>
          <a:prstGeom prst="rect">
            <a:avLst/>
          </a:prstGeom>
        </p:spPr>
        <p:txBody>
          <a:bodyPr wrap="square">
            <a:spAutoFit/>
          </a:bodyPr>
          <a:lstStyle/>
          <a:p>
            <a:pPr algn="ctr"/>
            <a:r>
              <a:rPr lang="uk-UA" sz="3200" b="1" dirty="0" smtClean="0">
                <a:solidFill>
                  <a:srgbClr val="FF3300"/>
                </a:solidFill>
                <a:effectLst>
                  <a:glow rad="101600">
                    <a:srgbClr val="FFFF00">
                      <a:alpha val="60000"/>
                    </a:srgbClr>
                  </a:glow>
                </a:effectLst>
              </a:rPr>
              <a:t>Клоун </a:t>
            </a:r>
            <a:r>
              <a:rPr lang="uk-UA" sz="3200" b="1" dirty="0" err="1" smtClean="0">
                <a:solidFill>
                  <a:srgbClr val="FF3300"/>
                </a:solidFill>
                <a:effectLst>
                  <a:glow rad="101600">
                    <a:srgbClr val="FFFF00">
                      <a:alpha val="60000"/>
                    </a:srgbClr>
                  </a:glow>
                </a:effectLst>
              </a:rPr>
              <a:t>широкосмугий</a:t>
            </a:r>
            <a:endParaRPr lang="uk-UA" sz="3200" dirty="0">
              <a:solidFill>
                <a:srgbClr val="FF3300"/>
              </a:solidFill>
              <a:effectLst>
                <a:glow rad="101600">
                  <a:srgbClr val="FFFF00">
                    <a:alpha val="60000"/>
                  </a:srgbClr>
                </a:glow>
              </a:effectLst>
            </a:endParaRPr>
          </a:p>
        </p:txBody>
      </p:sp>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upload.wikimedia.org/wikipedia/commons/thumb/3/35/Amphiprion_melanopus_in_Entacmaea_quadricolor.jpg/120px-Amphiprion_melanopus_in_Entacmaea_quadricolor.jpg">
            <a:hlinkClick r:id="rId2"/>
          </p:cNvPr>
          <p:cNvPicPr>
            <a:picLocks noChangeAspect="1" noChangeArrowheads="1"/>
          </p:cNvPicPr>
          <p:nvPr/>
        </p:nvPicPr>
        <p:blipFill>
          <a:blip r:embed="rId3"/>
          <a:srcRect/>
          <a:stretch>
            <a:fillRect/>
          </a:stretch>
        </p:blipFill>
        <p:spPr bwMode="auto">
          <a:xfrm>
            <a:off x="642910" y="1142984"/>
            <a:ext cx="3887552" cy="2786082"/>
          </a:xfrm>
          <a:prstGeom prst="rect">
            <a:avLst/>
          </a:prstGeom>
          <a:noFill/>
        </p:spPr>
      </p:pic>
      <p:sp>
        <p:nvSpPr>
          <p:cNvPr id="4" name="Прямоугольник 3"/>
          <p:cNvSpPr/>
          <p:nvPr/>
        </p:nvSpPr>
        <p:spPr>
          <a:xfrm rot="20638659">
            <a:off x="325903" y="477236"/>
            <a:ext cx="2070795" cy="970316"/>
          </a:xfrm>
          <a:prstGeom prst="rect">
            <a:avLst/>
          </a:prstGeom>
        </p:spPr>
        <p:txBody>
          <a:bodyPr wrap="none">
            <a:prstTxWarp prst="textArchUp">
              <a:avLst>
                <a:gd name="adj" fmla="val 11485138"/>
              </a:avLst>
            </a:prstTxWarp>
            <a:spAutoFit/>
          </a:bodyPr>
          <a:lstStyle/>
          <a:p>
            <a:r>
              <a:rPr lang="uk-UA" sz="2400" b="1" dirty="0" smtClean="0">
                <a:solidFill>
                  <a:srgbClr val="FF3300"/>
                </a:solidFill>
                <a:effectLst>
                  <a:glow rad="101600">
                    <a:srgbClr val="FFFF00">
                      <a:alpha val="60000"/>
                    </a:srgbClr>
                  </a:glow>
                </a:effectLst>
              </a:rPr>
              <a:t>Риби-клоуни</a:t>
            </a:r>
            <a:endParaRPr lang="uk-UA" sz="2400" dirty="0">
              <a:solidFill>
                <a:srgbClr val="FF3300"/>
              </a:solidFill>
              <a:effectLst>
                <a:glow rad="101600">
                  <a:srgbClr val="FFFF00">
                    <a:alpha val="60000"/>
                  </a:srgbClr>
                </a:glow>
              </a:effectLst>
            </a:endParaRPr>
          </a:p>
        </p:txBody>
      </p:sp>
      <p:sp>
        <p:nvSpPr>
          <p:cNvPr id="5" name="Прямоугольник 4"/>
          <p:cNvSpPr/>
          <p:nvPr/>
        </p:nvSpPr>
        <p:spPr>
          <a:xfrm>
            <a:off x="285720" y="4286256"/>
            <a:ext cx="4572032" cy="584775"/>
          </a:xfrm>
          <a:prstGeom prst="rect">
            <a:avLst/>
          </a:prstGeom>
        </p:spPr>
        <p:txBody>
          <a:bodyPr wrap="square">
            <a:spAutoFit/>
          </a:bodyPr>
          <a:lstStyle/>
          <a:p>
            <a:pPr algn="ctr"/>
            <a:r>
              <a:rPr lang="uk-UA" sz="3200" b="1" dirty="0" smtClean="0">
                <a:solidFill>
                  <a:srgbClr val="FF3300"/>
                </a:solidFill>
                <a:effectLst>
                  <a:glow rad="101600">
                    <a:srgbClr val="FFFF00">
                      <a:alpha val="60000"/>
                    </a:srgbClr>
                  </a:glow>
                </a:effectLst>
              </a:rPr>
              <a:t>Клоун червоно-чорний</a:t>
            </a:r>
            <a:endParaRPr lang="uk-UA" sz="3200" dirty="0">
              <a:solidFill>
                <a:srgbClr val="FF3300"/>
              </a:solidFill>
              <a:effectLst>
                <a:glow rad="101600">
                  <a:srgbClr val="FFFF00">
                    <a:alpha val="60000"/>
                  </a:srgbClr>
                </a:glow>
              </a:effectLst>
            </a:endParaRPr>
          </a:p>
        </p:txBody>
      </p:sp>
      <p:sp>
        <p:nvSpPr>
          <p:cNvPr id="6" name="Прямоугольник 5"/>
          <p:cNvSpPr/>
          <p:nvPr/>
        </p:nvSpPr>
        <p:spPr>
          <a:xfrm>
            <a:off x="3643306" y="5857892"/>
            <a:ext cx="5357850" cy="584775"/>
          </a:xfrm>
          <a:prstGeom prst="rect">
            <a:avLst/>
          </a:prstGeom>
        </p:spPr>
        <p:txBody>
          <a:bodyPr wrap="square">
            <a:spAutoFit/>
          </a:bodyPr>
          <a:lstStyle/>
          <a:p>
            <a:pPr algn="ctr"/>
            <a:r>
              <a:rPr lang="uk-UA" sz="3200" b="1" dirty="0" smtClean="0">
                <a:solidFill>
                  <a:srgbClr val="FF3300"/>
                </a:solidFill>
                <a:effectLst>
                  <a:glow rad="101600">
                    <a:srgbClr val="FFFF00">
                      <a:alpha val="60000"/>
                    </a:srgbClr>
                  </a:glow>
                </a:effectLst>
              </a:rPr>
              <a:t>Клоун оранжево-плавцевий</a:t>
            </a:r>
            <a:endParaRPr lang="uk-UA" sz="3200" dirty="0">
              <a:solidFill>
                <a:srgbClr val="FF3300"/>
              </a:solidFill>
              <a:effectLst>
                <a:glow rad="101600">
                  <a:srgbClr val="FFFF00">
                    <a:alpha val="60000"/>
                  </a:srgbClr>
                </a:glow>
              </a:effectLst>
            </a:endParaRPr>
          </a:p>
        </p:txBody>
      </p:sp>
      <p:pic>
        <p:nvPicPr>
          <p:cNvPr id="7" name="Picture 2" descr="http://upload.wikimedia.org/wikipedia/commons/thumb/d/d8/Amphiprion_chrysopterus_by_NPS.jpg/120px-Amphiprion_chrysopterus_by_NPS.jpg">
            <a:hlinkClick r:id="rId4"/>
          </p:cNvPr>
          <p:cNvPicPr>
            <a:picLocks noChangeAspect="1" noChangeArrowheads="1"/>
          </p:cNvPicPr>
          <p:nvPr/>
        </p:nvPicPr>
        <p:blipFill>
          <a:blip r:embed="rId5"/>
          <a:srcRect/>
          <a:stretch>
            <a:fillRect/>
          </a:stretch>
        </p:blipFill>
        <p:spPr bwMode="auto">
          <a:xfrm flipH="1">
            <a:off x="4714876" y="2714620"/>
            <a:ext cx="3890691" cy="2596033"/>
          </a:xfrm>
          <a:prstGeom prst="rect">
            <a:avLst/>
          </a:prstGeom>
          <a:noFill/>
        </p:spPr>
      </p:pic>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upload.wikimedia.org/wikipedia/ru/thumb/a/a9/Amphiprion_frenatus.jpg/120px-Amphiprion_frenatus.jpg">
            <a:hlinkClick r:id="rId2"/>
          </p:cNvPr>
          <p:cNvPicPr>
            <a:picLocks noChangeAspect="1" noChangeArrowheads="1"/>
          </p:cNvPicPr>
          <p:nvPr/>
        </p:nvPicPr>
        <p:blipFill>
          <a:blip r:embed="rId3"/>
          <a:srcRect/>
          <a:stretch>
            <a:fillRect/>
          </a:stretch>
        </p:blipFill>
        <p:spPr bwMode="auto">
          <a:xfrm>
            <a:off x="714349" y="1214422"/>
            <a:ext cx="3714776" cy="2500330"/>
          </a:xfrm>
          <a:prstGeom prst="rect">
            <a:avLst/>
          </a:prstGeom>
          <a:noFill/>
        </p:spPr>
      </p:pic>
      <p:sp>
        <p:nvSpPr>
          <p:cNvPr id="6" name="Прямоугольник 5"/>
          <p:cNvSpPr/>
          <p:nvPr/>
        </p:nvSpPr>
        <p:spPr>
          <a:xfrm rot="20638659">
            <a:off x="325903" y="477236"/>
            <a:ext cx="2070795" cy="970316"/>
          </a:xfrm>
          <a:prstGeom prst="rect">
            <a:avLst/>
          </a:prstGeom>
        </p:spPr>
        <p:txBody>
          <a:bodyPr wrap="none">
            <a:prstTxWarp prst="textArchUp">
              <a:avLst>
                <a:gd name="adj" fmla="val 11485138"/>
              </a:avLst>
            </a:prstTxWarp>
            <a:spAutoFit/>
          </a:bodyPr>
          <a:lstStyle/>
          <a:p>
            <a:r>
              <a:rPr lang="uk-UA" sz="2400" b="1" dirty="0" smtClean="0">
                <a:solidFill>
                  <a:srgbClr val="FF3300"/>
                </a:solidFill>
                <a:effectLst>
                  <a:glow rad="101600">
                    <a:srgbClr val="FFFF00">
                      <a:alpha val="60000"/>
                    </a:srgbClr>
                  </a:glow>
                </a:effectLst>
              </a:rPr>
              <a:t>Риби-клоуни</a:t>
            </a:r>
            <a:endParaRPr lang="uk-UA" sz="2400" dirty="0">
              <a:solidFill>
                <a:srgbClr val="FF3300"/>
              </a:solidFill>
              <a:effectLst>
                <a:glow rad="101600">
                  <a:srgbClr val="FFFF00">
                    <a:alpha val="60000"/>
                  </a:srgbClr>
                </a:glow>
              </a:effectLst>
            </a:endParaRPr>
          </a:p>
        </p:txBody>
      </p:sp>
      <p:sp>
        <p:nvSpPr>
          <p:cNvPr id="7" name="Прямоугольник 6"/>
          <p:cNvSpPr/>
          <p:nvPr/>
        </p:nvSpPr>
        <p:spPr>
          <a:xfrm>
            <a:off x="428596" y="4286256"/>
            <a:ext cx="4143404" cy="584775"/>
          </a:xfrm>
          <a:prstGeom prst="rect">
            <a:avLst/>
          </a:prstGeom>
        </p:spPr>
        <p:txBody>
          <a:bodyPr wrap="square">
            <a:spAutoFit/>
          </a:bodyPr>
          <a:lstStyle/>
          <a:p>
            <a:pPr algn="ctr"/>
            <a:r>
              <a:rPr lang="uk-UA" sz="3200" b="1" dirty="0" smtClean="0">
                <a:solidFill>
                  <a:srgbClr val="FF3300"/>
                </a:solidFill>
                <a:effectLst>
                  <a:glow rad="101600">
                    <a:srgbClr val="FFFF00">
                      <a:alpha val="60000"/>
                    </a:srgbClr>
                  </a:glow>
                </a:effectLst>
              </a:rPr>
              <a:t>Клоун томатний</a:t>
            </a:r>
            <a:endParaRPr lang="uk-UA" sz="3200" dirty="0">
              <a:solidFill>
                <a:srgbClr val="FF3300"/>
              </a:solidFill>
              <a:effectLst>
                <a:glow rad="101600">
                  <a:srgbClr val="FFFF00">
                    <a:alpha val="60000"/>
                  </a:srgbClr>
                </a:glow>
              </a:effectLst>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428868"/>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4572000" y="5500702"/>
            <a:ext cx="4143404" cy="584775"/>
          </a:xfrm>
          <a:prstGeom prst="rect">
            <a:avLst/>
          </a:prstGeom>
        </p:spPr>
        <p:txBody>
          <a:bodyPr wrap="square">
            <a:spAutoFit/>
          </a:bodyPr>
          <a:lstStyle/>
          <a:p>
            <a:pPr algn="ctr"/>
            <a:r>
              <a:rPr lang="uk-UA" sz="3200" b="1" dirty="0" smtClean="0">
                <a:solidFill>
                  <a:srgbClr val="FF3300"/>
                </a:solidFill>
                <a:effectLst>
                  <a:glow rad="101600">
                    <a:srgbClr val="FFFF00">
                      <a:alpha val="60000"/>
                    </a:srgbClr>
                  </a:glow>
                </a:effectLst>
              </a:rPr>
              <a:t>Клоун звичайний</a:t>
            </a:r>
            <a:endParaRPr lang="uk-UA" sz="3200" dirty="0">
              <a:solidFill>
                <a:srgbClr val="FF3300"/>
              </a:solidFill>
              <a:effectLst>
                <a:glow rad="101600">
                  <a:srgbClr val="FFFF00">
                    <a:alpha val="60000"/>
                  </a:srgbClr>
                </a:glow>
              </a:effectLst>
            </a:endParaRPr>
          </a:p>
        </p:txBody>
      </p:sp>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3500438"/>
            <a:ext cx="8358246" cy="2820532"/>
          </a:xfrm>
          <a:prstGeom prst="rect">
            <a:avLst/>
          </a:prstGeom>
        </p:spPr>
        <p:txBody>
          <a:bodyPr wrap="square">
            <a:prstTxWarp prst="textWave2">
              <a:avLst/>
            </a:prstTxWarp>
            <a:spAutoFit/>
          </a:bodyPr>
          <a:lstStyle/>
          <a:p>
            <a:r>
              <a:rPr lang="uk-UA" sz="2400" b="1" dirty="0" smtClean="0">
                <a:solidFill>
                  <a:srgbClr val="FFFF00"/>
                </a:solidFill>
                <a:effectLst>
                  <a:glow rad="101600">
                    <a:srgbClr val="FF0000">
                      <a:alpha val="60000"/>
                    </a:srgbClr>
                  </a:glow>
                </a:effectLst>
              </a:rPr>
              <a:t>Риби-клоуни</a:t>
            </a:r>
            <a:r>
              <a:rPr lang="uk-UA" sz="2400" b="1" dirty="0" smtClean="0">
                <a:solidFill>
                  <a:srgbClr val="FFFF00"/>
                </a:solidFill>
              </a:rPr>
              <a:t> – морські види риб з  яскраво-оранжевим забарвленням з чорними та білими смугами. Свою назву отримали саме із-за  зовнішності: по тілу пролягають чорні смуги, що розділені червоними, жовтими, помаранчевими смужками. Кайма плавців може бути чорна, райдужна оболонка очей яскраво оранжева, що візуально зменшує розміри очей. </a:t>
            </a:r>
          </a:p>
        </p:txBody>
      </p:sp>
      <p:sp>
        <p:nvSpPr>
          <p:cNvPr id="5" name="Блок-схема: перфолента 4"/>
          <p:cNvSpPr/>
          <p:nvPr/>
        </p:nvSpPr>
        <p:spPr>
          <a:xfrm>
            <a:off x="1714480" y="642918"/>
            <a:ext cx="5214974" cy="3143272"/>
          </a:xfrm>
          <a:prstGeom prst="flowChartPunchedTap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rot="20638659">
            <a:off x="325903" y="477236"/>
            <a:ext cx="2070795" cy="970316"/>
          </a:xfrm>
          <a:prstGeom prst="rect">
            <a:avLst/>
          </a:prstGeom>
        </p:spPr>
        <p:txBody>
          <a:bodyPr wrap="none">
            <a:prstTxWarp prst="textArchUp">
              <a:avLst>
                <a:gd name="adj" fmla="val 11485138"/>
              </a:avLst>
            </a:prstTxWarp>
            <a:spAutoFit/>
          </a:bodyPr>
          <a:lstStyle/>
          <a:p>
            <a:r>
              <a:rPr lang="uk-UA" sz="2400" b="1" dirty="0" smtClean="0">
                <a:solidFill>
                  <a:srgbClr val="FF3300"/>
                </a:solidFill>
                <a:effectLst>
                  <a:glow rad="101600">
                    <a:srgbClr val="FFFF00">
                      <a:alpha val="60000"/>
                    </a:srgbClr>
                  </a:glow>
                </a:effectLst>
              </a:rPr>
              <a:t>Риби-клоуни</a:t>
            </a:r>
            <a:endParaRPr lang="uk-UA" sz="2400" dirty="0">
              <a:solidFill>
                <a:srgbClr val="FF3300"/>
              </a:solidFill>
              <a:effectLst>
                <a:glow rad="101600">
                  <a:srgbClr val="FFFF00">
                    <a:alpha val="60000"/>
                  </a:srgbClr>
                </a:glow>
              </a:effectLst>
            </a:endParaRPr>
          </a:p>
        </p:txBody>
      </p:sp>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22" y="285728"/>
            <a:ext cx="6572296" cy="5257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28662" y="428604"/>
            <a:ext cx="642942" cy="6186309"/>
          </a:xfrm>
          <a:prstGeom prst="rect">
            <a:avLst/>
          </a:prstGeom>
        </p:spPr>
        <p:txBody>
          <a:bodyPr wrap="square">
            <a:spAutoFit/>
          </a:bodyPr>
          <a:lstStyle/>
          <a:p>
            <a:r>
              <a:rPr lang="uk-UA" sz="4400" b="1" dirty="0" smtClean="0">
                <a:solidFill>
                  <a:srgbClr val="FF3300"/>
                </a:solidFill>
                <a:effectLst>
                  <a:glow rad="101600">
                    <a:srgbClr val="FFFF00">
                      <a:alpha val="60000"/>
                    </a:srgbClr>
                  </a:glow>
                </a:effectLst>
              </a:rPr>
              <a:t>Д</a:t>
            </a:r>
          </a:p>
          <a:p>
            <a:r>
              <a:rPr lang="uk-UA" sz="4400" b="1" dirty="0" err="1" smtClean="0">
                <a:solidFill>
                  <a:srgbClr val="FF3300"/>
                </a:solidFill>
                <a:effectLst>
                  <a:glow rad="101600">
                    <a:srgbClr val="FFFF00">
                      <a:alpha val="60000"/>
                    </a:srgbClr>
                  </a:glow>
                </a:effectLst>
              </a:rPr>
              <a:t>Якую</a:t>
            </a:r>
            <a:r>
              <a:rPr lang="uk-UA" sz="4400" b="1" dirty="0" smtClean="0">
                <a:solidFill>
                  <a:srgbClr val="FF3300"/>
                </a:solidFill>
                <a:effectLst>
                  <a:glow rad="101600">
                    <a:srgbClr val="FFFF00">
                      <a:alpha val="60000"/>
                    </a:srgbClr>
                  </a:glow>
                </a:effectLst>
              </a:rPr>
              <a:t> </a:t>
            </a:r>
          </a:p>
          <a:p>
            <a:endParaRPr lang="uk-UA" sz="4400" b="1" dirty="0" smtClean="0">
              <a:solidFill>
                <a:srgbClr val="FF3300"/>
              </a:solidFill>
              <a:effectLst>
                <a:glow rad="101600">
                  <a:srgbClr val="FFFF00">
                    <a:alpha val="60000"/>
                  </a:srgbClr>
                </a:glow>
              </a:effectLst>
            </a:endParaRPr>
          </a:p>
          <a:p>
            <a:endParaRPr lang="uk-UA" sz="4400" b="1" dirty="0">
              <a:solidFill>
                <a:srgbClr val="FF3300"/>
              </a:solidFill>
              <a:effectLst>
                <a:glow rad="101600">
                  <a:srgbClr val="FFFF00">
                    <a:alpha val="60000"/>
                  </a:srgbClr>
                </a:glow>
              </a:effectLst>
            </a:endParaRPr>
          </a:p>
          <a:p>
            <a:r>
              <a:rPr lang="uk-UA" sz="4400" b="1" dirty="0" smtClean="0">
                <a:solidFill>
                  <a:srgbClr val="FF3300"/>
                </a:solidFill>
                <a:effectLst>
                  <a:glow rad="101600">
                    <a:srgbClr val="FFFF00">
                      <a:alpha val="60000"/>
                    </a:srgbClr>
                  </a:glow>
                </a:effectLst>
              </a:rPr>
              <a:t>за</a:t>
            </a:r>
            <a:r>
              <a:rPr lang="uk-UA" sz="4400" b="1" dirty="0" smtClean="0">
                <a:solidFill>
                  <a:srgbClr val="FF3300"/>
                </a:solidFill>
                <a:effectLst>
                  <a:glow rad="101600">
                    <a:srgbClr val="FFFF00">
                      <a:alpha val="60000"/>
                    </a:srgbClr>
                  </a:glow>
                </a:effectLst>
              </a:rPr>
              <a:t> </a:t>
            </a:r>
            <a:endParaRPr lang="uk-UA" sz="4400" b="1" dirty="0" smtClean="0">
              <a:solidFill>
                <a:srgbClr val="FF3300"/>
              </a:solidFill>
              <a:effectLst>
                <a:glow rad="101600">
                  <a:srgbClr val="FFFF00">
                    <a:alpha val="60000"/>
                  </a:srgbClr>
                </a:glow>
              </a:effectLst>
            </a:endParaRPr>
          </a:p>
        </p:txBody>
      </p:sp>
      <p:sp>
        <p:nvSpPr>
          <p:cNvPr id="7" name="Прямоугольник 6"/>
          <p:cNvSpPr/>
          <p:nvPr/>
        </p:nvSpPr>
        <p:spPr>
          <a:xfrm>
            <a:off x="1000100" y="5857892"/>
            <a:ext cx="7715304" cy="769441"/>
          </a:xfrm>
          <a:prstGeom prst="rect">
            <a:avLst/>
          </a:prstGeom>
        </p:spPr>
        <p:txBody>
          <a:bodyPr wrap="square">
            <a:spAutoFit/>
          </a:bodyPr>
          <a:lstStyle/>
          <a:p>
            <a:pPr algn="ctr"/>
            <a:r>
              <a:rPr lang="uk-UA" sz="3200" b="1" dirty="0" smtClean="0">
                <a:solidFill>
                  <a:srgbClr val="FF3300"/>
                </a:solidFill>
                <a:effectLst>
                  <a:glow rad="101600">
                    <a:srgbClr val="FFFF00">
                      <a:alpha val="60000"/>
                    </a:srgbClr>
                  </a:glow>
                </a:effectLst>
              </a:rPr>
              <a:t> </a:t>
            </a:r>
            <a:r>
              <a:rPr lang="uk-UA" sz="4400" b="1" dirty="0" smtClean="0">
                <a:solidFill>
                  <a:srgbClr val="FF3300"/>
                </a:solidFill>
                <a:effectLst>
                  <a:glow rad="101600">
                    <a:srgbClr val="FFFF00">
                      <a:alpha val="60000"/>
                    </a:srgbClr>
                  </a:glow>
                </a:effectLst>
              </a:rPr>
              <a:t>увагу!</a:t>
            </a:r>
            <a:endParaRPr lang="uk-UA" sz="4400" dirty="0">
              <a:solidFill>
                <a:srgbClr val="FF3300"/>
              </a:solidFill>
              <a:effectLst>
                <a:glow rad="101600">
                  <a:srgbClr val="FFFF00">
                    <a:alpha val="60000"/>
                  </a:srgbClr>
                </a:glow>
              </a:effectLst>
            </a:endParaRPr>
          </a:p>
        </p:txBody>
      </p:sp>
    </p:spTree>
    <p:extLst>
      <p:ext uri="{BB962C8B-B14F-4D97-AF65-F5344CB8AC3E}">
        <p14:creationId xmlns:p14="http://schemas.microsoft.com/office/powerpoint/2010/main" val="4127847037"/>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3929066"/>
            <a:ext cx="8429684" cy="2310583"/>
          </a:xfrm>
          <a:prstGeom prst="rect">
            <a:avLst/>
          </a:prstGeom>
          <a:noFill/>
          <a:ln w="34925">
            <a:noFill/>
          </a:ln>
          <a:effectLst>
            <a:outerShdw blurRad="317500" dir="2700000" algn="ctr">
              <a:srgbClr val="000000">
                <a:alpha val="43000"/>
              </a:srgbClr>
            </a:outerShdw>
          </a:effectLst>
        </p:spPr>
        <p:txBody>
          <a:bodyPr wrap="square">
            <a:prstTxWarp prst="textWave2">
              <a:avLst/>
            </a:prstTxWarp>
            <a:spAutoFit/>
          </a:bodyPr>
          <a:lstStyle/>
          <a:p>
            <a:r>
              <a:rPr lang="ru-RU" sz="2800" b="1" dirty="0" smtClean="0">
                <a:solidFill>
                  <a:srgbClr val="FFFF00"/>
                </a:solidFill>
                <a:effectLst>
                  <a:glow rad="101600">
                    <a:srgbClr val="FF0000">
                      <a:alpha val="60000"/>
                    </a:srgbClr>
                  </a:glow>
                </a:effectLst>
              </a:rPr>
              <a:t>Р</a:t>
            </a:r>
            <a:r>
              <a:rPr lang="uk-UA" sz="2800" b="1" dirty="0" smtClean="0">
                <a:solidFill>
                  <a:srgbClr val="FFFF00"/>
                </a:solidFill>
                <a:effectLst>
                  <a:glow rad="101600">
                    <a:srgbClr val="FF0000">
                      <a:alpha val="60000"/>
                    </a:srgbClr>
                  </a:glow>
                </a:effectLst>
              </a:rPr>
              <a:t>и</a:t>
            </a:r>
            <a:r>
              <a:rPr lang="ru-RU" sz="2800" b="1" dirty="0" err="1" smtClean="0">
                <a:solidFill>
                  <a:srgbClr val="FFFF00"/>
                </a:solidFill>
                <a:effectLst>
                  <a:glow rad="101600">
                    <a:srgbClr val="FF0000">
                      <a:alpha val="60000"/>
                    </a:srgbClr>
                  </a:glow>
                </a:effectLst>
              </a:rPr>
              <a:t>би-клоуни</a:t>
            </a:r>
            <a:r>
              <a:rPr lang="ru-RU" sz="2800" b="1" dirty="0" smtClean="0">
                <a:solidFill>
                  <a:srgbClr val="FFFF00"/>
                </a:solidFill>
                <a:effectLst>
                  <a:glow rad="101600">
                    <a:srgbClr val="FF0000">
                      <a:alpha val="60000"/>
                    </a:srgbClr>
                  </a:glow>
                </a:effectLst>
              </a:rPr>
              <a:t> </a:t>
            </a:r>
            <a:r>
              <a:rPr lang="uk-UA" sz="2400" b="1" dirty="0" smtClean="0">
                <a:solidFill>
                  <a:srgbClr val="FFFF00"/>
                </a:solidFill>
              </a:rPr>
              <a:t>в природі не перевищують розмірів 12−13 см. Вони широко розповсюджені в Тихому та Індійському океанах. В природних умовах живляться різними видами зоопланктону та водоростей, які  пропливають за течією. Рибки рідко запливають у пошуках їжі досить далеко.  </a:t>
            </a:r>
            <a:endParaRPr lang="uk-UA" sz="2400" b="1" dirty="0">
              <a:solidFill>
                <a:srgbClr val="FFFF00"/>
              </a:solidFill>
            </a:endParaRPr>
          </a:p>
        </p:txBody>
      </p:sp>
      <p:sp>
        <p:nvSpPr>
          <p:cNvPr id="6" name="Прямоугольник 5"/>
          <p:cNvSpPr/>
          <p:nvPr/>
        </p:nvSpPr>
        <p:spPr>
          <a:xfrm rot="20638659">
            <a:off x="325903" y="477236"/>
            <a:ext cx="2070795" cy="970316"/>
          </a:xfrm>
          <a:prstGeom prst="rect">
            <a:avLst/>
          </a:prstGeom>
        </p:spPr>
        <p:txBody>
          <a:bodyPr wrap="none">
            <a:prstTxWarp prst="textArchUp">
              <a:avLst>
                <a:gd name="adj" fmla="val 11485138"/>
              </a:avLst>
            </a:prstTxWarp>
            <a:spAutoFit/>
          </a:bodyPr>
          <a:lstStyle/>
          <a:p>
            <a:r>
              <a:rPr lang="uk-UA" sz="2400" b="1" dirty="0" smtClean="0">
                <a:solidFill>
                  <a:srgbClr val="FF3300"/>
                </a:solidFill>
                <a:effectLst>
                  <a:glow rad="101600">
                    <a:srgbClr val="FFFF00">
                      <a:alpha val="60000"/>
                    </a:srgbClr>
                  </a:glow>
                </a:effectLst>
              </a:rPr>
              <a:t>Риби-клоуни</a:t>
            </a:r>
            <a:endParaRPr lang="uk-UA" sz="2400" dirty="0">
              <a:solidFill>
                <a:srgbClr val="FF3300"/>
              </a:solidFill>
              <a:effectLst>
                <a:glow rad="101600">
                  <a:srgbClr val="FFFF00">
                    <a:alpha val="60000"/>
                  </a:srgbClr>
                </a:glow>
              </a:effectLst>
            </a:endParaRPr>
          </a:p>
        </p:txBody>
      </p:sp>
      <p:sp>
        <p:nvSpPr>
          <p:cNvPr id="8" name="Блок-схема: перфолента 7"/>
          <p:cNvSpPr/>
          <p:nvPr/>
        </p:nvSpPr>
        <p:spPr>
          <a:xfrm>
            <a:off x="2000232" y="857232"/>
            <a:ext cx="4857784" cy="3000396"/>
          </a:xfrm>
          <a:prstGeom prst="flowChartPunchedTap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4286256"/>
            <a:ext cx="8215370" cy="2285454"/>
          </a:xfrm>
          <a:prstGeom prst="rect">
            <a:avLst/>
          </a:prstGeom>
          <a:noFill/>
          <a:ln w="34925">
            <a:noFill/>
          </a:ln>
          <a:effectLst>
            <a:outerShdw blurRad="225425" dist="50800" dir="5220000" algn="ctr">
              <a:srgbClr val="000000">
                <a:alpha val="33000"/>
              </a:srgbClr>
            </a:outerShdw>
          </a:effectLst>
        </p:spPr>
        <p:txBody>
          <a:bodyPr wrap="square">
            <a:prstTxWarp prst="textWave2">
              <a:avLst/>
            </a:prstTxWarp>
            <a:spAutoFit/>
          </a:bodyPr>
          <a:lstStyle/>
          <a:p>
            <a:r>
              <a:rPr lang="ru-RU" sz="2400" b="1" dirty="0" smtClean="0">
                <a:solidFill>
                  <a:srgbClr val="FFFF00"/>
                </a:solidFill>
              </a:rPr>
              <a:t>Коли </a:t>
            </a:r>
            <a:r>
              <a:rPr lang="ru-RU" sz="2400" b="1" dirty="0" err="1" smtClean="0">
                <a:solidFill>
                  <a:srgbClr val="FFFF00"/>
                </a:solidFill>
              </a:rPr>
              <a:t>риби-клоуни</a:t>
            </a:r>
            <a:r>
              <a:rPr lang="ru-RU" sz="2400" b="1" dirty="0" smtClean="0">
                <a:solidFill>
                  <a:srgbClr val="FFFF00"/>
                </a:solidFill>
              </a:rPr>
              <a:t> </a:t>
            </a:r>
            <a:r>
              <a:rPr lang="uk-UA" sz="2400" b="1" dirty="0" smtClean="0">
                <a:solidFill>
                  <a:srgbClr val="FFFF00"/>
                </a:solidFill>
              </a:rPr>
              <a:t>дорослішають, то знаходять актинію, а в ній — поживу та захист. Риби виділяють особливий слиз, що здатен набувати деяк</a:t>
            </a:r>
            <a:r>
              <a:rPr lang="ru-RU" sz="2400" b="1" dirty="0" smtClean="0">
                <a:solidFill>
                  <a:srgbClr val="FFFF00"/>
                </a:solidFill>
              </a:rPr>
              <a:t>их</a:t>
            </a:r>
            <a:r>
              <a:rPr lang="uk-UA" sz="2400" b="1" dirty="0" smtClean="0">
                <a:solidFill>
                  <a:srgbClr val="FFFF00"/>
                </a:solidFill>
              </a:rPr>
              <a:t> властивостей тканин актиній, і таким чином приховують від них свою присутність, перетворюючись в невидимок. </a:t>
            </a:r>
            <a:endParaRPr lang="uk-UA" sz="2400" b="1" dirty="0">
              <a:solidFill>
                <a:srgbClr val="FFFF00"/>
              </a:solidFill>
            </a:endParaRPr>
          </a:p>
        </p:txBody>
      </p:sp>
      <p:sp>
        <p:nvSpPr>
          <p:cNvPr id="3" name="Блок-схема: перфолента 2"/>
          <p:cNvSpPr/>
          <p:nvPr/>
        </p:nvSpPr>
        <p:spPr>
          <a:xfrm>
            <a:off x="1928794" y="571480"/>
            <a:ext cx="4714908" cy="3643338"/>
          </a:xfrm>
          <a:prstGeom prst="flowChartPunchedTap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угольник 3"/>
          <p:cNvSpPr/>
          <p:nvPr/>
        </p:nvSpPr>
        <p:spPr>
          <a:xfrm rot="20638659">
            <a:off x="325903" y="477236"/>
            <a:ext cx="2070795" cy="970316"/>
          </a:xfrm>
          <a:prstGeom prst="rect">
            <a:avLst/>
          </a:prstGeom>
        </p:spPr>
        <p:txBody>
          <a:bodyPr wrap="none">
            <a:prstTxWarp prst="textArchUp">
              <a:avLst>
                <a:gd name="adj" fmla="val 11485138"/>
              </a:avLst>
            </a:prstTxWarp>
            <a:spAutoFit/>
          </a:bodyPr>
          <a:lstStyle/>
          <a:p>
            <a:r>
              <a:rPr lang="uk-UA" sz="2400" b="1" dirty="0" smtClean="0">
                <a:solidFill>
                  <a:srgbClr val="FF3300"/>
                </a:solidFill>
                <a:effectLst>
                  <a:glow rad="101600">
                    <a:srgbClr val="FFFF00">
                      <a:alpha val="60000"/>
                    </a:srgbClr>
                  </a:glow>
                </a:effectLst>
              </a:rPr>
              <a:t>Риби-клоуни</a:t>
            </a:r>
            <a:endParaRPr lang="uk-UA" sz="2400" dirty="0">
              <a:solidFill>
                <a:srgbClr val="FF3300"/>
              </a:solidFill>
              <a:effectLst>
                <a:glow rad="101600">
                  <a:srgbClr val="FFFF00">
                    <a:alpha val="60000"/>
                  </a:srgbClr>
                </a:glow>
              </a:effectLst>
            </a:endParaRPr>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4000504"/>
            <a:ext cx="8429684" cy="2280652"/>
          </a:xfrm>
          <a:prstGeom prst="rect">
            <a:avLst/>
          </a:prstGeom>
        </p:spPr>
        <p:txBody>
          <a:bodyPr wrap="square">
            <a:prstTxWarp prst="textWave2">
              <a:avLst>
                <a:gd name="adj1" fmla="val 12500"/>
                <a:gd name="adj2" fmla="val 0"/>
              </a:avLst>
            </a:prstTxWarp>
            <a:spAutoFit/>
          </a:bodyPr>
          <a:lstStyle/>
          <a:p>
            <a:r>
              <a:rPr lang="uk-UA" b="1" dirty="0" smtClean="0">
                <a:solidFill>
                  <a:srgbClr val="FFFF00"/>
                </a:solidFill>
              </a:rPr>
              <a:t>Для актиній присутність риб-клоунів не так уже і погано, так як  ті очищають цих кишковопорожнинних тварин від сміття, що важливо для здоров</a:t>
            </a:r>
            <a:r>
              <a:rPr lang="en-US" b="1" dirty="0" smtClean="0">
                <a:solidFill>
                  <a:srgbClr val="FFFF00"/>
                </a:solidFill>
              </a:rPr>
              <a:t>’</a:t>
            </a:r>
            <a:r>
              <a:rPr lang="uk-UA" b="1" dirty="0" smtClean="0">
                <a:solidFill>
                  <a:srgbClr val="FFFF00"/>
                </a:solidFill>
              </a:rPr>
              <a:t>я актиній, а також відганяють від них хижаків, наприклад крабів, які хочуть поласувати щупальцями цих нерухомих хижаків</a:t>
            </a:r>
            <a:r>
              <a:rPr lang="ru-RU" b="1" dirty="0" smtClean="0">
                <a:solidFill>
                  <a:srgbClr val="FFFF00"/>
                </a:solidFill>
              </a:rPr>
              <a:t>.</a:t>
            </a:r>
            <a:endParaRPr lang="uk-UA" b="1" dirty="0">
              <a:solidFill>
                <a:srgbClr val="FFFF00"/>
              </a:solidFill>
            </a:endParaRPr>
          </a:p>
        </p:txBody>
      </p:sp>
      <p:sp>
        <p:nvSpPr>
          <p:cNvPr id="3" name="Блок-схема: перфолента 2"/>
          <p:cNvSpPr/>
          <p:nvPr/>
        </p:nvSpPr>
        <p:spPr>
          <a:xfrm>
            <a:off x="1714480" y="928670"/>
            <a:ext cx="5000660" cy="2928958"/>
          </a:xfrm>
          <a:prstGeom prst="flowChartPunchedTap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угольник 3"/>
          <p:cNvSpPr/>
          <p:nvPr/>
        </p:nvSpPr>
        <p:spPr>
          <a:xfrm rot="20638659">
            <a:off x="325903" y="477236"/>
            <a:ext cx="2070795" cy="970316"/>
          </a:xfrm>
          <a:prstGeom prst="rect">
            <a:avLst/>
          </a:prstGeom>
        </p:spPr>
        <p:txBody>
          <a:bodyPr wrap="none">
            <a:prstTxWarp prst="textArchUp">
              <a:avLst>
                <a:gd name="adj" fmla="val 11485138"/>
              </a:avLst>
            </a:prstTxWarp>
            <a:spAutoFit/>
          </a:bodyPr>
          <a:lstStyle/>
          <a:p>
            <a:r>
              <a:rPr lang="uk-UA" sz="2400" b="1" dirty="0" smtClean="0">
                <a:solidFill>
                  <a:srgbClr val="FF3300"/>
                </a:solidFill>
                <a:effectLst>
                  <a:glow rad="101600">
                    <a:srgbClr val="FFFF00">
                      <a:alpha val="60000"/>
                    </a:srgbClr>
                  </a:glow>
                </a:effectLst>
              </a:rPr>
              <a:t>Риби-клоуни</a:t>
            </a:r>
            <a:endParaRPr lang="uk-UA" sz="2400" dirty="0">
              <a:solidFill>
                <a:srgbClr val="FF3300"/>
              </a:solidFill>
              <a:effectLst>
                <a:glow rad="101600">
                  <a:srgbClr val="FFFF00">
                    <a:alpha val="60000"/>
                  </a:srgbClr>
                </a:glow>
              </a:effectLst>
            </a:endParaRPr>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714752"/>
            <a:ext cx="8429684" cy="2714644"/>
          </a:xfrm>
          <a:prstGeom prst="rect">
            <a:avLst/>
          </a:prstGeom>
        </p:spPr>
        <p:txBody>
          <a:bodyPr wrap="square">
            <a:prstTxWarp prst="textWave2">
              <a:avLst>
                <a:gd name="adj1" fmla="val 12500"/>
                <a:gd name="adj2" fmla="val 156"/>
              </a:avLst>
            </a:prstTxWarp>
            <a:spAutoFit/>
          </a:bodyPr>
          <a:lstStyle/>
          <a:p>
            <a:r>
              <a:rPr lang="ru-RU" b="1" dirty="0" smtClean="0">
                <a:solidFill>
                  <a:srgbClr val="FFFF00"/>
                </a:solidFill>
              </a:rPr>
              <a:t> у </a:t>
            </a:r>
            <a:r>
              <a:rPr lang="ru-RU" b="1" dirty="0" err="1" smtClean="0">
                <a:solidFill>
                  <a:srgbClr val="FFFF00"/>
                </a:solidFill>
              </a:rPr>
              <a:t>риб-клоунів</a:t>
            </a:r>
            <a:r>
              <a:rPr lang="ru-RU" b="1" dirty="0" smtClean="0">
                <a:solidFill>
                  <a:srgbClr val="FFFF00"/>
                </a:solidFill>
              </a:rPr>
              <a:t> </a:t>
            </a:r>
            <a:r>
              <a:rPr lang="ru-RU" b="1" dirty="0" err="1" smtClean="0">
                <a:solidFill>
                  <a:srgbClr val="FFFF00"/>
                </a:solidFill>
              </a:rPr>
              <a:t>немає</a:t>
            </a:r>
            <a:r>
              <a:rPr lang="ru-RU" b="1" dirty="0" smtClean="0">
                <a:solidFill>
                  <a:srgbClr val="FFFF00"/>
                </a:solidFill>
              </a:rPr>
              <a:t> природного </a:t>
            </a:r>
            <a:r>
              <a:rPr lang="uk-UA" b="1" dirty="0" smtClean="0">
                <a:solidFill>
                  <a:srgbClr val="FFFF00"/>
                </a:solidFill>
              </a:rPr>
              <a:t>імунітету до опіків жалкими клітинами актиній.  Вони набувають його при досить обережному терті об актинію, коли особливий захисний слиз риб сприймає деякі хімічні речовини щупалець. В результаті актинія не відчуває присутності хижака і її жалкі клітини -  нематоцисти нейтралізуються. </a:t>
            </a:r>
            <a:endParaRPr lang="uk-UA" b="1" dirty="0">
              <a:solidFill>
                <a:srgbClr val="FFFF00"/>
              </a:solidFill>
            </a:endParaRPr>
          </a:p>
        </p:txBody>
      </p:sp>
      <p:sp>
        <p:nvSpPr>
          <p:cNvPr id="4" name="Блок-схема: перфолента 3"/>
          <p:cNvSpPr/>
          <p:nvPr/>
        </p:nvSpPr>
        <p:spPr>
          <a:xfrm>
            <a:off x="2000232" y="1000108"/>
            <a:ext cx="4429156" cy="2857520"/>
          </a:xfrm>
          <a:prstGeom prst="flowChartPunchedTap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p:cNvSpPr/>
          <p:nvPr/>
        </p:nvSpPr>
        <p:spPr>
          <a:xfrm rot="20638659">
            <a:off x="325903" y="477236"/>
            <a:ext cx="2070795" cy="970316"/>
          </a:xfrm>
          <a:prstGeom prst="rect">
            <a:avLst/>
          </a:prstGeom>
        </p:spPr>
        <p:txBody>
          <a:bodyPr wrap="none">
            <a:prstTxWarp prst="textArchUp">
              <a:avLst>
                <a:gd name="adj" fmla="val 11485138"/>
              </a:avLst>
            </a:prstTxWarp>
            <a:spAutoFit/>
          </a:bodyPr>
          <a:lstStyle/>
          <a:p>
            <a:r>
              <a:rPr lang="uk-UA" sz="2400" b="1" dirty="0" smtClean="0">
                <a:solidFill>
                  <a:srgbClr val="FF3300"/>
                </a:solidFill>
                <a:effectLst>
                  <a:glow rad="101600">
                    <a:srgbClr val="FFFF00">
                      <a:alpha val="60000"/>
                    </a:srgbClr>
                  </a:glow>
                </a:effectLst>
              </a:rPr>
              <a:t>Риби-клоуни</a:t>
            </a:r>
            <a:endParaRPr lang="uk-UA" sz="2400" dirty="0">
              <a:solidFill>
                <a:srgbClr val="FF3300"/>
              </a:solidFill>
              <a:effectLst>
                <a:glow rad="101600">
                  <a:srgbClr val="FFFF00">
                    <a:alpha val="60000"/>
                  </a:srgbClr>
                </a:glow>
              </a:effectLst>
            </a:endParaRPr>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786190"/>
            <a:ext cx="8572560" cy="2594076"/>
          </a:xfrm>
          <a:prstGeom prst="rect">
            <a:avLst/>
          </a:prstGeom>
        </p:spPr>
        <p:txBody>
          <a:bodyPr wrap="square">
            <a:prstTxWarp prst="textWave2">
              <a:avLst/>
            </a:prstTxWarp>
            <a:spAutoFit/>
          </a:bodyPr>
          <a:lstStyle/>
          <a:p>
            <a:r>
              <a:rPr lang="uk-UA" sz="2400" b="1" dirty="0" smtClean="0">
                <a:solidFill>
                  <a:srgbClr val="FFFF00"/>
                </a:solidFill>
              </a:rPr>
              <a:t>Ці незвичні взаємовідносини </a:t>
            </a:r>
            <a:r>
              <a:rPr lang="ru-RU" sz="2400" b="1" dirty="0" err="1" smtClean="0">
                <a:solidFill>
                  <a:srgbClr val="FFFF00"/>
                </a:solidFill>
              </a:rPr>
              <a:t>риби-клоуна</a:t>
            </a:r>
            <a:r>
              <a:rPr lang="ru-RU" sz="2400" b="1" dirty="0" smtClean="0">
                <a:solidFill>
                  <a:srgbClr val="FFFF00"/>
                </a:solidFill>
              </a:rPr>
              <a:t> та </a:t>
            </a:r>
            <a:r>
              <a:rPr lang="uk-UA" sz="2400" b="1" dirty="0" smtClean="0">
                <a:solidFill>
                  <a:srgbClr val="FFFF00"/>
                </a:solidFill>
              </a:rPr>
              <a:t>актиній називаються симбіозом. Отримавши надійний захист від хижаків, риба-клоун чистить свого «захисника», відкушуючи хворі або відмерлі щупальці, вентилює воду та виносить </a:t>
            </a:r>
            <a:r>
              <a:rPr lang="uk-UA" sz="2400" b="1" dirty="0" err="1" smtClean="0">
                <a:solidFill>
                  <a:srgbClr val="FFFF00"/>
                </a:solidFill>
              </a:rPr>
              <a:t>непереварені</a:t>
            </a:r>
            <a:r>
              <a:rPr lang="uk-UA" sz="2400" b="1" dirty="0" smtClean="0">
                <a:solidFill>
                  <a:srgbClr val="FFFF00"/>
                </a:solidFill>
              </a:rPr>
              <a:t> залишки їжі. </a:t>
            </a:r>
          </a:p>
        </p:txBody>
      </p:sp>
      <p:sp>
        <p:nvSpPr>
          <p:cNvPr id="3" name="Блок-схема: перфолента 2"/>
          <p:cNvSpPr/>
          <p:nvPr/>
        </p:nvSpPr>
        <p:spPr>
          <a:xfrm>
            <a:off x="1857356" y="571480"/>
            <a:ext cx="4572032" cy="3214710"/>
          </a:xfrm>
          <a:prstGeom prst="flowChartPunchedTap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угольник 3"/>
          <p:cNvSpPr/>
          <p:nvPr/>
        </p:nvSpPr>
        <p:spPr>
          <a:xfrm rot="20638659">
            <a:off x="325903" y="477236"/>
            <a:ext cx="2070795" cy="970316"/>
          </a:xfrm>
          <a:prstGeom prst="rect">
            <a:avLst/>
          </a:prstGeom>
        </p:spPr>
        <p:txBody>
          <a:bodyPr wrap="none">
            <a:prstTxWarp prst="textArchUp">
              <a:avLst>
                <a:gd name="adj" fmla="val 11485138"/>
              </a:avLst>
            </a:prstTxWarp>
            <a:spAutoFit/>
          </a:bodyPr>
          <a:lstStyle/>
          <a:p>
            <a:r>
              <a:rPr lang="uk-UA" sz="2400" b="1" dirty="0" smtClean="0">
                <a:solidFill>
                  <a:srgbClr val="FF3300"/>
                </a:solidFill>
                <a:effectLst>
                  <a:glow rad="101600">
                    <a:srgbClr val="FFFF00">
                      <a:alpha val="60000"/>
                    </a:srgbClr>
                  </a:glow>
                </a:effectLst>
              </a:rPr>
              <a:t>Риби-клоуни</a:t>
            </a:r>
            <a:endParaRPr lang="uk-UA" sz="2400" dirty="0">
              <a:solidFill>
                <a:srgbClr val="FF3300"/>
              </a:solidFill>
              <a:effectLst>
                <a:glow rad="101600">
                  <a:srgbClr val="FFFF00">
                    <a:alpha val="60000"/>
                  </a:srgbClr>
                </a:glow>
              </a:effectLst>
            </a:endParaRPr>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857628"/>
            <a:ext cx="8572560" cy="2522638"/>
          </a:xfrm>
          <a:prstGeom prst="rect">
            <a:avLst/>
          </a:prstGeom>
        </p:spPr>
        <p:txBody>
          <a:bodyPr wrap="square">
            <a:prstTxWarp prst="textWave2">
              <a:avLst/>
            </a:prstTxWarp>
            <a:spAutoFit/>
          </a:bodyPr>
          <a:lstStyle/>
          <a:p>
            <a:r>
              <a:rPr lang="uk-UA" sz="2400" b="1" dirty="0" smtClean="0">
                <a:solidFill>
                  <a:srgbClr val="FFFF00"/>
                </a:solidFill>
              </a:rPr>
              <a:t>Часто самці відганяють від актиній інших самців</a:t>
            </a:r>
            <a:r>
              <a:rPr lang="ru-RU" sz="2400" b="1" dirty="0" smtClean="0">
                <a:solidFill>
                  <a:srgbClr val="FFFF00"/>
                </a:solidFill>
              </a:rPr>
              <a:t>, а самки — самок. </a:t>
            </a:r>
            <a:r>
              <a:rPr lang="uk-UA" sz="2400" b="1" dirty="0" smtClean="0">
                <a:solidFill>
                  <a:srgbClr val="FFFF00"/>
                </a:solidFill>
              </a:rPr>
              <a:t>Крім того, рибки, неначе приманка, приваблюють до актинії інших істот, яких та убиває та поїдає, тобто клоуни </a:t>
            </a:r>
            <a:r>
              <a:rPr lang="ru-RU" sz="2400" b="1" dirty="0" smtClean="0">
                <a:solidFill>
                  <a:srgbClr val="FFFF00"/>
                </a:solidFill>
              </a:rPr>
              <a:t> </a:t>
            </a:r>
            <a:r>
              <a:rPr lang="uk-UA" sz="2400" b="1" dirty="0" smtClean="0">
                <a:solidFill>
                  <a:srgbClr val="FFFF00"/>
                </a:solidFill>
              </a:rPr>
              <a:t>збільшують приток води, внаслідок чого до актиній потрапляє більше їжі.</a:t>
            </a:r>
            <a:r>
              <a:rPr lang="ru-RU" sz="2400" b="1" dirty="0" smtClean="0">
                <a:solidFill>
                  <a:schemeClr val="bg1"/>
                </a:solidFill>
              </a:rPr>
              <a:t> </a:t>
            </a:r>
            <a:endParaRPr lang="uk-UA" sz="2400" b="1" dirty="0" smtClean="0">
              <a:solidFill>
                <a:srgbClr val="FFFF00"/>
              </a:solidFill>
            </a:endParaRPr>
          </a:p>
        </p:txBody>
      </p:sp>
      <p:sp>
        <p:nvSpPr>
          <p:cNvPr id="3" name="Блок-схема: перфолента 2"/>
          <p:cNvSpPr/>
          <p:nvPr/>
        </p:nvSpPr>
        <p:spPr>
          <a:xfrm>
            <a:off x="1857356" y="571480"/>
            <a:ext cx="4572032" cy="2857520"/>
          </a:xfrm>
          <a:prstGeom prst="flowChartPunchedTap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угольник 3"/>
          <p:cNvSpPr/>
          <p:nvPr/>
        </p:nvSpPr>
        <p:spPr>
          <a:xfrm rot="20638659">
            <a:off x="325903" y="477236"/>
            <a:ext cx="2070795" cy="970316"/>
          </a:xfrm>
          <a:prstGeom prst="rect">
            <a:avLst/>
          </a:prstGeom>
        </p:spPr>
        <p:txBody>
          <a:bodyPr wrap="none">
            <a:prstTxWarp prst="textArchUp">
              <a:avLst>
                <a:gd name="adj" fmla="val 11485138"/>
              </a:avLst>
            </a:prstTxWarp>
            <a:spAutoFit/>
          </a:bodyPr>
          <a:lstStyle/>
          <a:p>
            <a:r>
              <a:rPr lang="uk-UA" sz="2400" b="1" dirty="0" smtClean="0">
                <a:solidFill>
                  <a:srgbClr val="FF3300"/>
                </a:solidFill>
                <a:effectLst>
                  <a:glow rad="101600">
                    <a:srgbClr val="FFFF00">
                      <a:alpha val="60000"/>
                    </a:srgbClr>
                  </a:glow>
                </a:effectLst>
              </a:rPr>
              <a:t>Риби-клоуни</a:t>
            </a:r>
            <a:endParaRPr lang="uk-UA" sz="2400" dirty="0">
              <a:solidFill>
                <a:srgbClr val="FF3300"/>
              </a:solidFill>
              <a:effectLst>
                <a:glow rad="101600">
                  <a:srgbClr val="FFFF00">
                    <a:alpha val="60000"/>
                  </a:srgbClr>
                </a:glow>
              </a:effectLst>
            </a:endParaRPr>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ерфолента 3"/>
          <p:cNvSpPr/>
          <p:nvPr/>
        </p:nvSpPr>
        <p:spPr>
          <a:xfrm>
            <a:off x="1928794" y="571480"/>
            <a:ext cx="5000660" cy="3143272"/>
          </a:xfrm>
          <a:prstGeom prst="flowChartPunchedTap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Прямоугольник 1"/>
          <p:cNvSpPr/>
          <p:nvPr/>
        </p:nvSpPr>
        <p:spPr>
          <a:xfrm>
            <a:off x="285720" y="3786190"/>
            <a:ext cx="8501122" cy="2642644"/>
          </a:xfrm>
          <a:prstGeom prst="rect">
            <a:avLst/>
          </a:prstGeom>
        </p:spPr>
        <p:txBody>
          <a:bodyPr wrap="square">
            <a:prstTxWarp prst="textWave2">
              <a:avLst/>
            </a:prstTxWarp>
            <a:spAutoFit/>
          </a:bodyPr>
          <a:lstStyle/>
          <a:p>
            <a:r>
              <a:rPr lang="ru-RU" sz="2400" b="1" dirty="0" err="1" smtClean="0">
                <a:solidFill>
                  <a:srgbClr val="FFFF00"/>
                </a:solidFill>
              </a:rPr>
              <a:t>Риби-клоуни</a:t>
            </a:r>
            <a:r>
              <a:rPr lang="uk-UA" sz="2400" b="1" dirty="0" smtClean="0">
                <a:solidFill>
                  <a:srgbClr val="FFFF00"/>
                </a:solidFill>
              </a:rPr>
              <a:t> протягом всього життя живуть парою, і тому у більшості видів зазвичай лише дві рибки займають одну анемону.  Пара яро захищає своє «житло» від ворогів та супротивників. В період розмноження самці чистять ділянку біля основи актинії,  куди самка відкладає близько 300 ікринок, які охороняються обома батьками.  </a:t>
            </a:r>
            <a:endParaRPr lang="uk-UA" sz="2400" b="1" dirty="0">
              <a:solidFill>
                <a:srgbClr val="FFFF00"/>
              </a:solidFill>
            </a:endParaRPr>
          </a:p>
        </p:txBody>
      </p:sp>
      <p:sp>
        <p:nvSpPr>
          <p:cNvPr id="5" name="Прямоугольник 4"/>
          <p:cNvSpPr/>
          <p:nvPr/>
        </p:nvSpPr>
        <p:spPr>
          <a:xfrm rot="20638659">
            <a:off x="325903" y="477236"/>
            <a:ext cx="2070795" cy="970316"/>
          </a:xfrm>
          <a:prstGeom prst="rect">
            <a:avLst/>
          </a:prstGeom>
        </p:spPr>
        <p:txBody>
          <a:bodyPr wrap="none">
            <a:prstTxWarp prst="textArchUp">
              <a:avLst>
                <a:gd name="adj" fmla="val 11485138"/>
              </a:avLst>
            </a:prstTxWarp>
            <a:spAutoFit/>
          </a:bodyPr>
          <a:lstStyle/>
          <a:p>
            <a:r>
              <a:rPr lang="uk-UA" sz="2400" b="1" dirty="0" smtClean="0">
                <a:solidFill>
                  <a:srgbClr val="FF3300"/>
                </a:solidFill>
                <a:effectLst>
                  <a:glow rad="101600">
                    <a:srgbClr val="FFFF00">
                      <a:alpha val="60000"/>
                    </a:srgbClr>
                  </a:glow>
                </a:effectLst>
              </a:rPr>
              <a:t>Риби-клоуни</a:t>
            </a:r>
            <a:endParaRPr lang="uk-UA" sz="2400" dirty="0">
              <a:solidFill>
                <a:srgbClr val="FF3300"/>
              </a:solidFill>
              <a:effectLst>
                <a:glow rad="101600">
                  <a:srgbClr val="FFFF00">
                    <a:alpha val="60000"/>
                  </a:srgbClr>
                </a:glow>
              </a:effectLst>
            </a:endParaRPr>
          </a:p>
        </p:txBody>
      </p:sp>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Составная">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оставная">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тавная">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1496</TotalTime>
  <Words>588</Words>
  <Application>Microsoft Office PowerPoint</Application>
  <PresentationFormat>Экран (4:3)</PresentationFormat>
  <Paragraphs>50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Составная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Риба півник</dc:title>
  <dc:creator>Настя</dc:creator>
  <cp:lastModifiedBy>Администратор</cp:lastModifiedBy>
  <cp:revision>120</cp:revision>
  <dcterms:created xsi:type="dcterms:W3CDTF">2011-02-16T17:42:47Z</dcterms:created>
  <dcterms:modified xsi:type="dcterms:W3CDTF">2013-02-09T22:03:13Z</dcterms:modified>
</cp:coreProperties>
</file>