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6" r:id="rId13"/>
    <p:sldId id="267" r:id="rId14"/>
    <p:sldId id="268" r:id="rId15"/>
    <p:sldId id="269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A2BC04-0F20-4462-85F2-1828A44ADE1B}" type="datetimeFigureOut">
              <a:rPr lang="uk-UA" smtClean="0"/>
              <a:t>30.11.2014</a:t>
            </a:fld>
            <a:endParaRPr lang="uk-UA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F96360-F829-4117-A574-E05FFEE326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5933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A2BC04-0F20-4462-85F2-1828A44ADE1B}" type="datetimeFigureOut">
              <a:rPr lang="uk-UA" smtClean="0"/>
              <a:t>30.11.2014</a:t>
            </a:fld>
            <a:endParaRPr lang="uk-UA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F96360-F829-4117-A574-E05FFEE326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8927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A2BC04-0F20-4462-85F2-1828A44ADE1B}" type="datetimeFigureOut">
              <a:rPr lang="uk-UA" smtClean="0"/>
              <a:t>30.11.2014</a:t>
            </a:fld>
            <a:endParaRPr lang="uk-UA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F96360-F829-4117-A574-E05FFEE326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2511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A2BC04-0F20-4462-85F2-1828A44ADE1B}" type="datetimeFigureOut">
              <a:rPr lang="uk-UA" smtClean="0"/>
              <a:t>30.11.2014</a:t>
            </a:fld>
            <a:endParaRPr lang="uk-UA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F96360-F829-4117-A574-E05FFEE326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7515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A2BC04-0F20-4462-85F2-1828A44ADE1B}" type="datetimeFigureOut">
              <a:rPr lang="uk-UA" smtClean="0"/>
              <a:t>30.11.2014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F96360-F829-4117-A574-E05FFEE326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64755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A2BC04-0F20-4462-85F2-1828A44ADE1B}" type="datetimeFigureOut">
              <a:rPr lang="uk-UA" smtClean="0"/>
              <a:t>30.11.2014</a:t>
            </a:fld>
            <a:endParaRPr lang="uk-UA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F96360-F829-4117-A574-E05FFEE326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7734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A2BC04-0F20-4462-85F2-1828A44ADE1B}" type="datetimeFigureOut">
              <a:rPr lang="uk-UA" smtClean="0"/>
              <a:t>30.11.2014</a:t>
            </a:fld>
            <a:endParaRPr lang="uk-UA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F96360-F829-4117-A574-E05FFEE326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57838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A2BC04-0F20-4462-85F2-1828A44ADE1B}" type="datetimeFigureOut">
              <a:rPr lang="uk-UA" smtClean="0"/>
              <a:t>30.11.2014</a:t>
            </a:fld>
            <a:endParaRPr lang="uk-UA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F96360-F829-4117-A574-E05FFEE326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3101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A2BC04-0F20-4462-85F2-1828A44ADE1B}" type="datetimeFigureOut">
              <a:rPr lang="uk-UA" smtClean="0"/>
              <a:t>30.11.2014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F96360-F829-4117-A574-E05FFEE326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9543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A2BC04-0F20-4462-85F2-1828A44ADE1B}" type="datetimeFigureOut">
              <a:rPr lang="uk-UA" smtClean="0"/>
              <a:t>30.11.2014</a:t>
            </a:fld>
            <a:endParaRPr lang="uk-UA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F96360-F829-4117-A574-E05FFEE326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13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A2BC04-0F20-4462-85F2-1828A44ADE1B}" type="datetimeFigureOut">
              <a:rPr lang="uk-UA" smtClean="0"/>
              <a:t>30.11.2014</a:t>
            </a:fld>
            <a:endParaRPr lang="uk-UA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F96360-F829-4117-A574-E05FFEE326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3988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  <a:endParaRPr lang="en-US" altLang="uk-UA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fld id="{EAA2BC04-0F20-4462-85F2-1828A44ADE1B}" type="datetimeFigureOut">
              <a:rPr lang="uk-UA" smtClean="0"/>
              <a:t>30.11.2014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BCBCBC"/>
                </a:solidFill>
                <a:latin typeface="Book Antiqua" panose="02040602050305030304" pitchFamily="18" charset="0"/>
              </a:defRPr>
            </a:lvl1pPr>
          </a:lstStyle>
          <a:p>
            <a:fld id="{6AF96360-F829-4117-A574-E05FFEE326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60521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9pPr>
    </p:titleStyle>
    <p:bodyStyle>
      <a:lvl1pPr marL="547688" indent="-411163" algn="l" rtl="0" eaLnBrk="1" fontAlgn="base" hangingPunct="1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21" y="1008250"/>
            <a:ext cx="5642115" cy="49214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05236" y="2068944"/>
            <a:ext cx="5811796" cy="1739855"/>
          </a:xfrm>
        </p:spPr>
        <p:txBody>
          <a:bodyPr/>
          <a:lstStyle/>
          <a:p>
            <a:r>
              <a:rPr lang="uk-UA" dirty="0" smtClean="0"/>
              <a:t>Презентація </a:t>
            </a:r>
            <a:br>
              <a:rPr lang="uk-UA" dirty="0" smtClean="0"/>
            </a:br>
            <a:r>
              <a:rPr lang="uk-UA" dirty="0" smtClean="0"/>
              <a:t>на тему місяць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023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Loner\Рабочий стол\585px-Apollo15_LRV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37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106153" y="4499572"/>
            <a:ext cx="5395865" cy="2055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uk-UA" dirty="0">
                <a:solidFill>
                  <a:srgbClr val="FFFF00"/>
                </a:solidFill>
              </a:rPr>
              <a:t>Сама </a:t>
            </a:r>
            <a:r>
              <a:rPr lang="ru-RU" altLang="uk-UA" dirty="0" err="1">
                <a:solidFill>
                  <a:srgbClr val="FFFF00"/>
                </a:solidFill>
              </a:rPr>
              <a:t>програма</a:t>
            </a:r>
            <a:r>
              <a:rPr lang="ru-RU" altLang="uk-UA" dirty="0">
                <a:solidFill>
                  <a:srgbClr val="FFFF00"/>
                </a:solidFill>
              </a:rPr>
              <a:t> </a:t>
            </a:r>
            <a:r>
              <a:rPr lang="ru-RU" altLang="uk-UA" dirty="0" err="1">
                <a:solidFill>
                  <a:srgbClr val="FFFF00"/>
                </a:solidFill>
              </a:rPr>
              <a:t>пілотованого</a:t>
            </a:r>
            <a:r>
              <a:rPr lang="ru-RU" altLang="uk-UA" dirty="0">
                <a:solidFill>
                  <a:srgbClr val="FFFF00"/>
                </a:solidFill>
              </a:rPr>
              <a:t> </a:t>
            </a:r>
            <a:r>
              <a:rPr lang="ru-RU" altLang="uk-UA" dirty="0" err="1">
                <a:solidFill>
                  <a:srgbClr val="FFFF00"/>
                </a:solidFill>
              </a:rPr>
              <a:t>польоту</a:t>
            </a:r>
            <a:r>
              <a:rPr lang="ru-RU" altLang="uk-UA" dirty="0">
                <a:solidFill>
                  <a:srgbClr val="FFFF00"/>
                </a:solidFill>
              </a:rPr>
              <a:t> на </a:t>
            </a:r>
            <a:r>
              <a:rPr lang="ru-RU" altLang="uk-UA" dirty="0" err="1">
                <a:solidFill>
                  <a:srgbClr val="FFFF00"/>
                </a:solidFill>
              </a:rPr>
              <a:t>Місяць</a:t>
            </a:r>
            <a:r>
              <a:rPr lang="ru-RU" altLang="uk-UA" dirty="0">
                <a:solidFill>
                  <a:srgbClr val="FFFF00"/>
                </a:solidFill>
              </a:rPr>
              <a:t> </a:t>
            </a:r>
            <a:r>
              <a:rPr lang="ru-RU" altLang="uk-UA" dirty="0" err="1">
                <a:solidFill>
                  <a:srgbClr val="FFFF00"/>
                </a:solidFill>
              </a:rPr>
              <a:t>називалася</a:t>
            </a:r>
            <a:r>
              <a:rPr lang="ru-RU" altLang="uk-UA" dirty="0">
                <a:solidFill>
                  <a:srgbClr val="FFFF00"/>
                </a:solidFill>
              </a:rPr>
              <a:t> </a:t>
            </a:r>
            <a:r>
              <a:rPr lang="ru-RU" altLang="uk-UA" dirty="0" err="1">
                <a:solidFill>
                  <a:srgbClr val="FFFF00"/>
                </a:solidFill>
              </a:rPr>
              <a:t>Космічна</a:t>
            </a:r>
            <a:r>
              <a:rPr lang="ru-RU" altLang="uk-UA" dirty="0">
                <a:solidFill>
                  <a:srgbClr val="FFFF00"/>
                </a:solidFill>
              </a:rPr>
              <a:t> </a:t>
            </a:r>
            <a:r>
              <a:rPr lang="ru-RU" altLang="uk-UA" dirty="0" err="1">
                <a:solidFill>
                  <a:srgbClr val="FFFF00"/>
                </a:solidFill>
              </a:rPr>
              <a:t>програма</a:t>
            </a:r>
            <a:r>
              <a:rPr lang="ru-RU" altLang="uk-UA" dirty="0">
                <a:solidFill>
                  <a:srgbClr val="FFFF00"/>
                </a:solidFill>
              </a:rPr>
              <a:t> «Аполлон». </a:t>
            </a:r>
            <a:r>
              <a:rPr lang="ru-RU" altLang="uk-UA" dirty="0" err="1">
                <a:solidFill>
                  <a:srgbClr val="FFFF00"/>
                </a:solidFill>
              </a:rPr>
              <a:t>Місяць</a:t>
            </a:r>
            <a:r>
              <a:rPr lang="ru-RU" altLang="uk-UA" dirty="0">
                <a:solidFill>
                  <a:srgbClr val="FFFF00"/>
                </a:solidFill>
              </a:rPr>
              <a:t> — </a:t>
            </a:r>
            <a:r>
              <a:rPr lang="ru-RU" altLang="uk-UA" dirty="0" err="1">
                <a:solidFill>
                  <a:srgbClr val="FFFF00"/>
                </a:solidFill>
              </a:rPr>
              <a:t>єдине</a:t>
            </a:r>
            <a:r>
              <a:rPr lang="ru-RU" altLang="uk-UA" dirty="0">
                <a:solidFill>
                  <a:srgbClr val="FFFF00"/>
                </a:solidFill>
              </a:rPr>
              <a:t> </a:t>
            </a:r>
            <a:r>
              <a:rPr lang="ru-RU" altLang="uk-UA" dirty="0" err="1">
                <a:solidFill>
                  <a:srgbClr val="FFFF00"/>
                </a:solidFill>
              </a:rPr>
              <a:t>позаземне</a:t>
            </a:r>
            <a:r>
              <a:rPr lang="ru-RU" altLang="uk-UA" dirty="0">
                <a:solidFill>
                  <a:srgbClr val="FFFF00"/>
                </a:solidFill>
              </a:rPr>
              <a:t> </a:t>
            </a:r>
            <a:r>
              <a:rPr lang="ru-RU" altLang="uk-UA" dirty="0" err="1">
                <a:solidFill>
                  <a:srgbClr val="FFFF00"/>
                </a:solidFill>
              </a:rPr>
              <a:t>тіло</a:t>
            </a:r>
            <a:r>
              <a:rPr lang="ru-RU" altLang="uk-UA" dirty="0">
                <a:solidFill>
                  <a:srgbClr val="FFFF00"/>
                </a:solidFill>
              </a:rPr>
              <a:t>, на </a:t>
            </a:r>
            <a:r>
              <a:rPr lang="ru-RU" altLang="uk-UA" dirty="0" err="1">
                <a:solidFill>
                  <a:srgbClr val="FFFF00"/>
                </a:solidFill>
              </a:rPr>
              <a:t>якому</a:t>
            </a:r>
            <a:r>
              <a:rPr lang="ru-RU" altLang="uk-UA" dirty="0">
                <a:solidFill>
                  <a:srgbClr val="FFFF00"/>
                </a:solidFill>
              </a:rPr>
              <a:t> </a:t>
            </a:r>
            <a:r>
              <a:rPr lang="ru-RU" altLang="uk-UA" dirty="0" err="1">
                <a:solidFill>
                  <a:srgbClr val="FFFF00"/>
                </a:solidFill>
              </a:rPr>
              <a:t>побувала</a:t>
            </a:r>
            <a:r>
              <a:rPr lang="ru-RU" altLang="uk-UA" dirty="0">
                <a:solidFill>
                  <a:srgbClr val="FFFF00"/>
                </a:solidFill>
              </a:rPr>
              <a:t> </a:t>
            </a:r>
            <a:r>
              <a:rPr lang="ru-RU" altLang="uk-UA" dirty="0" err="1">
                <a:solidFill>
                  <a:srgbClr val="FFFF00"/>
                </a:solidFill>
              </a:rPr>
              <a:t>людина</a:t>
            </a:r>
            <a:r>
              <a:rPr lang="ru-RU" altLang="uk-UA" dirty="0">
                <a:solidFill>
                  <a:srgbClr val="FFFF00"/>
                </a:solidFill>
              </a:rPr>
              <a:t>. Перша посадка </a:t>
            </a:r>
            <a:r>
              <a:rPr lang="ru-RU" altLang="uk-UA" dirty="0" err="1">
                <a:solidFill>
                  <a:srgbClr val="FFFF00"/>
                </a:solidFill>
              </a:rPr>
              <a:t>сталася</a:t>
            </a:r>
            <a:r>
              <a:rPr lang="ru-RU" altLang="uk-UA" dirty="0">
                <a:solidFill>
                  <a:srgbClr val="FFFF00"/>
                </a:solidFill>
              </a:rPr>
              <a:t> </a:t>
            </a:r>
            <a:r>
              <a:rPr lang="ru-RU" altLang="uk-UA" b="1" i="1" dirty="0">
                <a:solidFill>
                  <a:srgbClr val="FFFF00"/>
                </a:solidFill>
              </a:rPr>
              <a:t>20 </a:t>
            </a:r>
            <a:r>
              <a:rPr lang="ru-RU" altLang="uk-UA" b="1" i="1" dirty="0" err="1">
                <a:solidFill>
                  <a:srgbClr val="FFFF00"/>
                </a:solidFill>
              </a:rPr>
              <a:t>липня</a:t>
            </a:r>
            <a:r>
              <a:rPr lang="ru-RU" altLang="uk-UA" b="1" i="1" dirty="0">
                <a:solidFill>
                  <a:srgbClr val="FFFF00"/>
                </a:solidFill>
              </a:rPr>
              <a:t> 1969 </a:t>
            </a:r>
            <a:r>
              <a:rPr lang="ru-RU" altLang="uk-UA" dirty="0">
                <a:solidFill>
                  <a:srgbClr val="FFFF00"/>
                </a:solidFill>
              </a:rPr>
              <a:t>року; </a:t>
            </a:r>
            <a:r>
              <a:rPr lang="ru-RU" altLang="uk-UA" dirty="0" err="1">
                <a:solidFill>
                  <a:srgbClr val="FFFF00"/>
                </a:solidFill>
              </a:rPr>
              <a:t>остання</a:t>
            </a:r>
            <a:r>
              <a:rPr lang="ru-RU" altLang="uk-UA" dirty="0">
                <a:solidFill>
                  <a:srgbClr val="FFFF00"/>
                </a:solidFill>
              </a:rPr>
              <a:t> — у </a:t>
            </a:r>
            <a:r>
              <a:rPr lang="ru-RU" altLang="uk-UA" dirty="0" err="1">
                <a:solidFill>
                  <a:srgbClr val="FFFF00"/>
                </a:solidFill>
              </a:rPr>
              <a:t>грудні</a:t>
            </a:r>
            <a:r>
              <a:rPr lang="ru-RU" altLang="uk-UA" dirty="0">
                <a:solidFill>
                  <a:srgbClr val="FFFF00"/>
                </a:solidFill>
              </a:rPr>
              <a:t> 1972 року. </a:t>
            </a:r>
            <a:r>
              <a:rPr lang="ru-RU" altLang="uk-UA" dirty="0" err="1">
                <a:solidFill>
                  <a:srgbClr val="FFFF00"/>
                </a:solidFill>
              </a:rPr>
              <a:t>Місяць</a:t>
            </a:r>
            <a:r>
              <a:rPr lang="ru-RU" altLang="uk-UA" dirty="0">
                <a:solidFill>
                  <a:srgbClr val="FFFF00"/>
                </a:solidFill>
              </a:rPr>
              <a:t> є </a:t>
            </a:r>
            <a:r>
              <a:rPr lang="ru-RU" altLang="uk-UA" dirty="0" err="1">
                <a:solidFill>
                  <a:srgbClr val="FFFF00"/>
                </a:solidFill>
              </a:rPr>
              <a:t>також</a:t>
            </a:r>
            <a:r>
              <a:rPr lang="ru-RU" altLang="uk-UA" dirty="0">
                <a:solidFill>
                  <a:srgbClr val="FFFF00"/>
                </a:solidFill>
              </a:rPr>
              <a:t> </a:t>
            </a:r>
            <a:r>
              <a:rPr lang="ru-RU" altLang="uk-UA" dirty="0" err="1">
                <a:solidFill>
                  <a:srgbClr val="FFFF00"/>
                </a:solidFill>
              </a:rPr>
              <a:t>єдиним</a:t>
            </a:r>
            <a:r>
              <a:rPr lang="ru-RU" altLang="uk-UA" dirty="0">
                <a:solidFill>
                  <a:srgbClr val="FFFF00"/>
                </a:solidFill>
              </a:rPr>
              <a:t> </a:t>
            </a:r>
            <a:r>
              <a:rPr lang="ru-RU" altLang="uk-UA" dirty="0" err="1">
                <a:solidFill>
                  <a:srgbClr val="FFFF00"/>
                </a:solidFill>
              </a:rPr>
              <a:t>небесним</a:t>
            </a:r>
            <a:r>
              <a:rPr lang="ru-RU" altLang="uk-UA" dirty="0">
                <a:solidFill>
                  <a:srgbClr val="FFFF00"/>
                </a:solidFill>
              </a:rPr>
              <a:t> </a:t>
            </a:r>
            <a:r>
              <a:rPr lang="ru-RU" altLang="uk-UA" dirty="0" err="1">
                <a:solidFill>
                  <a:srgbClr val="FFFF00"/>
                </a:solidFill>
              </a:rPr>
              <a:t>тілом</a:t>
            </a:r>
            <a:r>
              <a:rPr lang="ru-RU" altLang="uk-UA" dirty="0">
                <a:solidFill>
                  <a:srgbClr val="FFFF00"/>
                </a:solidFill>
              </a:rPr>
              <a:t>, </a:t>
            </a:r>
            <a:r>
              <a:rPr lang="ru-RU" altLang="uk-UA" dirty="0" err="1">
                <a:solidFill>
                  <a:srgbClr val="FFFF00"/>
                </a:solidFill>
              </a:rPr>
              <a:t>зразки</a:t>
            </a:r>
            <a:r>
              <a:rPr lang="ru-RU" altLang="uk-UA" dirty="0">
                <a:solidFill>
                  <a:srgbClr val="FFFF00"/>
                </a:solidFill>
              </a:rPr>
              <a:t> </a:t>
            </a:r>
            <a:r>
              <a:rPr lang="ru-RU" altLang="uk-UA" dirty="0" err="1">
                <a:solidFill>
                  <a:srgbClr val="FFFF00"/>
                </a:solidFill>
              </a:rPr>
              <a:t>якого</a:t>
            </a:r>
            <a:r>
              <a:rPr lang="ru-RU" altLang="uk-UA" dirty="0">
                <a:solidFill>
                  <a:srgbClr val="FFFF00"/>
                </a:solidFill>
              </a:rPr>
              <a:t> </a:t>
            </a:r>
            <a:r>
              <a:rPr lang="ru-RU" altLang="uk-UA" dirty="0" err="1">
                <a:solidFill>
                  <a:srgbClr val="FFFF00"/>
                </a:solidFill>
              </a:rPr>
              <a:t>були</a:t>
            </a:r>
            <a:r>
              <a:rPr lang="ru-RU" altLang="uk-UA" dirty="0">
                <a:solidFill>
                  <a:srgbClr val="FFFF00"/>
                </a:solidFill>
              </a:rPr>
              <a:t> </a:t>
            </a:r>
            <a:r>
              <a:rPr lang="ru-RU" altLang="uk-UA" dirty="0" err="1">
                <a:solidFill>
                  <a:srgbClr val="FFFF00"/>
                </a:solidFill>
              </a:rPr>
              <a:t>доставлені</a:t>
            </a:r>
            <a:r>
              <a:rPr lang="ru-RU" altLang="uk-UA" dirty="0">
                <a:solidFill>
                  <a:srgbClr val="FFFF00"/>
                </a:solidFill>
              </a:rPr>
              <a:t> на Землю.</a:t>
            </a:r>
          </a:p>
        </p:txBody>
      </p:sp>
    </p:spTree>
    <p:extLst>
      <p:ext uri="{BB962C8B-B14F-4D97-AF65-F5344CB8AC3E}">
        <p14:creationId xmlns:p14="http://schemas.microsoft.com/office/powerpoint/2010/main" val="369673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738" y="3209654"/>
            <a:ext cx="4626321" cy="3469741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25" y="172017"/>
            <a:ext cx="4018138" cy="3188075"/>
          </a:xfrm>
        </p:spPr>
      </p:pic>
      <p:sp>
        <p:nvSpPr>
          <p:cNvPr id="5" name="Прямоугольник 4"/>
          <p:cNvSpPr/>
          <p:nvPr/>
        </p:nvSpPr>
        <p:spPr>
          <a:xfrm>
            <a:off x="1587702" y="3642686"/>
            <a:ext cx="1497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uk-UA" dirty="0"/>
              <a:t>«Луноход-1» 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618" y="172017"/>
            <a:ext cx="5459172" cy="318056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50313" y="3642686"/>
            <a:ext cx="1497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uk-UA" dirty="0"/>
              <a:t>«</a:t>
            </a:r>
            <a:r>
              <a:rPr lang="ru-RU" altLang="uk-UA" dirty="0" smtClean="0"/>
              <a:t>Луноход-2» </a:t>
            </a:r>
            <a:endParaRPr lang="uk-UA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842927" y="2840322"/>
            <a:ext cx="1345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«</a:t>
            </a:r>
            <a:r>
              <a:rPr lang="uk-UA" dirty="0"/>
              <a:t>А</a:t>
            </a:r>
            <a:r>
              <a:rPr lang="uk-UA" dirty="0" smtClean="0"/>
              <a:t>поллон»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7327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61721" y="1032095"/>
            <a:ext cx="6281170" cy="4635374"/>
          </a:xfrm>
        </p:spPr>
        <p:txBody>
          <a:bodyPr/>
          <a:lstStyle/>
          <a:p>
            <a:r>
              <a:rPr lang="ru-RU" altLang="uk-UA" sz="2200" dirty="0" err="1"/>
              <a:t>Сьогодні</a:t>
            </a:r>
            <a:r>
              <a:rPr lang="ru-RU" altLang="uk-UA" sz="2200" dirty="0"/>
              <a:t> </a:t>
            </a:r>
            <a:r>
              <a:rPr lang="ru-RU" altLang="uk-UA" sz="2200" dirty="0" err="1"/>
              <a:t>дослідникам</a:t>
            </a:r>
            <a:r>
              <a:rPr lang="ru-RU" altLang="uk-UA" sz="2200" dirty="0"/>
              <a:t> доступно 382 кг </a:t>
            </a:r>
            <a:r>
              <a:rPr lang="ru-RU" altLang="uk-UA" sz="2200" dirty="0" err="1"/>
              <a:t>місячного</a:t>
            </a:r>
            <a:r>
              <a:rPr lang="ru-RU" altLang="uk-UA" sz="2200" dirty="0"/>
              <a:t> </a:t>
            </a:r>
            <a:r>
              <a:rPr lang="ru-RU" altLang="uk-UA" sz="2200" dirty="0" err="1"/>
              <a:t>ґрунту</a:t>
            </a:r>
            <a:r>
              <a:rPr lang="ru-RU" altLang="uk-UA" sz="2200" dirty="0"/>
              <a:t>, </a:t>
            </a:r>
            <a:r>
              <a:rPr lang="ru-RU" altLang="uk-UA" sz="2200" dirty="0" err="1"/>
              <a:t>зібраного</a:t>
            </a:r>
            <a:r>
              <a:rPr lang="ru-RU" altLang="uk-UA" sz="2200" dirty="0"/>
              <a:t> в </a:t>
            </a:r>
            <a:r>
              <a:rPr lang="ru-RU" altLang="uk-UA" sz="2200" dirty="0" err="1"/>
              <a:t>ході</a:t>
            </a:r>
            <a:r>
              <a:rPr lang="ru-RU" altLang="uk-UA" sz="2200" dirty="0"/>
              <a:t> </a:t>
            </a:r>
            <a:r>
              <a:rPr lang="ru-RU" altLang="uk-UA" sz="2200" dirty="0" err="1"/>
              <a:t>здійснення</a:t>
            </a:r>
            <a:r>
              <a:rPr lang="ru-RU" altLang="uk-UA" sz="2200" dirty="0"/>
              <a:t> проекту "Аполлон" (1969-1972 </a:t>
            </a:r>
            <a:r>
              <a:rPr lang="ru-RU" altLang="uk-UA" sz="2200" dirty="0" err="1"/>
              <a:t>рр</a:t>
            </a:r>
            <a:r>
              <a:rPr lang="ru-RU" altLang="uk-UA" sz="2200" dirty="0"/>
              <a:t>.) і </a:t>
            </a:r>
            <a:r>
              <a:rPr lang="ru-RU" altLang="uk-UA" sz="2200" dirty="0" err="1"/>
              <a:t>бл</a:t>
            </a:r>
            <a:r>
              <a:rPr lang="ru-RU" altLang="uk-UA" sz="2200" dirty="0"/>
              <a:t>. 300 г </a:t>
            </a:r>
            <a:r>
              <a:rPr lang="ru-RU" altLang="uk-UA" sz="2200" dirty="0" err="1"/>
              <a:t>ґрунту</a:t>
            </a:r>
            <a:r>
              <a:rPr lang="ru-RU" altLang="uk-UA" sz="2200" dirty="0"/>
              <a:t>, </a:t>
            </a:r>
            <a:r>
              <a:rPr lang="ru-RU" altLang="uk-UA" sz="2200" dirty="0" err="1"/>
              <a:t>доставленого</a:t>
            </a:r>
            <a:r>
              <a:rPr lang="ru-RU" altLang="uk-UA" sz="2200" dirty="0"/>
              <a:t> </a:t>
            </a:r>
            <a:r>
              <a:rPr lang="ru-RU" altLang="uk-UA" sz="2200" dirty="0" err="1"/>
              <a:t>радянськими</a:t>
            </a:r>
            <a:r>
              <a:rPr lang="ru-RU" altLang="uk-UA" sz="2200" dirty="0"/>
              <a:t> </a:t>
            </a:r>
            <a:r>
              <a:rPr lang="ru-RU" altLang="uk-UA" sz="2200" dirty="0" err="1"/>
              <a:t>автоматичними</a:t>
            </a:r>
            <a:r>
              <a:rPr lang="ru-RU" altLang="uk-UA" sz="2200" dirty="0"/>
              <a:t> </a:t>
            </a:r>
            <a:r>
              <a:rPr lang="ru-RU" altLang="uk-UA" sz="2200" dirty="0" err="1"/>
              <a:t>станціями</a:t>
            </a:r>
            <a:r>
              <a:rPr lang="ru-RU" altLang="uk-UA" sz="2200" dirty="0"/>
              <a:t> Луна-16, Луна-20 і Луна-24. </a:t>
            </a:r>
            <a:r>
              <a:rPr lang="ru-RU" altLang="uk-UA" sz="2200" dirty="0" err="1"/>
              <a:t>Цей</a:t>
            </a:r>
            <a:r>
              <a:rPr lang="ru-RU" altLang="uk-UA" sz="2200" dirty="0"/>
              <a:t> </a:t>
            </a:r>
            <a:r>
              <a:rPr lang="ru-RU" altLang="uk-UA" sz="2200" dirty="0" err="1"/>
              <a:t>ґрунт</a:t>
            </a:r>
            <a:r>
              <a:rPr lang="ru-RU" altLang="uk-UA" sz="2200" dirty="0"/>
              <a:t> </a:t>
            </a:r>
            <a:r>
              <a:rPr lang="ru-RU" altLang="uk-UA" sz="2200" dirty="0" err="1"/>
              <a:t>являє</a:t>
            </a:r>
            <a:r>
              <a:rPr lang="ru-RU" altLang="uk-UA" sz="2200" dirty="0"/>
              <a:t> собою </a:t>
            </a:r>
            <a:r>
              <a:rPr lang="ru-RU" altLang="uk-UA" sz="2200" dirty="0" err="1"/>
              <a:t>бл</a:t>
            </a:r>
            <a:r>
              <a:rPr lang="ru-RU" altLang="uk-UA" sz="2200" dirty="0"/>
              <a:t>. 2200 </a:t>
            </a:r>
            <a:r>
              <a:rPr lang="ru-RU" altLang="uk-UA" sz="2200" dirty="0" err="1"/>
              <a:t>різних</a:t>
            </a:r>
            <a:r>
              <a:rPr lang="ru-RU" altLang="uk-UA" sz="2200" dirty="0"/>
              <a:t> </a:t>
            </a:r>
            <a:r>
              <a:rPr lang="ru-RU" altLang="uk-UA" sz="2200" dirty="0" err="1"/>
              <a:t>зразків</a:t>
            </a:r>
            <a:r>
              <a:rPr lang="ru-RU" altLang="uk-UA" sz="2200" dirty="0"/>
              <a:t> з </a:t>
            </a:r>
            <a:r>
              <a:rPr lang="ru-RU" altLang="uk-UA" sz="2200" dirty="0" err="1"/>
              <a:t>дев'яти</a:t>
            </a:r>
            <a:r>
              <a:rPr lang="ru-RU" altLang="uk-UA" sz="2200" dirty="0"/>
              <a:t> </a:t>
            </a:r>
            <a:r>
              <a:rPr lang="ru-RU" altLang="uk-UA" sz="2200" dirty="0" err="1"/>
              <a:t>місць</a:t>
            </a:r>
            <a:r>
              <a:rPr lang="ru-RU" altLang="uk-UA" sz="2200" dirty="0"/>
              <a:t> </a:t>
            </a:r>
            <a:r>
              <a:rPr lang="ru-RU" altLang="uk-UA" sz="2200" dirty="0" err="1"/>
              <a:t>Місяця</a:t>
            </a:r>
            <a:r>
              <a:rPr lang="ru-RU" altLang="uk-UA" sz="2200" dirty="0"/>
              <a:t>. </a:t>
            </a:r>
            <a:r>
              <a:rPr lang="ru-RU" altLang="uk-UA" sz="2200" dirty="0" err="1"/>
              <a:t>Близько</a:t>
            </a:r>
            <a:r>
              <a:rPr lang="ru-RU" altLang="uk-UA" sz="2200" dirty="0"/>
              <a:t> 45 кг </a:t>
            </a:r>
            <a:r>
              <a:rPr lang="ru-RU" altLang="uk-UA" sz="2200" dirty="0" err="1"/>
              <a:t>зразків</a:t>
            </a:r>
            <a:r>
              <a:rPr lang="ru-RU" altLang="uk-UA" sz="2200" dirty="0"/>
              <a:t> </a:t>
            </a:r>
            <a:r>
              <a:rPr lang="en-US" altLang="uk-UA" sz="2200" dirty="0"/>
              <a:t>NASA </a:t>
            </a:r>
            <a:r>
              <a:rPr lang="ru-RU" altLang="uk-UA" sz="2200" dirty="0" err="1"/>
              <a:t>безкоштовно</a:t>
            </a:r>
            <a:r>
              <a:rPr lang="ru-RU" altLang="uk-UA" sz="2200" dirty="0"/>
              <a:t> передало в ряд </a:t>
            </a:r>
            <a:r>
              <a:rPr lang="ru-RU" altLang="uk-UA" sz="2200" dirty="0" err="1"/>
              <a:t>науково-дослідних</a:t>
            </a:r>
            <a:r>
              <a:rPr lang="ru-RU" altLang="uk-UA" sz="2200" dirty="0"/>
              <a:t> </a:t>
            </a:r>
            <a:r>
              <a:rPr lang="ru-RU" altLang="uk-UA" sz="2200" dirty="0" err="1"/>
              <a:t>організацій</a:t>
            </a:r>
            <a:r>
              <a:rPr lang="ru-RU" altLang="uk-UA" sz="2200" dirty="0"/>
              <a:t> у США та в </a:t>
            </a:r>
            <a:r>
              <a:rPr lang="ru-RU" altLang="uk-UA" sz="2200" dirty="0" err="1"/>
              <a:t>інших</a:t>
            </a:r>
            <a:r>
              <a:rPr lang="ru-RU" altLang="uk-UA" sz="2200" dirty="0"/>
              <a:t> </a:t>
            </a:r>
            <a:r>
              <a:rPr lang="ru-RU" altLang="uk-UA" sz="2200" dirty="0" err="1"/>
              <a:t>країнах</a:t>
            </a:r>
            <a:r>
              <a:rPr lang="ru-RU" altLang="uk-UA" sz="2200" dirty="0"/>
              <a:t>. </a:t>
            </a:r>
            <a:r>
              <a:rPr lang="ru-RU" altLang="uk-UA" sz="2200" dirty="0" err="1"/>
              <a:t>Зразки</a:t>
            </a:r>
            <a:r>
              <a:rPr lang="ru-RU" altLang="uk-UA" sz="2200" dirty="0"/>
              <a:t> для </a:t>
            </a:r>
            <a:r>
              <a:rPr lang="ru-RU" altLang="uk-UA" sz="2200" dirty="0" err="1"/>
              <a:t>дослідження</a:t>
            </a:r>
            <a:r>
              <a:rPr lang="ru-RU" altLang="uk-UA" sz="2200" dirty="0"/>
              <a:t> </a:t>
            </a:r>
            <a:r>
              <a:rPr lang="ru-RU" altLang="uk-UA" sz="2200" dirty="0" err="1"/>
              <a:t>може</a:t>
            </a:r>
            <a:r>
              <a:rPr lang="ru-RU" altLang="uk-UA" sz="2200" dirty="0"/>
              <a:t> </a:t>
            </a:r>
            <a:r>
              <a:rPr lang="ru-RU" altLang="uk-UA" sz="2200" dirty="0" err="1"/>
              <a:t>отримати</a:t>
            </a:r>
            <a:r>
              <a:rPr lang="ru-RU" altLang="uk-UA" sz="2200" dirty="0"/>
              <a:t> будь-яка </a:t>
            </a:r>
            <a:r>
              <a:rPr lang="ru-RU" altLang="uk-UA" sz="2200" dirty="0" err="1"/>
              <a:t>наукова</a:t>
            </a:r>
            <a:r>
              <a:rPr lang="ru-RU" altLang="uk-UA" sz="2200" dirty="0"/>
              <a:t> </a:t>
            </a:r>
            <a:r>
              <a:rPr lang="ru-RU" altLang="uk-UA" sz="2200" dirty="0" err="1"/>
              <a:t>установа</a:t>
            </a:r>
            <a:r>
              <a:rPr lang="ru-RU" altLang="uk-UA" sz="2200" dirty="0"/>
              <a:t>, </a:t>
            </a:r>
            <a:r>
              <a:rPr lang="ru-RU" altLang="uk-UA" sz="2200" dirty="0" err="1"/>
              <a:t>що</a:t>
            </a:r>
            <a:r>
              <a:rPr lang="ru-RU" altLang="uk-UA" sz="2200" dirty="0"/>
              <a:t> складе </a:t>
            </a:r>
            <a:r>
              <a:rPr lang="ru-RU" altLang="uk-UA" sz="2200" dirty="0" err="1"/>
              <a:t>обґрунтовану</a:t>
            </a:r>
            <a:r>
              <a:rPr lang="ru-RU" altLang="uk-UA" sz="2200" dirty="0"/>
              <a:t> заявку.</a:t>
            </a:r>
          </a:p>
          <a:p>
            <a:endParaRPr lang="uk-UA" sz="2200" dirty="0"/>
          </a:p>
        </p:txBody>
      </p:sp>
      <p:pic>
        <p:nvPicPr>
          <p:cNvPr id="4" name="Picture 7" descr="kam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83" y="490443"/>
            <a:ext cx="5786438" cy="571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634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err="1"/>
              <a:t>Фази</a:t>
            </a:r>
            <a:r>
              <a:rPr lang="ru-RU" sz="4400" dirty="0"/>
              <a:t> </a:t>
            </a:r>
            <a:r>
              <a:rPr lang="ru-RU" sz="4400" dirty="0" err="1"/>
              <a:t>Місяця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uk-UA" sz="2200" dirty="0" err="1"/>
              <a:t>Місяць</a:t>
            </a:r>
            <a:r>
              <a:rPr lang="ru-RU" altLang="uk-UA" sz="2200" dirty="0"/>
              <a:t> не є </a:t>
            </a:r>
            <a:r>
              <a:rPr lang="ru-RU" altLang="uk-UA" sz="2200" dirty="0" err="1"/>
              <a:t>самосвітним</a:t>
            </a:r>
            <a:r>
              <a:rPr lang="ru-RU" altLang="uk-UA" sz="2200" dirty="0"/>
              <a:t> </a:t>
            </a:r>
            <a:r>
              <a:rPr lang="ru-RU" altLang="uk-UA" sz="2200" dirty="0" err="1"/>
              <a:t>тілом</a:t>
            </a:r>
            <a:r>
              <a:rPr lang="ru-RU" altLang="uk-UA" sz="2200" dirty="0"/>
              <a:t>, як і </a:t>
            </a:r>
            <a:r>
              <a:rPr lang="ru-RU" altLang="uk-UA" sz="2200" dirty="0" err="1"/>
              <a:t>всі</a:t>
            </a:r>
            <a:r>
              <a:rPr lang="ru-RU" altLang="uk-UA" sz="2200" dirty="0"/>
              <a:t> </a:t>
            </a:r>
            <a:r>
              <a:rPr lang="ru-RU" altLang="uk-UA" sz="2200" dirty="0" err="1"/>
              <a:t>планети</a:t>
            </a:r>
            <a:r>
              <a:rPr lang="ru-RU" altLang="uk-UA" sz="2200" dirty="0"/>
              <a:t>. </a:t>
            </a:r>
            <a:r>
              <a:rPr lang="ru-RU" altLang="uk-UA" sz="2200" dirty="0" err="1"/>
              <a:t>Спостерігати</a:t>
            </a:r>
            <a:r>
              <a:rPr lang="ru-RU" altLang="uk-UA" sz="2200" dirty="0"/>
              <a:t> </a:t>
            </a:r>
            <a:r>
              <a:rPr lang="ru-RU" altLang="uk-UA" sz="2200" dirty="0" err="1"/>
              <a:t>його</a:t>
            </a:r>
            <a:r>
              <a:rPr lang="ru-RU" altLang="uk-UA" sz="2200" dirty="0"/>
              <a:t> </a:t>
            </a:r>
            <a:r>
              <a:rPr lang="ru-RU" altLang="uk-UA" sz="2200" dirty="0" err="1"/>
              <a:t>можна</a:t>
            </a:r>
            <a:r>
              <a:rPr lang="ru-RU" altLang="uk-UA" sz="2200" dirty="0"/>
              <a:t> </a:t>
            </a:r>
            <a:r>
              <a:rPr lang="ru-RU" altLang="uk-UA" sz="2200" dirty="0" err="1"/>
              <a:t>лише</a:t>
            </a:r>
            <a:r>
              <a:rPr lang="ru-RU" altLang="uk-UA" sz="2200" dirty="0"/>
              <a:t> </a:t>
            </a:r>
            <a:r>
              <a:rPr lang="ru-RU" altLang="uk-UA" sz="2200" dirty="0" err="1"/>
              <a:t>настільки</a:t>
            </a:r>
            <a:r>
              <a:rPr lang="ru-RU" altLang="uk-UA" sz="2200" dirty="0"/>
              <a:t>, </a:t>
            </a:r>
            <a:r>
              <a:rPr lang="ru-RU" altLang="uk-UA" sz="2200" dirty="0" err="1"/>
              <a:t>наскільки</a:t>
            </a:r>
            <a:r>
              <a:rPr lang="ru-RU" altLang="uk-UA" sz="2200" dirty="0"/>
              <a:t> </a:t>
            </a:r>
            <a:r>
              <a:rPr lang="ru-RU" altLang="uk-UA" sz="2200" dirty="0" err="1"/>
              <a:t>він</a:t>
            </a:r>
            <a:r>
              <a:rPr lang="ru-RU" altLang="uk-UA" sz="2200" dirty="0"/>
              <a:t> </a:t>
            </a:r>
            <a:r>
              <a:rPr lang="ru-RU" altLang="uk-UA" sz="2200" dirty="0" err="1"/>
              <a:t>освітлюється</a:t>
            </a:r>
            <a:r>
              <a:rPr lang="ru-RU" altLang="uk-UA" sz="2200" dirty="0"/>
              <a:t> </a:t>
            </a:r>
            <a:r>
              <a:rPr lang="ru-RU" altLang="uk-UA" sz="2200" dirty="0" err="1"/>
              <a:t>Сонцем</a:t>
            </a:r>
            <a:r>
              <a:rPr lang="ru-RU" altLang="uk-UA" sz="2200" dirty="0"/>
              <a:t>. Через </a:t>
            </a:r>
            <a:r>
              <a:rPr lang="ru-RU" altLang="uk-UA" sz="2200" dirty="0" err="1"/>
              <a:t>особливості</a:t>
            </a:r>
            <a:r>
              <a:rPr lang="ru-RU" altLang="uk-UA" sz="2200" dirty="0"/>
              <a:t> </a:t>
            </a:r>
            <a:r>
              <a:rPr lang="ru-RU" altLang="uk-UA" sz="2200" dirty="0" err="1"/>
              <a:t>руху</a:t>
            </a:r>
            <a:r>
              <a:rPr lang="ru-RU" altLang="uk-UA" sz="2200" dirty="0"/>
              <a:t> </a:t>
            </a:r>
            <a:r>
              <a:rPr lang="ru-RU" altLang="uk-UA" sz="2200" dirty="0" err="1"/>
              <a:t>Місяць</a:t>
            </a:r>
            <a:r>
              <a:rPr lang="ru-RU" altLang="uk-UA" sz="2200" dirty="0"/>
              <a:t> </a:t>
            </a:r>
            <a:r>
              <a:rPr lang="ru-RU" altLang="uk-UA" sz="2200" dirty="0" err="1"/>
              <a:t>завжди</a:t>
            </a:r>
            <a:r>
              <a:rPr lang="ru-RU" altLang="uk-UA" sz="2200" dirty="0"/>
              <a:t> </a:t>
            </a:r>
            <a:r>
              <a:rPr lang="ru-RU" altLang="uk-UA" sz="2200" dirty="0" err="1"/>
              <a:t>освітлюється</a:t>
            </a:r>
            <a:r>
              <a:rPr lang="ru-RU" altLang="uk-UA" sz="2200" dirty="0"/>
              <a:t> </a:t>
            </a:r>
            <a:r>
              <a:rPr lang="ru-RU" altLang="uk-UA" sz="2200" dirty="0" err="1"/>
              <a:t>Сонцем</a:t>
            </a:r>
            <a:r>
              <a:rPr lang="ru-RU" altLang="uk-UA" sz="2200" dirty="0"/>
              <a:t> </a:t>
            </a:r>
            <a:r>
              <a:rPr lang="ru-RU" altLang="uk-UA" sz="2200" dirty="0" err="1"/>
              <a:t>тільки</a:t>
            </a:r>
            <a:r>
              <a:rPr lang="ru-RU" altLang="uk-UA" sz="2200" dirty="0"/>
              <a:t> з одного боку, але </a:t>
            </a:r>
            <a:r>
              <a:rPr lang="ru-RU" altLang="uk-UA" sz="2200" dirty="0" err="1"/>
              <a:t>земний</a:t>
            </a:r>
            <a:r>
              <a:rPr lang="ru-RU" altLang="uk-UA" sz="2200" dirty="0"/>
              <a:t> </a:t>
            </a:r>
            <a:r>
              <a:rPr lang="ru-RU" altLang="uk-UA" sz="2200" dirty="0" err="1"/>
              <a:t>спостерігач</a:t>
            </a:r>
            <a:r>
              <a:rPr lang="ru-RU" altLang="uk-UA" sz="2200" dirty="0"/>
              <a:t> у </a:t>
            </a:r>
            <a:r>
              <a:rPr lang="ru-RU" altLang="uk-UA" sz="2200" dirty="0" err="1"/>
              <a:t>різний</a:t>
            </a:r>
            <a:r>
              <a:rPr lang="ru-RU" altLang="uk-UA" sz="2200" dirty="0"/>
              <a:t> час </a:t>
            </a:r>
            <a:r>
              <a:rPr lang="ru-RU" altLang="uk-UA" sz="2200" dirty="0" err="1"/>
              <a:t>бачить</a:t>
            </a:r>
            <a:r>
              <a:rPr lang="ru-RU" altLang="uk-UA" sz="2200" dirty="0"/>
              <a:t> </a:t>
            </a:r>
            <a:r>
              <a:rPr lang="ru-RU" altLang="uk-UA" sz="2200" dirty="0" err="1"/>
              <a:t>освітлену</a:t>
            </a:r>
            <a:r>
              <a:rPr lang="ru-RU" altLang="uk-UA" sz="2200" dirty="0"/>
              <a:t> половину </a:t>
            </a:r>
            <a:r>
              <a:rPr lang="ru-RU" altLang="uk-UA" sz="2200" dirty="0" err="1"/>
              <a:t>по-різному</a:t>
            </a:r>
            <a:r>
              <a:rPr lang="ru-RU" altLang="uk-UA" sz="2200" dirty="0"/>
              <a:t>. </a:t>
            </a:r>
            <a:r>
              <a:rPr lang="ru-RU" altLang="uk-UA" sz="2200" dirty="0" err="1"/>
              <a:t>Місяць</a:t>
            </a:r>
            <a:r>
              <a:rPr lang="ru-RU" altLang="uk-UA" sz="2200" dirty="0"/>
              <a:t> </a:t>
            </a:r>
            <a:r>
              <a:rPr lang="ru-RU" altLang="uk-UA" sz="2200" dirty="0" err="1"/>
              <a:t>змінює</a:t>
            </a:r>
            <a:r>
              <a:rPr lang="ru-RU" altLang="uk-UA" sz="2200" dirty="0"/>
              <a:t> свою </a:t>
            </a:r>
            <a:r>
              <a:rPr lang="ru-RU" altLang="uk-UA" sz="2200" dirty="0" err="1"/>
              <a:t>видиму</a:t>
            </a:r>
            <a:r>
              <a:rPr lang="ru-RU" altLang="uk-UA" sz="2200" dirty="0"/>
              <a:t> форму, і </a:t>
            </a:r>
            <a:r>
              <a:rPr lang="ru-RU" altLang="uk-UA" sz="2200" dirty="0" err="1"/>
              <a:t>ці</a:t>
            </a:r>
            <a:r>
              <a:rPr lang="ru-RU" altLang="uk-UA" sz="2200" dirty="0"/>
              <a:t> </a:t>
            </a:r>
            <a:r>
              <a:rPr lang="ru-RU" altLang="uk-UA" sz="2200" dirty="0" err="1"/>
              <a:t>зміни</a:t>
            </a:r>
            <a:r>
              <a:rPr lang="ru-RU" altLang="uk-UA" sz="2200" dirty="0"/>
              <a:t> </a:t>
            </a:r>
            <a:r>
              <a:rPr lang="ru-RU" altLang="uk-UA" sz="2200" dirty="0" err="1"/>
              <a:t>називаються</a:t>
            </a:r>
            <a:r>
              <a:rPr lang="ru-RU" altLang="uk-UA" sz="2200" dirty="0"/>
              <a:t> фазами. </a:t>
            </a:r>
            <a:r>
              <a:rPr lang="ru-RU" altLang="uk-UA" sz="2200" dirty="0" err="1"/>
              <a:t>Фази</a:t>
            </a:r>
            <a:r>
              <a:rPr lang="ru-RU" altLang="uk-UA" sz="2200" dirty="0"/>
              <a:t> </a:t>
            </a:r>
            <a:r>
              <a:rPr lang="ru-RU" altLang="uk-UA" sz="2200" dirty="0" err="1"/>
              <a:t>залежать</a:t>
            </a:r>
            <a:r>
              <a:rPr lang="ru-RU" altLang="uk-UA" sz="2200" dirty="0"/>
              <a:t> </a:t>
            </a:r>
            <a:r>
              <a:rPr lang="ru-RU" altLang="uk-UA" sz="2200" dirty="0" err="1"/>
              <a:t>від</a:t>
            </a:r>
            <a:r>
              <a:rPr lang="ru-RU" altLang="uk-UA" sz="2200" dirty="0"/>
              <a:t> </a:t>
            </a:r>
            <a:r>
              <a:rPr lang="ru-RU" altLang="uk-UA" sz="2200" dirty="0" err="1"/>
              <a:t>відносного</a:t>
            </a:r>
            <a:r>
              <a:rPr lang="ru-RU" altLang="uk-UA" sz="2200" dirty="0"/>
              <a:t> </a:t>
            </a:r>
            <a:r>
              <a:rPr lang="ru-RU" altLang="uk-UA" sz="2200" dirty="0" err="1"/>
              <a:t>розташування</a:t>
            </a:r>
            <a:r>
              <a:rPr lang="ru-RU" altLang="uk-UA" sz="2200" dirty="0"/>
              <a:t> </a:t>
            </a:r>
            <a:r>
              <a:rPr lang="ru-RU" altLang="uk-UA" sz="2200" dirty="0" err="1"/>
              <a:t>Землі</a:t>
            </a:r>
            <a:r>
              <a:rPr lang="ru-RU" altLang="uk-UA" sz="2200" dirty="0"/>
              <a:t>, </a:t>
            </a:r>
            <a:r>
              <a:rPr lang="ru-RU" altLang="uk-UA" sz="2200" dirty="0" err="1"/>
              <a:t>Місяця</a:t>
            </a:r>
            <a:r>
              <a:rPr lang="ru-RU" altLang="uk-UA" sz="2200" dirty="0"/>
              <a:t> й </a:t>
            </a:r>
            <a:r>
              <a:rPr lang="ru-RU" altLang="uk-UA" sz="2200" dirty="0" err="1"/>
              <a:t>Сонця</a:t>
            </a:r>
            <a:r>
              <a:rPr lang="ru-RU" altLang="uk-UA" sz="2200" dirty="0"/>
              <a:t>.</a:t>
            </a:r>
          </a:p>
          <a:p>
            <a:endParaRPr lang="uk-UA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98899" y="4022726"/>
            <a:ext cx="2743200" cy="2286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chemeClr val="bg1"/>
                </a:solidFill>
              </a:rPr>
              <a:t>Молодик</a:t>
            </a:r>
            <a:r>
              <a:rPr lang="ru-RU" dirty="0">
                <a:solidFill>
                  <a:schemeClr val="bg1"/>
                </a:solidFill>
              </a:rPr>
              <a:t> – фаза, коли </a:t>
            </a:r>
            <a:r>
              <a:rPr lang="ru-RU" dirty="0" err="1">
                <a:solidFill>
                  <a:schemeClr val="bg1"/>
                </a:solidFill>
              </a:rPr>
              <a:t>місяць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знаходиться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між</a:t>
            </a:r>
            <a:r>
              <a:rPr lang="ru-RU" dirty="0">
                <a:solidFill>
                  <a:schemeClr val="bg1"/>
                </a:solidFill>
              </a:rPr>
              <a:t> Землею </a:t>
            </a:r>
            <a:r>
              <a:rPr lang="ru-RU" dirty="0" err="1">
                <a:solidFill>
                  <a:schemeClr val="bg1"/>
                </a:solidFill>
              </a:rPr>
              <a:t>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Сонцем</a:t>
            </a:r>
            <a:r>
              <a:rPr lang="ru-RU" dirty="0">
                <a:solidFill>
                  <a:schemeClr val="bg1"/>
                </a:solidFill>
              </a:rPr>
              <a:t>. У </a:t>
            </a:r>
            <a:r>
              <a:rPr lang="ru-RU" dirty="0" err="1">
                <a:solidFill>
                  <a:schemeClr val="bg1"/>
                </a:solidFill>
              </a:rPr>
              <a:t>цей</a:t>
            </a:r>
            <a:r>
              <a:rPr lang="ru-RU" dirty="0">
                <a:solidFill>
                  <a:schemeClr val="bg1"/>
                </a:solidFill>
              </a:rPr>
              <a:t> момент </a:t>
            </a:r>
            <a:r>
              <a:rPr lang="ru-RU" dirty="0" err="1">
                <a:solidFill>
                  <a:schemeClr val="bg1"/>
                </a:solidFill>
              </a:rPr>
              <a:t>він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невиди</a:t>
            </a:r>
            <a:r>
              <a:rPr lang="en-US" dirty="0">
                <a:solidFill>
                  <a:schemeClr val="bg1"/>
                </a:solidFill>
              </a:rPr>
              <a:t>- </a:t>
            </a:r>
            <a:r>
              <a:rPr lang="ru-RU" dirty="0" err="1">
                <a:solidFill>
                  <a:schemeClr val="bg1"/>
                </a:solidFill>
              </a:rPr>
              <a:t>мий</a:t>
            </a:r>
            <a:r>
              <a:rPr lang="ru-RU" dirty="0">
                <a:solidFill>
                  <a:schemeClr val="bg1"/>
                </a:solidFill>
              </a:rPr>
              <a:t> для земного </a:t>
            </a:r>
            <a:r>
              <a:rPr lang="ru-RU" dirty="0" err="1">
                <a:solidFill>
                  <a:schemeClr val="bg1"/>
                </a:solidFill>
              </a:rPr>
              <a:t>спостерігача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95011" y="4022726"/>
            <a:ext cx="2743200" cy="2286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 err="1">
                <a:solidFill>
                  <a:schemeClr val="bg1"/>
                </a:solidFill>
              </a:rPr>
              <a:t>Повня</a:t>
            </a:r>
            <a:r>
              <a:rPr lang="ru-RU" dirty="0">
                <a:solidFill>
                  <a:schemeClr val="bg1"/>
                </a:solidFill>
              </a:rPr>
              <a:t> – </a:t>
            </a:r>
            <a:r>
              <a:rPr lang="ru-RU" dirty="0" err="1">
                <a:solidFill>
                  <a:schemeClr val="bg1"/>
                </a:solidFill>
              </a:rPr>
              <a:t>протилежна</a:t>
            </a:r>
            <a:r>
              <a:rPr lang="ru-RU" dirty="0">
                <a:solidFill>
                  <a:schemeClr val="bg1"/>
                </a:solidFill>
              </a:rPr>
              <a:t> точка </a:t>
            </a:r>
            <a:r>
              <a:rPr lang="ru-RU" dirty="0" err="1">
                <a:solidFill>
                  <a:schemeClr val="bg1"/>
                </a:solidFill>
              </a:rPr>
              <a:t>орбіти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Місяця</a:t>
            </a:r>
            <a:r>
              <a:rPr lang="ru-RU" dirty="0">
                <a:solidFill>
                  <a:schemeClr val="bg1"/>
                </a:solidFill>
              </a:rPr>
              <a:t>, у </a:t>
            </a:r>
            <a:r>
              <a:rPr lang="ru-RU" dirty="0" err="1">
                <a:solidFill>
                  <a:schemeClr val="bg1"/>
                </a:solidFill>
              </a:rPr>
              <a:t>якій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його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освітлена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Сонцем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півкуля</a:t>
            </a:r>
            <a:r>
              <a:rPr lang="ru-RU" dirty="0">
                <a:solidFill>
                  <a:schemeClr val="bg1"/>
                </a:solidFill>
              </a:rPr>
              <a:t> видима земному </a:t>
            </a:r>
            <a:r>
              <a:rPr lang="ru-RU" dirty="0" err="1">
                <a:solidFill>
                  <a:schemeClr val="bg1"/>
                </a:solidFill>
              </a:rPr>
              <a:t>спостерігачеві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повністю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191123" y="4022726"/>
            <a:ext cx="2514600" cy="2286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dirty="0" err="1">
                <a:solidFill>
                  <a:schemeClr val="bg1"/>
                </a:solidFill>
              </a:rPr>
              <a:t>Проміжні</a:t>
            </a:r>
            <a:r>
              <a:rPr lang="ru-RU" sz="1600" i="1" dirty="0">
                <a:solidFill>
                  <a:schemeClr val="bg1"/>
                </a:solidFill>
              </a:rPr>
              <a:t> </a:t>
            </a:r>
            <a:r>
              <a:rPr lang="ru-RU" sz="1600" i="1" dirty="0" err="1">
                <a:solidFill>
                  <a:schemeClr val="bg1"/>
                </a:solidFill>
              </a:rPr>
              <a:t>фази</a:t>
            </a:r>
            <a:r>
              <a:rPr lang="ru-RU" sz="1600" i="1" dirty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– </a:t>
            </a:r>
            <a:r>
              <a:rPr lang="ru-RU" sz="1600" dirty="0" err="1">
                <a:solidFill>
                  <a:schemeClr val="bg1"/>
                </a:solidFill>
              </a:rPr>
              <a:t>положення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Місяця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між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молодиком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і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повнею</a:t>
            </a:r>
            <a:r>
              <a:rPr lang="ru-RU" sz="1600" dirty="0">
                <a:solidFill>
                  <a:schemeClr val="bg1"/>
                </a:solidFill>
              </a:rPr>
              <a:t>, коли </a:t>
            </a:r>
            <a:r>
              <a:rPr lang="ru-RU" sz="1600" dirty="0" err="1">
                <a:solidFill>
                  <a:schemeClr val="bg1"/>
                </a:solidFill>
              </a:rPr>
              <a:t>земний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спостерігач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бачить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більшу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або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меншу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частину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освітленої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півкулі</a:t>
            </a:r>
            <a:r>
              <a:rPr lang="ru-RU" sz="1600" dirty="0">
                <a:solidFill>
                  <a:schemeClr val="bg1"/>
                </a:solidFill>
              </a:rPr>
              <a:t>, </a:t>
            </a:r>
            <a:r>
              <a:rPr lang="ru-RU" sz="1600" dirty="0" err="1">
                <a:solidFill>
                  <a:schemeClr val="bg1"/>
                </a:solidFill>
              </a:rPr>
              <a:t>їх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називають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чвертями</a:t>
            </a:r>
            <a:r>
              <a:rPr lang="ru-RU" sz="16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555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err="1"/>
              <a:t>Фази</a:t>
            </a:r>
            <a:r>
              <a:rPr lang="ru-RU" sz="4000" dirty="0"/>
              <a:t> </a:t>
            </a:r>
            <a:r>
              <a:rPr lang="ru-RU" sz="4000" dirty="0" err="1"/>
              <a:t>Місяця</a:t>
            </a:r>
            <a:endParaRPr lang="uk-UA" dirty="0"/>
          </a:p>
        </p:txBody>
      </p:sp>
      <p:pic>
        <p:nvPicPr>
          <p:cNvPr id="6" name="Lunar_libration_with_phase2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87750" y="1600200"/>
            <a:ext cx="5018088" cy="4708525"/>
          </a:xfrm>
        </p:spPr>
      </p:pic>
    </p:spTree>
    <p:extLst>
      <p:ext uri="{BB962C8B-B14F-4D97-AF65-F5344CB8AC3E}">
        <p14:creationId xmlns:p14="http://schemas.microsoft.com/office/powerpoint/2010/main" val="401128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0050411-a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16" y="151981"/>
            <a:ext cx="5756187" cy="557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0" dirty="0">
                <a:effectLst/>
              </a:rPr>
              <a:t>Мнемонічне правило визначення фаз</a:t>
            </a:r>
            <a:br>
              <a:rPr lang="uk-UA" b="0" dirty="0">
                <a:effectLst/>
              </a:rPr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74463" y="1135062"/>
            <a:ext cx="5407937" cy="4708525"/>
          </a:xfrm>
        </p:spPr>
        <p:txBody>
          <a:bodyPr/>
          <a:lstStyle/>
          <a:p>
            <a:r>
              <a:rPr lang="uk-UA" sz="2000" dirty="0"/>
              <a:t>У північній півкулі Землі відрізнити першу чверть від останньої можна шляхом такого спостереження — якщо місячний серп на небосхилі виглядає як літера «</a:t>
            </a:r>
            <a:r>
              <a:rPr lang="uk-UA" sz="2000" b="1" dirty="0"/>
              <a:t>С</a:t>
            </a:r>
            <a:r>
              <a:rPr lang="uk-UA" sz="2000" dirty="0"/>
              <a:t>», то це «</a:t>
            </a:r>
            <a:r>
              <a:rPr lang="uk-UA" sz="2000" b="1" dirty="0"/>
              <a:t>С</a:t>
            </a:r>
            <a:r>
              <a:rPr lang="uk-UA" sz="2000" dirty="0"/>
              <a:t>тарий» місяць, тобто остання чверть. Якщо він повернений навпаки, то це молодик, тобто перша чверть.</a:t>
            </a:r>
          </a:p>
          <a:p>
            <a:r>
              <a:rPr lang="uk-UA" sz="2000" dirty="0"/>
              <a:t>Але поблизу екватора місяць завжди видно «лежачи на боці», і правило не працює , а в південній півкулі орієнтація серпа протилежна.</a:t>
            </a:r>
          </a:p>
          <a:p>
            <a:r>
              <a:rPr lang="uk-UA" sz="2000" dirty="0"/>
              <a:t>Молодий місяць видно ввечері, </a:t>
            </a:r>
            <a:r>
              <a:rPr lang="uk-UA" sz="2000" dirty="0" smtClean="0"/>
              <a:t>а </a:t>
            </a:r>
            <a:r>
              <a:rPr lang="uk-UA" sz="2000" dirty="0"/>
              <a:t>старий — ранком. В Індії, де основним є місячний календар, світлою половиною </a:t>
            </a:r>
            <a:r>
              <a:rPr lang="uk-UA" sz="2000" dirty="0" smtClean="0"/>
              <a:t>місяця</a:t>
            </a:r>
            <a:endParaRPr lang="uk-UA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09600" y="5877873"/>
            <a:ext cx="10972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називають період від молодика до повні, коли місяць росте, або світліє, а темною половиною - період від повні до молодика, коли місяць старіє, або темніє.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06629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72701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uk-UA" b="0" dirty="0">
                <a:effectLst/>
              </a:rPr>
              <a:t>Гравітаційна взаємодія. Припливи та відпливи</a:t>
            </a:r>
            <a:br>
              <a:rPr lang="uk-UA" b="0" dirty="0">
                <a:effectLst/>
              </a:rPr>
            </a:b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00" y="1515701"/>
            <a:ext cx="65024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4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i="1" dirty="0" err="1"/>
              <a:t>Походження</a:t>
            </a:r>
            <a:r>
              <a:rPr lang="ru-RU" sz="4400" i="1" dirty="0"/>
              <a:t> </a:t>
            </a:r>
            <a:r>
              <a:rPr lang="ru-RU" sz="4400" i="1" dirty="0" err="1"/>
              <a:t>Місяця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300" dirty="0"/>
              <a:t>	До того, як </a:t>
            </a:r>
            <a:r>
              <a:rPr lang="ru-RU" sz="2300" dirty="0" err="1"/>
              <a:t>вчені</a:t>
            </a:r>
            <a:r>
              <a:rPr lang="ru-RU" sz="2300" dirty="0"/>
              <a:t> </a:t>
            </a:r>
            <a:r>
              <a:rPr lang="ru-RU" sz="2300" dirty="0" err="1"/>
              <a:t>отримали</a:t>
            </a:r>
            <a:r>
              <a:rPr lang="ru-RU" sz="2300" dirty="0"/>
              <a:t> </a:t>
            </a:r>
            <a:r>
              <a:rPr lang="ru-RU" sz="2300" dirty="0" err="1"/>
              <a:t>зразки</a:t>
            </a:r>
            <a:r>
              <a:rPr lang="ru-RU" sz="2300" dirty="0"/>
              <a:t> </a:t>
            </a:r>
            <a:r>
              <a:rPr lang="ru-RU" sz="2300" dirty="0" err="1"/>
              <a:t>місячного</a:t>
            </a:r>
            <a:r>
              <a:rPr lang="ru-RU" sz="2300" dirty="0"/>
              <a:t> </a:t>
            </a:r>
            <a:r>
              <a:rPr lang="ru-RU" sz="2300" dirty="0" err="1"/>
              <a:t>ґрунту</a:t>
            </a:r>
            <a:r>
              <a:rPr lang="ru-RU" sz="2300" dirty="0"/>
              <a:t>, вони </a:t>
            </a:r>
            <a:r>
              <a:rPr lang="ru-RU" sz="2300" dirty="0" err="1"/>
              <a:t>нічого</a:t>
            </a:r>
            <a:r>
              <a:rPr lang="ru-RU" sz="2300" dirty="0"/>
              <a:t> не знали про те, коли і як </a:t>
            </a:r>
            <a:r>
              <a:rPr lang="ru-RU" sz="2300" dirty="0" err="1"/>
              <a:t>утворився</a:t>
            </a:r>
            <a:r>
              <a:rPr lang="ru-RU" sz="2300" dirty="0"/>
              <a:t> </a:t>
            </a:r>
            <a:r>
              <a:rPr lang="ru-RU" sz="2300" dirty="0" err="1"/>
              <a:t>Місяць</a:t>
            </a:r>
            <a:r>
              <a:rPr lang="ru-RU" sz="2300" dirty="0"/>
              <a:t>. </a:t>
            </a:r>
            <a:r>
              <a:rPr lang="ru-RU" sz="2300" dirty="0" err="1"/>
              <a:t>Було</a:t>
            </a:r>
            <a:r>
              <a:rPr lang="ru-RU" sz="2300" dirty="0"/>
              <a:t> три </a:t>
            </a:r>
            <a:r>
              <a:rPr lang="ru-RU" sz="2300" dirty="0" err="1"/>
              <a:t>принципових</a:t>
            </a:r>
            <a:r>
              <a:rPr lang="ru-RU" sz="2300" dirty="0"/>
              <a:t> </a:t>
            </a:r>
            <a:r>
              <a:rPr lang="ru-RU" sz="2300" dirty="0" err="1"/>
              <a:t>теорії</a:t>
            </a:r>
            <a:r>
              <a:rPr lang="ru-RU" sz="2300" dirty="0"/>
              <a:t>:</a:t>
            </a:r>
          </a:p>
          <a:p>
            <a:pPr marL="457200" indent="-45720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sz="2300" i="1" dirty="0"/>
              <a:t>Місяць і Земля сформувалися в той самий час із газо-пилової хмари</a:t>
            </a:r>
          </a:p>
          <a:p>
            <a:pPr marL="457200" indent="-45720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sz="2300" i="1" dirty="0"/>
              <a:t>Місяць відколовся від Землі</a:t>
            </a:r>
          </a:p>
          <a:p>
            <a:pPr marL="457200" indent="-45720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sz="2300" i="1" dirty="0"/>
              <a:t>Місяць сформувався в іншому місці і згодом був захоплений Землею.</a:t>
            </a:r>
          </a:p>
          <a:p>
            <a:pPr marL="457200" indent="-45720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300" i="1" dirty="0"/>
              <a:t>	</a:t>
            </a:r>
            <a:r>
              <a:rPr lang="ru-RU" sz="2300" dirty="0"/>
              <a:t>	Але нова </a:t>
            </a:r>
            <a:r>
              <a:rPr lang="ru-RU" sz="2300" dirty="0" err="1"/>
              <a:t>інформація</a:t>
            </a:r>
            <a:r>
              <a:rPr lang="ru-RU" sz="2300" dirty="0"/>
              <a:t>, </a:t>
            </a:r>
            <a:r>
              <a:rPr lang="ru-RU" sz="2300" dirty="0" err="1"/>
              <a:t>отримана</a:t>
            </a:r>
            <a:r>
              <a:rPr lang="ru-RU" sz="2300" dirty="0"/>
              <a:t> шляхом детального </a:t>
            </a:r>
            <a:r>
              <a:rPr lang="ru-RU" sz="2300" dirty="0" err="1"/>
              <a:t>вивчення</a:t>
            </a:r>
            <a:r>
              <a:rPr lang="ru-RU" sz="2300" dirty="0"/>
              <a:t> </a:t>
            </a:r>
            <a:r>
              <a:rPr lang="ru-RU" sz="2300" dirty="0" err="1"/>
              <a:t>зразків</a:t>
            </a:r>
            <a:r>
              <a:rPr lang="ru-RU" sz="2300" dirty="0"/>
              <a:t> з </a:t>
            </a:r>
            <a:r>
              <a:rPr lang="ru-RU" sz="2300" dirty="0" err="1"/>
              <a:t>Місяця</a:t>
            </a:r>
            <a:r>
              <a:rPr lang="ru-RU" sz="2300" dirty="0"/>
              <a:t>, </a:t>
            </a:r>
            <a:r>
              <a:rPr lang="ru-RU" sz="2300" dirty="0" err="1"/>
              <a:t>зокрема</a:t>
            </a:r>
            <a:r>
              <a:rPr lang="ru-RU" sz="2300" dirty="0"/>
              <a:t> </a:t>
            </a:r>
            <a:r>
              <a:rPr lang="ru-RU" sz="2300" dirty="0" err="1"/>
              <a:t>розподілу</a:t>
            </a:r>
            <a:r>
              <a:rPr lang="ru-RU" sz="2300" dirty="0"/>
              <a:t> </a:t>
            </a:r>
            <a:r>
              <a:rPr lang="ru-RU" sz="2300" dirty="0" err="1"/>
              <a:t>ізотопів</a:t>
            </a:r>
            <a:r>
              <a:rPr lang="ru-RU" sz="2300" dirty="0"/>
              <a:t>, привела до </a:t>
            </a:r>
            <a:r>
              <a:rPr lang="ru-RU" sz="2300" dirty="0" err="1"/>
              <a:t>наступної</a:t>
            </a:r>
            <a:r>
              <a:rPr lang="ru-RU" sz="2300" dirty="0"/>
              <a:t> </a:t>
            </a:r>
            <a:r>
              <a:rPr lang="ru-RU" sz="2300" dirty="0" err="1"/>
              <a:t>теорії</a:t>
            </a:r>
            <a:r>
              <a:rPr lang="ru-RU" sz="2300" dirty="0"/>
              <a:t>: Земля </a:t>
            </a:r>
            <a:r>
              <a:rPr lang="ru-RU" sz="2300" dirty="0" err="1"/>
              <a:t>зіштовхнулася</a:t>
            </a:r>
            <a:r>
              <a:rPr lang="ru-RU" sz="2300" dirty="0"/>
              <a:t> з </a:t>
            </a:r>
            <a:r>
              <a:rPr lang="ru-RU" sz="2300" dirty="0" err="1"/>
              <a:t>об'єктом</a:t>
            </a:r>
            <a:r>
              <a:rPr lang="ru-RU" sz="2300" dirty="0"/>
              <a:t> </a:t>
            </a:r>
            <a:r>
              <a:rPr lang="ru-RU" sz="2300" dirty="0" err="1"/>
              <a:t>розміром</a:t>
            </a:r>
            <a:r>
              <a:rPr lang="ru-RU" sz="2300" dirty="0"/>
              <a:t> з Марс, (</a:t>
            </a:r>
            <a:r>
              <a:rPr lang="ru-RU" sz="2300" dirty="0" err="1"/>
              <a:t>який</a:t>
            </a:r>
            <a:r>
              <a:rPr lang="ru-RU" sz="2300" dirty="0"/>
              <a:t> </a:t>
            </a:r>
            <a:r>
              <a:rPr lang="ru-RU" sz="2300" dirty="0" err="1"/>
              <a:t>можливо</a:t>
            </a:r>
            <a:r>
              <a:rPr lang="ru-RU" sz="2300" dirty="0"/>
              <a:t> </a:t>
            </a:r>
            <a:r>
              <a:rPr lang="ru-RU" sz="2300" dirty="0" err="1"/>
              <a:t>сформувався</a:t>
            </a:r>
            <a:r>
              <a:rPr lang="ru-RU" sz="2300" dirty="0"/>
              <a:t> в </a:t>
            </a:r>
            <a:r>
              <a:rPr lang="ru-RU" sz="2300" dirty="0" err="1"/>
              <a:t>одній</a:t>
            </a:r>
            <a:r>
              <a:rPr lang="ru-RU" sz="2300" dirty="0"/>
              <a:t> з </a:t>
            </a:r>
            <a:r>
              <a:rPr lang="ru-RU" sz="2300" dirty="0" err="1"/>
              <a:t>точок</a:t>
            </a:r>
            <a:r>
              <a:rPr lang="ru-RU" sz="2300" dirty="0"/>
              <a:t> Лагранжа). </a:t>
            </a:r>
            <a:r>
              <a:rPr lang="ru-RU" sz="2300" dirty="0" err="1"/>
              <a:t>Місяць</a:t>
            </a:r>
            <a:r>
              <a:rPr lang="ru-RU" sz="2300" dirty="0"/>
              <a:t> </a:t>
            </a:r>
            <a:r>
              <a:rPr lang="ru-RU" sz="2300" dirty="0" err="1"/>
              <a:t>утворився</a:t>
            </a:r>
            <a:r>
              <a:rPr lang="ru-RU" sz="2300" dirty="0"/>
              <a:t> з </a:t>
            </a:r>
            <a:r>
              <a:rPr lang="ru-RU" sz="2300" dirty="0" err="1"/>
              <a:t>вибитої</a:t>
            </a:r>
            <a:r>
              <a:rPr lang="ru-RU" sz="2300" dirty="0"/>
              <a:t> </a:t>
            </a:r>
            <a:r>
              <a:rPr lang="ru-RU" sz="2300" dirty="0" err="1"/>
              <a:t>цим</a:t>
            </a:r>
            <a:r>
              <a:rPr lang="ru-RU" sz="2300" dirty="0"/>
              <a:t> </a:t>
            </a:r>
            <a:r>
              <a:rPr lang="ru-RU" sz="2300" dirty="0" err="1"/>
              <a:t>зіткненням</a:t>
            </a:r>
            <a:r>
              <a:rPr lang="ru-RU" sz="2300" dirty="0"/>
              <a:t> </a:t>
            </a:r>
            <a:r>
              <a:rPr lang="ru-RU" sz="2300" dirty="0" err="1"/>
              <a:t>речовини</a:t>
            </a:r>
            <a:r>
              <a:rPr lang="ru-RU" sz="2300" dirty="0"/>
              <a:t>. Не </a:t>
            </a:r>
            <a:r>
              <a:rPr lang="ru-RU" sz="2300" dirty="0" err="1"/>
              <a:t>всі</a:t>
            </a:r>
            <a:r>
              <a:rPr lang="ru-RU" sz="2300" dirty="0"/>
              <a:t> </a:t>
            </a:r>
            <a:r>
              <a:rPr lang="ru-RU" sz="2300" dirty="0" err="1"/>
              <a:t>деталі</a:t>
            </a:r>
            <a:r>
              <a:rPr lang="ru-RU" sz="2300" dirty="0"/>
              <a:t> </a:t>
            </a:r>
            <a:r>
              <a:rPr lang="ru-RU" sz="2300" dirty="0" err="1"/>
              <a:t>цієї</a:t>
            </a:r>
            <a:r>
              <a:rPr lang="ru-RU" sz="2300" dirty="0"/>
              <a:t> </a:t>
            </a:r>
            <a:r>
              <a:rPr lang="ru-RU" sz="2300" dirty="0" err="1"/>
              <a:t>теорії</a:t>
            </a:r>
            <a:r>
              <a:rPr lang="ru-RU" sz="2300" dirty="0"/>
              <a:t> </a:t>
            </a:r>
            <a:r>
              <a:rPr lang="ru-RU" sz="2300" dirty="0" err="1"/>
              <a:t>опрацьовані</a:t>
            </a:r>
            <a:r>
              <a:rPr lang="ru-RU" sz="2300" dirty="0"/>
              <a:t>, але </a:t>
            </a:r>
            <a:r>
              <a:rPr lang="ru-RU" sz="2300" dirty="0" err="1"/>
              <a:t>саме</a:t>
            </a:r>
            <a:r>
              <a:rPr lang="ru-RU" sz="2300" dirty="0"/>
              <a:t> вона на </a:t>
            </a:r>
            <a:r>
              <a:rPr lang="ru-RU" sz="2300" dirty="0" err="1"/>
              <a:t>сьогодні</a:t>
            </a:r>
            <a:r>
              <a:rPr lang="ru-RU" sz="2300" dirty="0"/>
              <a:t> </a:t>
            </a:r>
            <a:r>
              <a:rPr lang="ru-RU" sz="2300" dirty="0" err="1"/>
              <a:t>має</a:t>
            </a:r>
            <a:r>
              <a:rPr lang="ru-RU" sz="2300" dirty="0"/>
              <a:t> </a:t>
            </a:r>
            <a:r>
              <a:rPr lang="ru-RU" sz="2300" dirty="0" err="1"/>
              <a:t>найбільше</a:t>
            </a:r>
            <a:r>
              <a:rPr lang="ru-RU" sz="2300" dirty="0"/>
              <a:t> </a:t>
            </a:r>
            <a:r>
              <a:rPr lang="ru-RU" sz="2300" dirty="0" err="1"/>
              <a:t>поширення</a:t>
            </a:r>
            <a:r>
              <a:rPr lang="ru-RU" sz="2300" dirty="0"/>
              <a:t>.</a:t>
            </a:r>
          </a:p>
          <a:p>
            <a:endParaRPr lang="uk-UA" sz="2300" dirty="0"/>
          </a:p>
        </p:txBody>
      </p:sp>
    </p:spTree>
    <p:extLst>
      <p:ext uri="{BB962C8B-B14F-4D97-AF65-F5344CB8AC3E}">
        <p14:creationId xmlns:p14="http://schemas.microsoft.com/office/powerpoint/2010/main" val="244983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849941"/>
            <a:ext cx="10972800" cy="1143000"/>
          </a:xfrm>
        </p:spPr>
        <p:txBody>
          <a:bodyPr>
            <a:normAutofit/>
          </a:bodyPr>
          <a:lstStyle/>
          <a:p>
            <a:r>
              <a:rPr lang="uk-UA" sz="4800" dirty="0" smtClean="0"/>
              <a:t>Дякую за увагу</a:t>
            </a:r>
            <a:endParaRPr lang="uk-UA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09046" y="3259248"/>
            <a:ext cx="7641124" cy="3049478"/>
          </a:xfrm>
        </p:spPr>
        <p:txBody>
          <a:bodyPr/>
          <a:lstStyle/>
          <a:p>
            <a:pPr marL="136525" indent="0" algn="ctr">
              <a:buNone/>
            </a:pPr>
            <a:r>
              <a:rPr lang="uk-UA" dirty="0" smtClean="0"/>
              <a:t>Презентацію підготував </a:t>
            </a:r>
          </a:p>
          <a:p>
            <a:pPr marL="136525" indent="0" algn="ctr">
              <a:buNone/>
            </a:pPr>
            <a:r>
              <a:rPr lang="uk-UA" dirty="0" smtClean="0"/>
              <a:t>Шостак Максим </a:t>
            </a:r>
          </a:p>
          <a:p>
            <a:pPr marL="136525" indent="0" algn="ctr">
              <a:buNone/>
            </a:pPr>
            <a:r>
              <a:rPr lang="uk-UA" dirty="0" smtClean="0"/>
              <a:t>учень 11 – </a:t>
            </a:r>
            <a:r>
              <a:rPr lang="uk-UA" dirty="0"/>
              <a:t>А</a:t>
            </a:r>
            <a:r>
              <a:rPr lang="uk-UA" dirty="0" smtClean="0"/>
              <a:t> класу</a:t>
            </a:r>
          </a:p>
          <a:p>
            <a:pPr marL="136525" indent="0" algn="ctr">
              <a:buNone/>
            </a:pPr>
            <a:r>
              <a:rPr lang="uk-UA" dirty="0" smtClean="0"/>
              <a:t> ЗОШ №26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7726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940" y="5715000"/>
            <a:ext cx="10972800" cy="1143000"/>
          </a:xfrm>
        </p:spPr>
        <p:txBody>
          <a:bodyPr>
            <a:noAutofit/>
          </a:bodyPr>
          <a:lstStyle/>
          <a:p>
            <a:r>
              <a:rPr lang="ru-RU" sz="2800" dirty="0" err="1" smtClean="0">
                <a:solidFill>
                  <a:schemeClr val="tx1"/>
                </a:solidFill>
                <a:effectLst/>
                <a:latin typeface="+mn-lt"/>
              </a:rPr>
              <a:t>Місяць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+mn-lt"/>
              </a:rPr>
              <a:t> -</a:t>
            </a:r>
            <a:r>
              <a:rPr lang="ru-RU" sz="2800" dirty="0">
                <a:solidFill>
                  <a:schemeClr val="tx1"/>
                </a:solidFill>
                <a:effectLst/>
                <a:latin typeface="+mn-lt"/>
              </a:rPr>
              <a:t> </a:t>
            </a:r>
            <a:r>
              <a:rPr lang="ru-RU" sz="2800" dirty="0" err="1" smtClean="0">
                <a:solidFill>
                  <a:schemeClr val="tx1"/>
                </a:solidFill>
                <a:effectLst/>
                <a:latin typeface="+mn-lt"/>
              </a:rPr>
              <a:t>єдиний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effectLst/>
                <a:latin typeface="+mn-lt"/>
              </a:rPr>
              <a:t>природний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effectLst/>
                <a:latin typeface="+mn-lt"/>
              </a:rPr>
              <a:t>супутник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effectLst/>
                <a:latin typeface="+mn-lt"/>
              </a:rPr>
              <a:t>планети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+mn-lt"/>
              </a:rPr>
              <a:t> Земля</a:t>
            </a:r>
            <a:endParaRPr lang="uk-UA" sz="2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762" y="302116"/>
            <a:ext cx="5809828" cy="5412884"/>
          </a:xfrm>
        </p:spPr>
      </p:pic>
    </p:spTree>
    <p:extLst>
      <p:ext uri="{BB962C8B-B14F-4D97-AF65-F5344CB8AC3E}">
        <p14:creationId xmlns:p14="http://schemas.microsoft.com/office/powerpoint/2010/main" val="330139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uk-UA" sz="3600" dirty="0" smtClean="0"/>
              <a:t>Планетарні характеристики</a:t>
            </a: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400" dirty="0"/>
              <a:t>Радіус </a:t>
            </a:r>
            <a:r>
              <a:rPr lang="uk-UA" sz="2400" dirty="0" smtClean="0"/>
              <a:t>- </a:t>
            </a:r>
            <a:r>
              <a:rPr lang="uk-UA" sz="2400" dirty="0"/>
              <a:t>1738 км</a:t>
            </a:r>
          </a:p>
          <a:p>
            <a:r>
              <a:rPr lang="uk-UA" sz="2400" dirty="0"/>
              <a:t>Велика піввісь орбіти </a:t>
            </a:r>
            <a:r>
              <a:rPr lang="uk-UA" sz="2400" dirty="0" smtClean="0"/>
              <a:t>- </a:t>
            </a:r>
            <a:r>
              <a:rPr lang="uk-UA" sz="2400" dirty="0"/>
              <a:t>384 400 км</a:t>
            </a:r>
          </a:p>
          <a:p>
            <a:r>
              <a:rPr lang="uk-UA" sz="2400" dirty="0"/>
              <a:t>Орбітальний період </a:t>
            </a:r>
            <a:r>
              <a:rPr lang="uk-UA" sz="2400" dirty="0" smtClean="0"/>
              <a:t>- </a:t>
            </a:r>
            <a:r>
              <a:rPr lang="uk-UA" sz="2400" dirty="0"/>
              <a:t>27,321 661 діб</a:t>
            </a:r>
          </a:p>
          <a:p>
            <a:r>
              <a:rPr lang="uk-UA" sz="2400" dirty="0" smtClean="0"/>
              <a:t>Ексцентриситет</a:t>
            </a:r>
            <a:r>
              <a:rPr lang="uk-UA" sz="2400" dirty="0"/>
              <a:t> орбіти </a:t>
            </a:r>
            <a:r>
              <a:rPr lang="uk-UA" sz="2400" dirty="0" smtClean="0"/>
              <a:t>- </a:t>
            </a:r>
            <a:r>
              <a:rPr lang="uk-UA" sz="2400" dirty="0"/>
              <a:t>0,0549</a:t>
            </a:r>
          </a:p>
          <a:p>
            <a:r>
              <a:rPr lang="uk-UA" sz="2400" dirty="0"/>
              <a:t>Нахил орбіти до </a:t>
            </a:r>
            <a:r>
              <a:rPr lang="uk-UA" sz="2400" dirty="0" smtClean="0"/>
              <a:t>екватора</a:t>
            </a:r>
            <a:r>
              <a:rPr lang="uk-UA" sz="2400" dirty="0"/>
              <a:t> </a:t>
            </a:r>
            <a:r>
              <a:rPr lang="uk-UA" sz="2400" dirty="0" smtClean="0"/>
              <a:t>- </a:t>
            </a:r>
            <a:r>
              <a:rPr lang="uk-UA" sz="2400" dirty="0"/>
              <a:t>5,16</a:t>
            </a:r>
          </a:p>
          <a:p>
            <a:r>
              <a:rPr lang="uk-UA" sz="2400" dirty="0"/>
              <a:t>Температура поверхні </a:t>
            </a:r>
            <a:r>
              <a:rPr lang="uk-UA" sz="2400" dirty="0" smtClean="0"/>
              <a:t>- </a:t>
            </a:r>
            <a:r>
              <a:rPr lang="uk-UA" sz="2400" dirty="0"/>
              <a:t>від −160° до +120 °</a:t>
            </a:r>
            <a:r>
              <a:rPr lang="en-US" sz="2400" dirty="0"/>
              <a:t>C</a:t>
            </a:r>
          </a:p>
          <a:p>
            <a:r>
              <a:rPr lang="uk-UA" sz="2400" dirty="0"/>
              <a:t>Доба </a:t>
            </a:r>
            <a:r>
              <a:rPr lang="uk-UA" sz="2400" dirty="0" smtClean="0"/>
              <a:t>- </a:t>
            </a:r>
            <a:r>
              <a:rPr lang="uk-UA" sz="2400" dirty="0"/>
              <a:t>708 годин</a:t>
            </a:r>
          </a:p>
          <a:p>
            <a:r>
              <a:rPr lang="uk-UA" sz="2400" dirty="0"/>
              <a:t>Середня відстань від Землі </a:t>
            </a:r>
            <a:r>
              <a:rPr lang="uk-UA" sz="2400" dirty="0" smtClean="0"/>
              <a:t>- 384</a:t>
            </a:r>
            <a:r>
              <a:rPr lang="uk-UA" sz="2400" dirty="0"/>
              <a:t> 400 км (у </a:t>
            </a:r>
            <a:r>
              <a:rPr lang="uk-UA" sz="2400" dirty="0" smtClean="0"/>
              <a:t>перигеї — </a:t>
            </a:r>
            <a:r>
              <a:rPr lang="uk-UA" sz="2400" dirty="0"/>
              <a:t>356 400 км, в </a:t>
            </a:r>
            <a:r>
              <a:rPr lang="uk-UA" sz="2400" dirty="0" smtClean="0"/>
              <a:t>апогеї</a:t>
            </a:r>
            <a:r>
              <a:rPr lang="uk-UA" sz="2400" dirty="0"/>
              <a:t> — 406 800 км)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8422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4937760"/>
            <a:ext cx="10972800" cy="1519556"/>
          </a:xfrm>
        </p:spPr>
        <p:txBody>
          <a:bodyPr/>
          <a:lstStyle/>
          <a:p>
            <a:r>
              <a:rPr lang="uk-UA" altLang="uk-UA" dirty="0"/>
              <a:t>Якщо дивитися на Місяць з Землі, то </a:t>
            </a:r>
            <a:r>
              <a:rPr lang="uk-UA" altLang="uk-UA" dirty="0" smtClean="0"/>
              <a:t>він </a:t>
            </a:r>
            <a:r>
              <a:rPr lang="uk-UA" altLang="uk-UA" dirty="0"/>
              <a:t>виглядає </a:t>
            </a:r>
            <a:r>
              <a:rPr lang="uk-UA" altLang="uk-UA" dirty="0" smtClean="0"/>
              <a:t>невеликою плямистою </a:t>
            </a:r>
            <a:r>
              <a:rPr lang="uk-UA" altLang="uk-UA" dirty="0"/>
              <a:t>кулею, але в телескоп, або навіть в якісний бінокль, видно, що це не так - на Місяці є гори і багато кратерів.</a:t>
            </a:r>
          </a:p>
          <a:p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040" y="215351"/>
            <a:ext cx="8303919" cy="459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2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4251960"/>
            <a:ext cx="10972800" cy="2423160"/>
          </a:xfrm>
        </p:spPr>
        <p:txBody>
          <a:bodyPr/>
          <a:lstStyle/>
          <a:p>
            <a:r>
              <a:rPr lang="uk-UA" altLang="uk-UA" sz="2000" dirty="0" smtClean="0"/>
              <a:t> 	</a:t>
            </a:r>
            <a:r>
              <a:rPr lang="uk-UA" altLang="uk-UA" sz="2300" dirty="0" smtClean="0"/>
              <a:t>Багато </a:t>
            </a:r>
            <a:r>
              <a:rPr lang="uk-UA" altLang="uk-UA" sz="2300" dirty="0"/>
              <a:t>років тому вчений Галілео Галілей назвав к</a:t>
            </a:r>
            <a:r>
              <a:rPr lang="uk-UA" altLang="uk-UA" sz="2300" dirty="0" smtClean="0"/>
              <a:t>ратери </a:t>
            </a:r>
            <a:r>
              <a:rPr lang="uk-UA" altLang="uk-UA" sz="2300" dirty="0"/>
              <a:t>морями. Тепер ми вже знаємо, що ніяких морів на місяці немає, але за традицією </a:t>
            </a:r>
            <a:r>
              <a:rPr lang="uk-UA" altLang="uk-UA" sz="2300" dirty="0" smtClean="0"/>
              <a:t>вони </a:t>
            </a:r>
            <a:r>
              <a:rPr lang="uk-UA" altLang="uk-UA" sz="2300" dirty="0"/>
              <a:t>зберегли свої назви. У багатьох з них незвичайні для Землі - Море </a:t>
            </a:r>
            <a:r>
              <a:rPr lang="uk-UA" altLang="uk-UA" sz="2300" dirty="0" err="1"/>
              <a:t>Изобилия</a:t>
            </a:r>
            <a:r>
              <a:rPr lang="uk-UA" altLang="uk-UA" sz="2300" dirty="0"/>
              <a:t>, Море </a:t>
            </a:r>
            <a:r>
              <a:rPr lang="uk-UA" altLang="uk-UA" sz="2300" dirty="0" err="1"/>
              <a:t>Холода</a:t>
            </a:r>
            <a:r>
              <a:rPr lang="uk-UA" altLang="uk-UA" sz="2300" dirty="0"/>
              <a:t>, Море Дощів, Море Ясності, Море </a:t>
            </a:r>
            <a:r>
              <a:rPr lang="uk-UA" altLang="uk-UA" sz="2300" dirty="0" err="1"/>
              <a:t>Паров</a:t>
            </a:r>
            <a:r>
              <a:rPr lang="uk-UA" altLang="uk-UA" sz="2300" dirty="0"/>
              <a:t>.</a:t>
            </a:r>
            <a:br>
              <a:rPr lang="uk-UA" altLang="uk-UA" sz="2300" dirty="0"/>
            </a:br>
            <a:r>
              <a:rPr lang="uk-UA" altLang="uk-UA" sz="2300" dirty="0" smtClean="0"/>
              <a:t>	Також кратери </a:t>
            </a:r>
            <a:r>
              <a:rPr lang="uk-UA" altLang="uk-UA" sz="2300" dirty="0"/>
              <a:t>носять імена знаменитих людей - Тихо </a:t>
            </a:r>
            <a:r>
              <a:rPr lang="uk-UA" altLang="uk-UA" sz="2300" dirty="0" err="1"/>
              <a:t>Браге</a:t>
            </a:r>
            <a:r>
              <a:rPr lang="uk-UA" altLang="uk-UA" sz="2300" dirty="0"/>
              <a:t>, </a:t>
            </a:r>
            <a:r>
              <a:rPr lang="uk-UA" altLang="uk-UA" sz="2300" dirty="0" err="1"/>
              <a:t>Коперніка</a:t>
            </a:r>
            <a:r>
              <a:rPr lang="uk-UA" altLang="uk-UA" sz="2300" dirty="0"/>
              <a:t>, Птоломея, Юрія Гагаріна.</a:t>
            </a:r>
          </a:p>
          <a:p>
            <a:endParaRPr lang="uk-UA" sz="2000" dirty="0"/>
          </a:p>
        </p:txBody>
      </p:sp>
      <p:pic>
        <p:nvPicPr>
          <p:cNvPr id="4" name="Picture 6" descr="Krateri_n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8906"/>
            <a:ext cx="4808220" cy="406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Krateri3_n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910" y="186372"/>
            <a:ext cx="5063490" cy="406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187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5132070"/>
            <a:ext cx="10679430" cy="1382396"/>
          </a:xfrm>
        </p:spPr>
        <p:txBody>
          <a:bodyPr/>
          <a:lstStyle/>
          <a:p>
            <a:r>
              <a:rPr lang="ru-RU" altLang="uk-UA" dirty="0" err="1" smtClean="0"/>
              <a:t>Також</a:t>
            </a:r>
            <a:r>
              <a:rPr lang="ru-RU" altLang="uk-UA" dirty="0" smtClean="0"/>
              <a:t> на </a:t>
            </a:r>
            <a:r>
              <a:rPr lang="ru-RU" altLang="uk-UA" dirty="0" err="1" smtClean="0"/>
              <a:t>Місяці</a:t>
            </a:r>
            <a:r>
              <a:rPr lang="ru-RU" altLang="uk-UA" dirty="0" smtClean="0"/>
              <a:t> є гори.</a:t>
            </a:r>
            <a:r>
              <a:rPr lang="ru-RU" altLang="uk-UA" dirty="0"/>
              <a:t> </a:t>
            </a:r>
            <a:r>
              <a:rPr lang="ru-RU" altLang="uk-UA" dirty="0" err="1"/>
              <a:t>Їх</a:t>
            </a:r>
            <a:r>
              <a:rPr lang="ru-RU" altLang="uk-UA" dirty="0"/>
              <a:t> </a:t>
            </a:r>
            <a:r>
              <a:rPr lang="ru-RU" altLang="uk-UA" dirty="0" err="1"/>
              <a:t>назви</a:t>
            </a:r>
            <a:r>
              <a:rPr lang="ru-RU" altLang="uk-UA" dirty="0"/>
              <a:t> </a:t>
            </a:r>
            <a:r>
              <a:rPr lang="ru-RU" altLang="uk-UA" dirty="0" err="1"/>
              <a:t>цілком</a:t>
            </a:r>
            <a:r>
              <a:rPr lang="ru-RU" altLang="uk-UA" dirty="0"/>
              <a:t> </a:t>
            </a:r>
            <a:r>
              <a:rPr lang="ru-RU" altLang="uk-UA" dirty="0" err="1"/>
              <a:t>земні</a:t>
            </a:r>
            <a:r>
              <a:rPr lang="ru-RU" altLang="uk-UA" dirty="0"/>
              <a:t> - Кавказ, Алтай, </a:t>
            </a:r>
            <a:r>
              <a:rPr lang="ru-RU" altLang="uk-UA" dirty="0" err="1"/>
              <a:t>Карпати</a:t>
            </a:r>
            <a:r>
              <a:rPr lang="ru-RU" altLang="uk-UA" dirty="0"/>
              <a:t>, </a:t>
            </a:r>
            <a:r>
              <a:rPr lang="ru-RU" altLang="uk-UA" dirty="0" err="1"/>
              <a:t>Альпи</a:t>
            </a:r>
            <a:r>
              <a:rPr lang="ru-RU" altLang="uk-UA" dirty="0"/>
              <a:t>, </a:t>
            </a:r>
            <a:r>
              <a:rPr lang="ru-RU" altLang="uk-UA" dirty="0" err="1"/>
              <a:t>Апеніни</a:t>
            </a:r>
            <a:r>
              <a:rPr lang="ru-RU" altLang="uk-UA" dirty="0"/>
              <a:t>, </a:t>
            </a:r>
            <a:r>
              <a:rPr lang="ru-RU" altLang="uk-UA" dirty="0" err="1"/>
              <a:t>Періно</a:t>
            </a:r>
            <a:r>
              <a:rPr lang="ru-RU" altLang="uk-UA" dirty="0"/>
              <a:t>, </a:t>
            </a:r>
            <a:r>
              <a:rPr lang="ru-RU" altLang="uk-UA" dirty="0" err="1"/>
              <a:t>Тенеріфе</a:t>
            </a:r>
            <a:r>
              <a:rPr lang="ru-RU" altLang="uk-UA" dirty="0"/>
              <a:t>. </a:t>
            </a:r>
            <a:r>
              <a:rPr lang="ru-RU" altLang="uk-UA" dirty="0" err="1"/>
              <a:t>Висота</a:t>
            </a:r>
            <a:r>
              <a:rPr lang="ru-RU" altLang="uk-UA" dirty="0"/>
              <a:t> </a:t>
            </a:r>
            <a:r>
              <a:rPr lang="ru-RU" altLang="uk-UA" dirty="0" err="1"/>
              <a:t>гір</a:t>
            </a:r>
            <a:r>
              <a:rPr lang="ru-RU" altLang="uk-UA" dirty="0"/>
              <a:t> </a:t>
            </a:r>
            <a:r>
              <a:rPr lang="ru-RU" altLang="uk-UA" dirty="0" err="1"/>
              <a:t>може</a:t>
            </a:r>
            <a:r>
              <a:rPr lang="ru-RU" altLang="uk-UA" dirty="0"/>
              <a:t> </a:t>
            </a:r>
            <a:r>
              <a:rPr lang="ru-RU" altLang="uk-UA" dirty="0" err="1"/>
              <a:t>доходити</a:t>
            </a:r>
            <a:r>
              <a:rPr lang="ru-RU" altLang="uk-UA" dirty="0"/>
              <a:t> до 8 км, але </a:t>
            </a:r>
            <a:r>
              <a:rPr lang="ru-RU" altLang="uk-UA" dirty="0" err="1"/>
              <a:t>зазвичай</a:t>
            </a:r>
            <a:r>
              <a:rPr lang="ru-RU" altLang="uk-UA" dirty="0"/>
              <a:t> вона становить 3-5 км.</a:t>
            </a:r>
          </a:p>
          <a:p>
            <a:endParaRPr lang="uk-UA" dirty="0"/>
          </a:p>
        </p:txBody>
      </p:sp>
      <p:pic>
        <p:nvPicPr>
          <p:cNvPr id="4" name="Picture 5" descr="Krateri2_n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276" y="114300"/>
            <a:ext cx="9295447" cy="4926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762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Temnaja storona Luni_n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65" y="110905"/>
            <a:ext cx="5502244" cy="564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36878" y="344528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t"/>
            <a:r>
              <a:rPr lang="uk-UA" altLang="uk-UA" sz="2800" b="1" dirty="0" smtClean="0">
                <a:cs typeface="Arial" panose="020B0604020202020204" pitchFamily="34" charset="0"/>
              </a:rPr>
              <a:t>Це</a:t>
            </a:r>
            <a:r>
              <a:rPr lang="en-GB" altLang="uk-UA" sz="2800" b="1" dirty="0" smtClean="0">
                <a:cs typeface="Arial" panose="020B0604020202020204" pitchFamily="34" charset="0"/>
              </a:rPr>
              <a:t> </a:t>
            </a:r>
            <a:r>
              <a:rPr lang="en-GB" altLang="uk-UA" sz="2800" b="1" dirty="0" err="1" smtClean="0">
                <a:cs typeface="Arial" panose="020B0604020202020204" pitchFamily="34" charset="0"/>
              </a:rPr>
              <a:t>темн</a:t>
            </a:r>
            <a:r>
              <a:rPr lang="uk-UA" altLang="uk-UA" sz="2800" b="1" dirty="0" err="1" smtClean="0">
                <a:cs typeface="Arial" panose="020B0604020202020204" pitchFamily="34" charset="0"/>
              </a:rPr>
              <a:t>ий</a:t>
            </a:r>
            <a:r>
              <a:rPr lang="en-GB" altLang="uk-UA" sz="2800" b="1" dirty="0" smtClean="0">
                <a:cs typeface="Arial" panose="020B0604020202020204" pitchFamily="34" charset="0"/>
              </a:rPr>
              <a:t>, </a:t>
            </a:r>
            <a:r>
              <a:rPr lang="en-GB" altLang="uk-UA" sz="2800" b="1" dirty="0" err="1" smtClean="0">
                <a:cs typeface="Arial" panose="020B0604020202020204" pitchFamily="34" charset="0"/>
              </a:rPr>
              <a:t>ніколи</a:t>
            </a:r>
            <a:r>
              <a:rPr lang="en-GB" altLang="uk-UA" sz="2800" b="1" dirty="0" smtClean="0">
                <a:cs typeface="Arial" panose="020B0604020202020204" pitchFamily="34" charset="0"/>
              </a:rPr>
              <a:t> </a:t>
            </a:r>
            <a:r>
              <a:rPr lang="en-GB" altLang="uk-UA" sz="2800" b="1" dirty="0" err="1" smtClean="0">
                <a:cs typeface="Arial" panose="020B0604020202020204" pitchFamily="34" charset="0"/>
              </a:rPr>
              <a:t>не</a:t>
            </a:r>
            <a:r>
              <a:rPr lang="en-GB" altLang="uk-UA" sz="2800" b="1" dirty="0" smtClean="0">
                <a:cs typeface="Arial" panose="020B0604020202020204" pitchFamily="34" charset="0"/>
              </a:rPr>
              <a:t> </a:t>
            </a:r>
            <a:r>
              <a:rPr lang="en-GB" altLang="uk-UA" sz="2800" b="1" dirty="0" err="1" smtClean="0">
                <a:cs typeface="Arial" panose="020B0604020202020204" pitchFamily="34" charset="0"/>
              </a:rPr>
              <a:t>видим</a:t>
            </a:r>
            <a:r>
              <a:rPr lang="uk-UA" altLang="uk-UA" sz="2800" b="1" dirty="0" err="1" smtClean="0">
                <a:cs typeface="Arial" panose="020B0604020202020204" pitchFamily="34" charset="0"/>
              </a:rPr>
              <a:t>ий</a:t>
            </a:r>
            <a:r>
              <a:rPr lang="en-GB" altLang="uk-UA" sz="2800" b="1" dirty="0" smtClean="0">
                <a:cs typeface="Arial" panose="020B0604020202020204" pitchFamily="34" charset="0"/>
              </a:rPr>
              <a:t> з </a:t>
            </a:r>
            <a:r>
              <a:rPr lang="en-GB" altLang="uk-UA" sz="2800" b="1" dirty="0" err="1" smtClean="0">
                <a:cs typeface="Arial" panose="020B0604020202020204" pitchFamily="34" charset="0"/>
              </a:rPr>
              <a:t>Землі</a:t>
            </a:r>
            <a:r>
              <a:rPr lang="en-GB" altLang="uk-UA" sz="2800" b="1" dirty="0" smtClean="0">
                <a:cs typeface="Arial" panose="020B0604020202020204" pitchFamily="34" charset="0"/>
              </a:rPr>
              <a:t> </a:t>
            </a:r>
            <a:r>
              <a:rPr lang="uk-UA" altLang="uk-UA" sz="2800" b="1" dirty="0" smtClean="0">
                <a:cs typeface="Arial" panose="020B0604020202020204" pitchFamily="34" charset="0"/>
              </a:rPr>
              <a:t>  </a:t>
            </a:r>
            <a:r>
              <a:rPr lang="en-GB" altLang="uk-UA" sz="2800" b="1" dirty="0" err="1" smtClean="0">
                <a:cs typeface="Arial" panose="020B0604020202020204" pitchFamily="34" charset="0"/>
              </a:rPr>
              <a:t>бік</a:t>
            </a:r>
            <a:r>
              <a:rPr lang="en-GB" altLang="uk-UA" sz="2800" b="1" dirty="0" smtClean="0">
                <a:cs typeface="Arial" panose="020B0604020202020204" pitchFamily="34" charset="0"/>
              </a:rPr>
              <a:t> </a:t>
            </a:r>
            <a:r>
              <a:rPr lang="en-GB" altLang="uk-UA" sz="2800" b="1" dirty="0" err="1" smtClean="0">
                <a:cs typeface="Arial" panose="020B0604020202020204" pitchFamily="34" charset="0"/>
              </a:rPr>
              <a:t>Місяця</a:t>
            </a:r>
            <a:r>
              <a:rPr lang="en-GB" altLang="uk-UA" sz="2800" b="1" dirty="0" smtClean="0">
                <a:cs typeface="Arial" panose="020B0604020202020204" pitchFamily="34" charset="0"/>
              </a:rPr>
              <a:t>.</a:t>
            </a:r>
            <a:endParaRPr lang="en-GB" altLang="uk-UA" sz="1400" b="1" dirty="0"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36878" y="1956903"/>
            <a:ext cx="6096000" cy="443198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altLang="uk-UA" sz="2400" dirty="0" smtClean="0"/>
              <a:t>Люди вперше побачили темну сторону Місяця тільки в 1959 році, коли станція «Місяць 3» зробила її знімки.</a:t>
            </a:r>
          </a:p>
          <a:p>
            <a:pPr>
              <a:spcBef>
                <a:spcPct val="50000"/>
              </a:spcBef>
            </a:pPr>
            <a:r>
              <a:rPr lang="uk-UA" altLang="uk-UA" sz="2400" dirty="0" smtClean="0"/>
              <a:t>Хоча Місяць і обертається навколо своєї власної осі, але робить це дуже повільно - 27,3 діб. Майже за цей же час вона обертається навколо Землі. І оскільки напрямку обертання збігаються, то виходить так, що до Землі вона завжди повернута тільки однією стороною</a:t>
            </a:r>
          </a:p>
          <a:p>
            <a:pPr>
              <a:spcBef>
                <a:spcPct val="50000"/>
              </a:spcBef>
            </a:pPr>
            <a:endParaRPr lang="uk-UA" altLang="uk-UA" sz="2000" dirty="0" smtClean="0"/>
          </a:p>
        </p:txBody>
      </p:sp>
    </p:spTree>
    <p:extLst>
      <p:ext uri="{BB962C8B-B14F-4D97-AF65-F5344CB8AC3E}">
        <p14:creationId xmlns:p14="http://schemas.microsoft.com/office/powerpoint/2010/main" val="415192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90923" y="288225"/>
            <a:ext cx="5353616" cy="1143000"/>
          </a:xfrm>
        </p:spPr>
        <p:txBody>
          <a:bodyPr>
            <a:normAutofit fontScale="90000"/>
          </a:bodyPr>
          <a:lstStyle/>
          <a:p>
            <a:r>
              <a:rPr lang="ru-RU" sz="4400" i="1" dirty="0" err="1"/>
              <a:t>Дослідження</a:t>
            </a:r>
            <a:r>
              <a:rPr lang="ru-RU" sz="4400" i="1" dirty="0"/>
              <a:t> </a:t>
            </a:r>
            <a:r>
              <a:rPr lang="ru-RU" sz="4400" i="1" dirty="0" err="1"/>
              <a:t>Місяця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0" y="1600202"/>
            <a:ext cx="5486400" cy="3723236"/>
          </a:xfrm>
        </p:spPr>
        <p:txBody>
          <a:bodyPr/>
          <a:lstStyle/>
          <a:p>
            <a:pPr algn="just">
              <a:buNone/>
            </a:pPr>
            <a:r>
              <a:rPr lang="ru-RU" altLang="uk-UA" sz="2300" dirty="0" smtClean="0"/>
              <a:t> 		</a:t>
            </a:r>
            <a:r>
              <a:rPr lang="ru-RU" altLang="uk-UA" sz="2300" dirty="0" err="1" smtClean="0"/>
              <a:t>Винахід</a:t>
            </a:r>
            <a:r>
              <a:rPr lang="ru-RU" altLang="uk-UA" sz="2300" dirty="0" smtClean="0"/>
              <a:t> </a:t>
            </a:r>
            <a:r>
              <a:rPr lang="ru-RU" altLang="uk-UA" sz="2300" dirty="0" err="1"/>
              <a:t>телескопів</a:t>
            </a:r>
            <a:r>
              <a:rPr lang="ru-RU" altLang="uk-UA" sz="2300" dirty="0"/>
              <a:t> дозволив </a:t>
            </a:r>
            <a:r>
              <a:rPr lang="ru-RU" altLang="uk-UA" sz="2300" dirty="0" err="1"/>
              <a:t>розрізняти</a:t>
            </a:r>
            <a:r>
              <a:rPr lang="ru-RU" altLang="uk-UA" sz="2300" dirty="0"/>
              <a:t> </a:t>
            </a:r>
            <a:r>
              <a:rPr lang="ru-RU" altLang="uk-UA" sz="2300" dirty="0" err="1"/>
              <a:t>менші</a:t>
            </a:r>
            <a:r>
              <a:rPr lang="ru-RU" altLang="uk-UA" sz="2300" dirty="0"/>
              <a:t> </a:t>
            </a:r>
            <a:r>
              <a:rPr lang="ru-RU" altLang="uk-UA" sz="2300" dirty="0" err="1"/>
              <a:t>деталі</a:t>
            </a:r>
            <a:r>
              <a:rPr lang="ru-RU" altLang="uk-UA" sz="2300" dirty="0"/>
              <a:t> </a:t>
            </a:r>
            <a:r>
              <a:rPr lang="ru-RU" altLang="uk-UA" sz="2300" dirty="0" err="1"/>
              <a:t>рельєфу</a:t>
            </a:r>
            <a:r>
              <a:rPr lang="ru-RU" altLang="uk-UA" sz="2300" dirty="0"/>
              <a:t> </a:t>
            </a:r>
            <a:r>
              <a:rPr lang="ru-RU" altLang="uk-UA" sz="2300" dirty="0" err="1"/>
              <a:t>Місяця</a:t>
            </a:r>
            <a:r>
              <a:rPr lang="ru-RU" altLang="uk-UA" sz="2300" dirty="0"/>
              <a:t>. Першу </a:t>
            </a:r>
            <a:r>
              <a:rPr lang="ru-RU" altLang="uk-UA" sz="2300" dirty="0" err="1"/>
              <a:t>місячну</a:t>
            </a:r>
            <a:r>
              <a:rPr lang="ru-RU" altLang="uk-UA" sz="2300" dirty="0"/>
              <a:t> карту </a:t>
            </a:r>
            <a:r>
              <a:rPr lang="ru-RU" altLang="uk-UA" sz="2300" dirty="0" err="1"/>
              <a:t>склав</a:t>
            </a:r>
            <a:r>
              <a:rPr lang="ru-RU" altLang="uk-UA" sz="2300" dirty="0"/>
              <a:t> </a:t>
            </a:r>
            <a:r>
              <a:rPr lang="ru-RU" altLang="uk-UA" sz="2300" dirty="0" err="1"/>
              <a:t>Річчіолі</a:t>
            </a:r>
            <a:r>
              <a:rPr lang="ru-RU" altLang="uk-UA" sz="2300" dirty="0"/>
              <a:t> в 1651 </a:t>
            </a:r>
            <a:r>
              <a:rPr lang="ru-RU" altLang="uk-UA" sz="2300" dirty="0" err="1"/>
              <a:t>році</a:t>
            </a:r>
            <a:r>
              <a:rPr lang="ru-RU" altLang="uk-UA" sz="2300" dirty="0"/>
              <a:t>, </a:t>
            </a:r>
            <a:r>
              <a:rPr lang="ru-RU" altLang="uk-UA" sz="2300" dirty="0" err="1"/>
              <a:t>він</a:t>
            </a:r>
            <a:r>
              <a:rPr lang="ru-RU" altLang="uk-UA" sz="2300" dirty="0"/>
              <a:t> же дав </a:t>
            </a:r>
            <a:r>
              <a:rPr lang="ru-RU" altLang="uk-UA" sz="2300" dirty="0" err="1"/>
              <a:t>назву</a:t>
            </a:r>
            <a:r>
              <a:rPr lang="ru-RU" altLang="uk-UA" sz="2300" dirty="0"/>
              <a:t> </a:t>
            </a:r>
            <a:r>
              <a:rPr lang="ru-RU" altLang="uk-UA" sz="2300" dirty="0" err="1"/>
              <a:t>найбільшим</a:t>
            </a:r>
            <a:r>
              <a:rPr lang="ru-RU" altLang="uk-UA" sz="2300" dirty="0"/>
              <a:t> кратерам. </a:t>
            </a:r>
            <a:r>
              <a:rPr lang="ru-RU" altLang="uk-UA" sz="2300" dirty="0" err="1"/>
              <a:t>Слідом</a:t>
            </a:r>
            <a:r>
              <a:rPr lang="ru-RU" altLang="uk-UA" sz="2300" dirty="0"/>
              <a:t> за ним </a:t>
            </a:r>
            <a:r>
              <a:rPr lang="ru-RU" altLang="uk-UA" sz="2300" dirty="0" err="1"/>
              <a:t>займалися</a:t>
            </a:r>
            <a:r>
              <a:rPr lang="ru-RU" altLang="uk-UA" sz="2300" dirty="0"/>
              <a:t> </a:t>
            </a:r>
            <a:r>
              <a:rPr lang="ru-RU" altLang="uk-UA" sz="2300" dirty="0" err="1"/>
              <a:t>картографією</a:t>
            </a:r>
            <a:r>
              <a:rPr lang="ru-RU" altLang="uk-UA" sz="2300" dirty="0"/>
              <a:t> </a:t>
            </a:r>
            <a:r>
              <a:rPr lang="ru-RU" altLang="uk-UA" sz="2300" dirty="0" err="1"/>
              <a:t>Місяця</a:t>
            </a:r>
            <a:r>
              <a:rPr lang="ru-RU" altLang="uk-UA" sz="2300" dirty="0"/>
              <a:t> Ньютон і Гершель, карта стала </a:t>
            </a:r>
            <a:r>
              <a:rPr lang="ru-RU" altLang="uk-UA" sz="2300" dirty="0" err="1"/>
              <a:t>докладнішою</a:t>
            </a:r>
            <a:r>
              <a:rPr lang="ru-RU" altLang="uk-UA" sz="2300" dirty="0"/>
              <a:t>, </a:t>
            </a:r>
            <a:r>
              <a:rPr lang="ru-RU" altLang="uk-UA" sz="2300" dirty="0" err="1"/>
              <a:t>оскільки</a:t>
            </a:r>
            <a:r>
              <a:rPr lang="ru-RU" altLang="uk-UA" sz="2300" dirty="0"/>
              <a:t> </a:t>
            </a:r>
            <a:r>
              <a:rPr lang="ru-RU" altLang="uk-UA" sz="2300" dirty="0" err="1"/>
              <a:t>поліпшилася</a:t>
            </a:r>
            <a:r>
              <a:rPr lang="ru-RU" altLang="uk-UA" sz="2300" dirty="0"/>
              <a:t> </a:t>
            </a:r>
            <a:r>
              <a:rPr lang="ru-RU" altLang="uk-UA" sz="2300" dirty="0" err="1"/>
              <a:t>техніка</a:t>
            </a:r>
            <a:r>
              <a:rPr lang="ru-RU" altLang="uk-UA" sz="2300" dirty="0"/>
              <a:t> </a:t>
            </a:r>
            <a:r>
              <a:rPr lang="ru-RU" altLang="uk-UA" sz="2300" dirty="0" err="1"/>
              <a:t>спостереження</a:t>
            </a:r>
            <a:r>
              <a:rPr lang="ru-RU" altLang="uk-UA" sz="2300" dirty="0"/>
              <a:t>.</a:t>
            </a:r>
          </a:p>
          <a:p>
            <a:pPr algn="just">
              <a:buNone/>
            </a:pPr>
            <a:r>
              <a:rPr lang="en-US" altLang="uk-UA" sz="2300" dirty="0"/>
              <a:t>		</a:t>
            </a:r>
            <a:endParaRPr lang="uk-UA" sz="23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15" y="502892"/>
            <a:ext cx="6122204" cy="407816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19065" y="4919008"/>
            <a:ext cx="109728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altLang="uk-UA" dirty="0" smtClean="0"/>
              <a:t> 	</a:t>
            </a:r>
            <a:r>
              <a:rPr lang="ru-RU" altLang="uk-UA" sz="2300" dirty="0" smtClean="0"/>
              <a:t>З початком </a:t>
            </a:r>
            <a:r>
              <a:rPr lang="ru-RU" altLang="uk-UA" sz="2300" dirty="0" err="1" smtClean="0"/>
              <a:t>космічної</a:t>
            </a:r>
            <a:r>
              <a:rPr lang="ru-RU" altLang="uk-UA" sz="2300" dirty="0" smtClean="0"/>
              <a:t> </a:t>
            </a:r>
            <a:r>
              <a:rPr lang="ru-RU" altLang="uk-UA" sz="2300" dirty="0" err="1" smtClean="0"/>
              <a:t>ери</a:t>
            </a:r>
            <a:r>
              <a:rPr lang="ru-RU" altLang="uk-UA" sz="2300" dirty="0" smtClean="0"/>
              <a:t> </a:t>
            </a:r>
            <a:r>
              <a:rPr lang="ru-RU" altLang="uk-UA" sz="2300" dirty="0" err="1" smtClean="0"/>
              <a:t>кількість</a:t>
            </a:r>
            <a:r>
              <a:rPr lang="ru-RU" altLang="uk-UA" sz="2300" dirty="0" smtClean="0"/>
              <a:t> </a:t>
            </a:r>
            <a:r>
              <a:rPr lang="ru-RU" altLang="uk-UA" sz="2300" dirty="0" err="1" smtClean="0"/>
              <a:t>знань</a:t>
            </a:r>
            <a:r>
              <a:rPr lang="ru-RU" altLang="uk-UA" sz="2300" dirty="0" smtClean="0"/>
              <a:t> про </a:t>
            </a:r>
            <a:r>
              <a:rPr lang="ru-RU" altLang="uk-UA" sz="2300" dirty="0" err="1" smtClean="0"/>
              <a:t>Місяць</a:t>
            </a:r>
            <a:r>
              <a:rPr lang="ru-RU" altLang="uk-UA" sz="2300" dirty="0" smtClean="0"/>
              <a:t> </a:t>
            </a:r>
            <a:r>
              <a:rPr lang="ru-RU" altLang="uk-UA" sz="2300" dirty="0" err="1" smtClean="0"/>
              <a:t>значно</a:t>
            </a:r>
            <a:r>
              <a:rPr lang="ru-RU" altLang="uk-UA" sz="2300" dirty="0" smtClean="0"/>
              <a:t> </a:t>
            </a:r>
            <a:r>
              <a:rPr lang="ru-RU" altLang="uk-UA" sz="2300" dirty="0" err="1" smtClean="0"/>
              <a:t>збільшилася</a:t>
            </a:r>
            <a:r>
              <a:rPr lang="ru-RU" altLang="uk-UA" sz="2300" dirty="0" smtClean="0"/>
              <a:t>. Став </a:t>
            </a:r>
            <a:r>
              <a:rPr lang="ru-RU" altLang="uk-UA" sz="2300" dirty="0" err="1" smtClean="0"/>
              <a:t>відомий</a:t>
            </a:r>
            <a:r>
              <a:rPr lang="ru-RU" altLang="uk-UA" sz="2300" dirty="0" smtClean="0"/>
              <a:t> склад </a:t>
            </a:r>
            <a:r>
              <a:rPr lang="ru-RU" altLang="uk-UA" sz="2300" dirty="0" err="1" smtClean="0"/>
              <a:t>місячного</a:t>
            </a:r>
            <a:r>
              <a:rPr lang="ru-RU" altLang="uk-UA" sz="2300" dirty="0" smtClean="0"/>
              <a:t> </a:t>
            </a:r>
            <a:r>
              <a:rPr lang="ru-RU" altLang="uk-UA" sz="2300" dirty="0" err="1" smtClean="0"/>
              <a:t>ґрунту</a:t>
            </a:r>
            <a:r>
              <a:rPr lang="ru-RU" altLang="uk-UA" sz="2300" dirty="0" smtClean="0"/>
              <a:t>, </a:t>
            </a:r>
            <a:r>
              <a:rPr lang="ru-RU" altLang="uk-UA" sz="2300" dirty="0" err="1" smtClean="0"/>
              <a:t>вчені</a:t>
            </a:r>
            <a:r>
              <a:rPr lang="ru-RU" altLang="uk-UA" sz="2300" dirty="0" smtClean="0"/>
              <a:t> </a:t>
            </a:r>
            <a:r>
              <a:rPr lang="ru-RU" altLang="uk-UA" sz="2300" dirty="0" err="1" smtClean="0"/>
              <a:t>навіть</a:t>
            </a:r>
            <a:r>
              <a:rPr lang="ru-RU" altLang="uk-UA" sz="2300" dirty="0" smtClean="0"/>
              <a:t> </a:t>
            </a:r>
            <a:r>
              <a:rPr lang="ru-RU" altLang="uk-UA" sz="2300" dirty="0" err="1" smtClean="0"/>
              <a:t>отримали</a:t>
            </a:r>
            <a:r>
              <a:rPr lang="ru-RU" altLang="uk-UA" sz="2300" dirty="0" smtClean="0"/>
              <a:t> </a:t>
            </a:r>
            <a:r>
              <a:rPr lang="ru-RU" altLang="uk-UA" sz="2300" dirty="0" err="1" smtClean="0"/>
              <a:t>його</a:t>
            </a:r>
            <a:r>
              <a:rPr lang="ru-RU" altLang="uk-UA" sz="2300" dirty="0" smtClean="0"/>
              <a:t> </a:t>
            </a:r>
            <a:r>
              <a:rPr lang="ru-RU" altLang="uk-UA" sz="2300" dirty="0" err="1" smtClean="0"/>
              <a:t>зразки</a:t>
            </a:r>
            <a:r>
              <a:rPr lang="ru-RU" altLang="uk-UA" sz="2300" dirty="0" smtClean="0"/>
              <a:t>, </a:t>
            </a:r>
            <a:r>
              <a:rPr lang="ru-RU" altLang="uk-UA" sz="2300" dirty="0" err="1" smtClean="0"/>
              <a:t>складена</a:t>
            </a:r>
            <a:r>
              <a:rPr lang="ru-RU" altLang="uk-UA" sz="2300" dirty="0" smtClean="0"/>
              <a:t> карта </a:t>
            </a:r>
            <a:r>
              <a:rPr lang="ru-RU" altLang="uk-UA" sz="2300" dirty="0" err="1" smtClean="0"/>
              <a:t>зворотного</a:t>
            </a:r>
            <a:r>
              <a:rPr lang="ru-RU" altLang="uk-UA" sz="2300" dirty="0" smtClean="0"/>
              <a:t> боку.</a:t>
            </a:r>
            <a:endParaRPr lang="en-US" altLang="uk-UA" sz="2300" dirty="0" smtClean="0"/>
          </a:p>
          <a:p>
            <a:pPr algn="just">
              <a:buNone/>
            </a:pPr>
            <a:r>
              <a:rPr lang="en-US" altLang="uk-UA" sz="2300" dirty="0" smtClean="0"/>
              <a:t>	</a:t>
            </a:r>
            <a:r>
              <a:rPr lang="ru-RU" altLang="uk-UA" sz="2300" dirty="0" err="1" smtClean="0"/>
              <a:t>Вперше</a:t>
            </a:r>
            <a:r>
              <a:rPr lang="ru-RU" altLang="uk-UA" sz="2300" dirty="0" smtClean="0"/>
              <a:t> </a:t>
            </a:r>
            <a:r>
              <a:rPr lang="ru-RU" altLang="uk-UA" sz="2300" dirty="0" err="1" smtClean="0"/>
              <a:t>Місяць</a:t>
            </a:r>
            <a:r>
              <a:rPr lang="ru-RU" altLang="uk-UA" sz="2300" dirty="0" smtClean="0"/>
              <a:t> </a:t>
            </a:r>
            <a:r>
              <a:rPr lang="ru-RU" altLang="uk-UA" sz="2300" dirty="0" err="1" smtClean="0"/>
              <a:t>відвідав</a:t>
            </a:r>
            <a:r>
              <a:rPr lang="ru-RU" altLang="uk-UA" sz="2300" dirty="0" smtClean="0"/>
              <a:t> </a:t>
            </a:r>
            <a:r>
              <a:rPr lang="ru-RU" altLang="uk-UA" sz="2300" dirty="0" err="1" smtClean="0"/>
              <a:t>радянський</a:t>
            </a:r>
            <a:r>
              <a:rPr lang="ru-RU" altLang="uk-UA" sz="2300" dirty="0" smtClean="0"/>
              <a:t> </a:t>
            </a:r>
            <a:r>
              <a:rPr lang="ru-RU" altLang="uk-UA" sz="2300" dirty="0" err="1" smtClean="0"/>
              <a:t>космічний</a:t>
            </a:r>
            <a:r>
              <a:rPr lang="ru-RU" altLang="uk-UA" sz="2300" dirty="0" smtClean="0"/>
              <a:t> </a:t>
            </a:r>
            <a:r>
              <a:rPr lang="ru-RU" altLang="uk-UA" sz="2300" dirty="0" err="1" smtClean="0"/>
              <a:t>корабель</a:t>
            </a:r>
            <a:r>
              <a:rPr lang="ru-RU" altLang="uk-UA" sz="2300" dirty="0" smtClean="0"/>
              <a:t> Луна-2 13 </a:t>
            </a:r>
            <a:r>
              <a:rPr lang="ru-RU" altLang="uk-UA" sz="2300" dirty="0" err="1" smtClean="0"/>
              <a:t>вересня</a:t>
            </a:r>
            <a:r>
              <a:rPr lang="ru-RU" altLang="uk-UA" sz="2300" dirty="0" smtClean="0"/>
              <a:t> 1959 року.</a:t>
            </a:r>
            <a:endParaRPr lang="en-US" altLang="uk-UA" sz="2300" dirty="0"/>
          </a:p>
        </p:txBody>
      </p:sp>
    </p:spTree>
    <p:extLst>
      <p:ext uri="{BB962C8B-B14F-4D97-AF65-F5344CB8AC3E}">
        <p14:creationId xmlns:p14="http://schemas.microsoft.com/office/powerpoint/2010/main" val="340146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94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5BC8BDE3-CEE7-471D-A5FC-D226E20EFBC5}" vid="{E34ED529-5CDF-4436-92E1-FAC28830BF8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161</TotalTime>
  <Words>546</Words>
  <Application>Microsoft Office PowerPoint</Application>
  <PresentationFormat>Широкоэкранный</PresentationFormat>
  <Paragraphs>50</Paragraphs>
  <Slides>18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Тема1</vt:lpstr>
      <vt:lpstr>Презентація  на тему місяць</vt:lpstr>
      <vt:lpstr>Місяць - єдиний природний супутник планети Земля</vt:lpstr>
      <vt:lpstr>Планетарні характеристики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Дослідження Місяця</vt:lpstr>
      <vt:lpstr>Презентация PowerPoint</vt:lpstr>
      <vt:lpstr>Презентация PowerPoint</vt:lpstr>
      <vt:lpstr>Презентация PowerPoint</vt:lpstr>
      <vt:lpstr>Презентация PowerPoint</vt:lpstr>
      <vt:lpstr>Фази Місяця</vt:lpstr>
      <vt:lpstr>Фази Місяця</vt:lpstr>
      <vt:lpstr>Мнемонічне правило визначення фаз </vt:lpstr>
      <vt:lpstr>Гравітаційна взаємодія. Припливи та відпливи </vt:lpstr>
      <vt:lpstr>Походження Місяця</vt:lpstr>
      <vt:lpstr>Дякую за увагу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Maks</dc:creator>
  <cp:lastModifiedBy>Maks</cp:lastModifiedBy>
  <cp:revision>18</cp:revision>
  <dcterms:created xsi:type="dcterms:W3CDTF">2014-11-29T17:56:41Z</dcterms:created>
  <dcterms:modified xsi:type="dcterms:W3CDTF">2014-11-30T13:54:48Z</dcterms:modified>
</cp:coreProperties>
</file>