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FB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3264669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81704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1085005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1044196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136100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96595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420035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209363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1784311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214951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45806-3CFF-4542-B5DE-6B32340E3629}" type="datetimeFigureOut">
              <a:rPr lang="en-GB" smtClean="0"/>
              <a:pPr/>
              <a:t>29/04/2013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113519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45806-3CFF-4542-B5DE-6B32340E3629}" type="datetimeFigureOut">
              <a:rPr lang="en-GB" smtClean="0"/>
              <a:pPr/>
              <a:t>29/04/2013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C1128-3646-47C9-BDF2-9E9512F6313D}" type="slidenum">
              <a:rPr lang="en-GB" smtClean="0"/>
              <a:pPr/>
              <a:t>‹#›</a:t>
            </a:fld>
            <a:endParaRPr lang="en-GB"/>
          </a:p>
        </p:txBody>
      </p:sp>
    </p:spTree>
    <p:extLst>
      <p:ext uri="{BB962C8B-B14F-4D97-AF65-F5344CB8AC3E}">
        <p14:creationId xmlns:p14="http://schemas.microsoft.com/office/powerpoint/2010/main" xmlns="" val="4063677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758057"/>
          </a:xfrm>
        </p:spPr>
        <p:txBody>
          <a:bodyPr>
            <a:normAutofit/>
          </a:bodyPr>
          <a:lstStyle/>
          <a:p>
            <a:r>
              <a:rPr lang="en-GB" sz="7200" b="1" dirty="0" smtClean="0"/>
              <a:t>Hypertension</a:t>
            </a:r>
            <a:endParaRPr lang="en-GB" sz="7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08736" y="2984500"/>
            <a:ext cx="3911600" cy="38735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Subtitle 2"/>
          <p:cNvSpPr>
            <a:spLocks noGrp="1"/>
          </p:cNvSpPr>
          <p:nvPr>
            <p:ph type="subTitle" idx="1"/>
          </p:nvPr>
        </p:nvSpPr>
        <p:spPr>
          <a:xfrm>
            <a:off x="683568" y="1844824"/>
            <a:ext cx="6832848" cy="4032448"/>
          </a:xfrm>
        </p:spPr>
        <p:txBody>
          <a:bodyPr>
            <a:normAutofit/>
          </a:bodyPr>
          <a:lstStyle/>
          <a:p>
            <a:pPr algn="l" fontAlgn="base"/>
            <a:r>
              <a:rPr lang="en-GB" sz="3600" dirty="0" smtClean="0">
                <a:solidFill>
                  <a:srgbClr val="C00000"/>
                </a:solidFill>
                <a:latin typeface="Arial" pitchFamily="34" charset="0"/>
                <a:cs typeface="Arial" pitchFamily="34" charset="0"/>
              </a:rPr>
              <a:t>Objectives:</a:t>
            </a:r>
          </a:p>
          <a:p>
            <a:pPr algn="l" fontAlgn="base"/>
            <a:r>
              <a:rPr lang="en-GB" sz="3600" dirty="0" smtClean="0">
                <a:solidFill>
                  <a:schemeClr val="tx1">
                    <a:lumMod val="65000"/>
                    <a:lumOff val="35000"/>
                  </a:schemeClr>
                </a:solidFill>
                <a:latin typeface="Arial" pitchFamily="34" charset="0"/>
                <a:cs typeface="Arial" pitchFamily="34" charset="0"/>
              </a:rPr>
              <a:t>Understanding Hypertension</a:t>
            </a:r>
          </a:p>
          <a:p>
            <a:pPr algn="l" fontAlgn="base"/>
            <a:r>
              <a:rPr lang="en-GB" sz="3600" dirty="0" smtClean="0">
                <a:solidFill>
                  <a:schemeClr val="tx1">
                    <a:lumMod val="65000"/>
                    <a:lumOff val="35000"/>
                  </a:schemeClr>
                </a:solidFill>
                <a:latin typeface="Arial" pitchFamily="34" charset="0"/>
                <a:cs typeface="Arial" pitchFamily="34" charset="0"/>
              </a:rPr>
              <a:t>Hypertension Causes</a:t>
            </a:r>
          </a:p>
          <a:p>
            <a:pPr algn="l" fontAlgn="base"/>
            <a:r>
              <a:rPr lang="en-GB" sz="3600" dirty="0" smtClean="0">
                <a:solidFill>
                  <a:schemeClr val="tx1">
                    <a:lumMod val="65000"/>
                    <a:lumOff val="35000"/>
                  </a:schemeClr>
                </a:solidFill>
                <a:latin typeface="Arial" pitchFamily="34" charset="0"/>
                <a:cs typeface="Arial" pitchFamily="34" charset="0"/>
              </a:rPr>
              <a:t>How It Affects The Body</a:t>
            </a:r>
          </a:p>
          <a:p>
            <a:pPr algn="l" fontAlgn="base"/>
            <a:r>
              <a:rPr lang="en-GB" sz="3600" dirty="0" smtClean="0">
                <a:solidFill>
                  <a:schemeClr val="tx1">
                    <a:lumMod val="65000"/>
                    <a:lumOff val="35000"/>
                  </a:schemeClr>
                </a:solidFill>
                <a:latin typeface="Arial" pitchFamily="34" charset="0"/>
                <a:cs typeface="Arial" pitchFamily="34" charset="0"/>
              </a:rPr>
              <a:t>Hypertension Treatment</a:t>
            </a:r>
            <a:endParaRPr lang="en-GB" sz="3600" dirty="0">
              <a:solidFill>
                <a:schemeClr val="tx1">
                  <a:lumMod val="65000"/>
                  <a:lumOff val="35000"/>
                </a:schemeClr>
              </a:solidFill>
              <a:latin typeface="Arial" pitchFamily="34" charset="0"/>
              <a:cs typeface="Arial" pitchFamily="34" charset="0"/>
            </a:endParaRPr>
          </a:p>
          <a:p>
            <a:pPr algn="l" fontAlgn="base"/>
            <a:endParaRPr lang="en-GB" dirty="0" smtClean="0">
              <a:latin typeface="Arial" pitchFamily="34" charset="0"/>
              <a:cs typeface="Arial" pitchFamily="34" charset="0"/>
            </a:endParaRPr>
          </a:p>
          <a:p>
            <a:pPr algn="l" fontAlgn="base"/>
            <a:endParaRPr lang="en-GB" dirty="0">
              <a:latin typeface="Arial" pitchFamily="34" charset="0"/>
              <a:cs typeface="Arial" pitchFamily="34" charset="0"/>
            </a:endParaRPr>
          </a:p>
        </p:txBody>
      </p:sp>
    </p:spTree>
    <p:extLst>
      <p:ext uri="{BB962C8B-B14F-4D97-AF65-F5344CB8AC3E}">
        <p14:creationId xmlns:p14="http://schemas.microsoft.com/office/powerpoint/2010/main" xmlns="" val="3597501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n>
                  <a:solidFill>
                    <a:schemeClr val="bg1"/>
                  </a:solidFill>
                </a:ln>
                <a:effectLst>
                  <a:outerShdw blurRad="38100" dist="38100" dir="2700000" algn="tl">
                    <a:srgbClr val="000000">
                      <a:alpha val="43137"/>
                    </a:srgbClr>
                  </a:outerShdw>
                </a:effectLst>
              </a:rPr>
              <a:t>What Is Hypertension</a:t>
            </a:r>
            <a:r>
              <a:rPr lang="en-GB" b="1" dirty="0" smtClean="0">
                <a:ln>
                  <a:solidFill>
                    <a:schemeClr val="bg1"/>
                  </a:solidFill>
                </a:ln>
                <a:effectLst>
                  <a:outerShdw blurRad="38100" dist="38100" dir="2700000" algn="tl">
                    <a:srgbClr val="000000">
                      <a:alpha val="43137"/>
                    </a:srgbClr>
                  </a:outerShdw>
                </a:effectLst>
              </a:rPr>
              <a:t>?</a:t>
            </a:r>
            <a:endParaRPr lang="en-GB" dirty="0">
              <a:ln>
                <a:solidFill>
                  <a:schemeClr val="bg1"/>
                </a:solidFill>
              </a:ln>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925144"/>
          </a:xfrm>
        </p:spPr>
        <p:txBody>
          <a:bodyPr>
            <a:noAutofit/>
          </a:bodyPr>
          <a:lstStyle/>
          <a:p>
            <a:pPr marL="0" indent="0">
              <a:buNone/>
            </a:pPr>
            <a:r>
              <a:rPr lang="en-GB" sz="2000" b="1" dirty="0" smtClean="0">
                <a:solidFill>
                  <a:schemeClr val="bg1"/>
                </a:solidFill>
                <a:latin typeface="Arial" pitchFamily="34" charset="0"/>
                <a:cs typeface="Arial" pitchFamily="34" charset="0"/>
              </a:rPr>
              <a:t>Hypertension</a:t>
            </a:r>
            <a:r>
              <a:rPr lang="en-GB" sz="2000" dirty="0" smtClean="0">
                <a:solidFill>
                  <a:schemeClr val="bg1"/>
                </a:solidFill>
                <a:latin typeface="Arial" pitchFamily="34" charset="0"/>
                <a:cs typeface="Arial" pitchFamily="34" charset="0"/>
              </a:rPr>
              <a:t> is the medical term for high blood pressure. </a:t>
            </a:r>
          </a:p>
          <a:p>
            <a:pPr marL="0" indent="0">
              <a:buNone/>
            </a:pPr>
            <a:endParaRPr lang="en-GB" sz="2000" dirty="0" smtClean="0">
              <a:solidFill>
                <a:schemeClr val="bg1"/>
              </a:solidFill>
              <a:latin typeface="Arial" pitchFamily="34" charset="0"/>
              <a:cs typeface="Arial" pitchFamily="34" charset="0"/>
            </a:endParaRPr>
          </a:p>
          <a:p>
            <a:pPr marL="0" indent="0">
              <a:buNone/>
            </a:pPr>
            <a:r>
              <a:rPr lang="en-GB" sz="2000" dirty="0" smtClean="0">
                <a:solidFill>
                  <a:schemeClr val="bg1"/>
                </a:solidFill>
                <a:latin typeface="Arial" pitchFamily="34" charset="0"/>
                <a:cs typeface="Arial" pitchFamily="34" charset="0"/>
              </a:rPr>
              <a:t>Most people associate high blood pressure with getting older, so it may seem odd that teens can have the condition. Although high blood pressure is rare in young people (only about 1% to 3% of kids in the United States have hypertension), it's important to check for it. Even babies can have high blood pressure!</a:t>
            </a:r>
          </a:p>
          <a:p>
            <a:pPr marL="0" indent="0">
              <a:buNone/>
            </a:pPr>
            <a:endParaRPr lang="en-GB" sz="2000" dirty="0" smtClean="0">
              <a:solidFill>
                <a:schemeClr val="bg1"/>
              </a:solidFill>
              <a:latin typeface="Arial" pitchFamily="34" charset="0"/>
              <a:cs typeface="Arial" pitchFamily="34" charset="0"/>
            </a:endParaRPr>
          </a:p>
          <a:p>
            <a:pPr marL="0" indent="0">
              <a:buNone/>
            </a:pPr>
            <a:r>
              <a:rPr lang="en-GB" sz="2000" dirty="0" smtClean="0">
                <a:solidFill>
                  <a:schemeClr val="bg1"/>
                </a:solidFill>
                <a:latin typeface="Arial" pitchFamily="34" charset="0"/>
                <a:cs typeface="Arial" pitchFamily="34" charset="0"/>
              </a:rPr>
              <a:t>Blood pressure of less than 120 over 80 is considered a normal reading for people 18 and over. A borderline systolic pressure of 120 to 139 or a diastolic pressure of 80 to 89 needs to be closely monitored. This is called </a:t>
            </a:r>
            <a:r>
              <a:rPr lang="en-GB" sz="2000" b="1" dirty="0" smtClean="0">
                <a:solidFill>
                  <a:schemeClr val="bg1"/>
                </a:solidFill>
                <a:latin typeface="Arial" pitchFamily="34" charset="0"/>
                <a:cs typeface="Arial" pitchFamily="34" charset="0"/>
              </a:rPr>
              <a:t>prehypertension</a:t>
            </a:r>
            <a:r>
              <a:rPr lang="en-GB" sz="2000" dirty="0" smtClean="0">
                <a:solidFill>
                  <a:schemeClr val="bg1"/>
                </a:solidFill>
                <a:latin typeface="Arial" pitchFamily="34" charset="0"/>
                <a:cs typeface="Arial" pitchFamily="34" charset="0"/>
              </a:rPr>
              <a:t>. A blood pressure reading equal to or greater than 140 over 90 is considered high in people over the age of 18.</a:t>
            </a:r>
          </a:p>
          <a:p>
            <a:pPr marL="0" indent="0">
              <a:buNone/>
            </a:pPr>
            <a:r>
              <a:rPr lang="en-GB" sz="2000" dirty="0" smtClean="0">
                <a:solidFill>
                  <a:schemeClr val="bg1"/>
                </a:solidFill>
                <a:latin typeface="Arial" pitchFamily="34" charset="0"/>
                <a:cs typeface="Arial" pitchFamily="34" charset="0"/>
              </a:rPr>
              <a:t>If you have a family history of high blood pressure, you're at a higher risk for developing hypertension.</a:t>
            </a:r>
            <a:endParaRPr lang="en-GB" sz="2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477806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pPr fontAlgn="base"/>
            <a:r>
              <a:rPr lang="en-GB" b="1" dirty="0" smtClean="0">
                <a:ln>
                  <a:solidFill>
                    <a:schemeClr val="bg1"/>
                  </a:solidFill>
                </a:ln>
              </a:rPr>
              <a:t>What Causes Hypertension?</a:t>
            </a:r>
            <a:endParaRPr lang="en-GB" b="1" dirty="0">
              <a:ln>
                <a:solidFill>
                  <a:schemeClr val="bg1"/>
                </a:solidFill>
              </a:ln>
            </a:endParaRPr>
          </a:p>
        </p:txBody>
      </p:sp>
      <p:sp>
        <p:nvSpPr>
          <p:cNvPr id="3" name="Content Placeholder 2"/>
          <p:cNvSpPr>
            <a:spLocks noGrp="1"/>
          </p:cNvSpPr>
          <p:nvPr>
            <p:ph idx="1"/>
          </p:nvPr>
        </p:nvSpPr>
        <p:spPr>
          <a:xfrm>
            <a:off x="457200" y="1600200"/>
            <a:ext cx="8229600" cy="4925144"/>
          </a:xfrm>
        </p:spPr>
        <p:txBody>
          <a:bodyPr>
            <a:noAutofit/>
          </a:bodyPr>
          <a:lstStyle/>
          <a:p>
            <a:pPr marL="0" indent="0">
              <a:buNone/>
            </a:pPr>
            <a:r>
              <a:rPr lang="en-GB" sz="2000" dirty="0" smtClean="0">
                <a:solidFill>
                  <a:schemeClr val="bg1"/>
                </a:solidFill>
                <a:latin typeface="Arial" pitchFamily="34" charset="0"/>
                <a:cs typeface="Arial" pitchFamily="34" charset="0"/>
              </a:rPr>
              <a:t>Most elevated blood pressure doesn't have a cause and is called </a:t>
            </a:r>
            <a:r>
              <a:rPr lang="en-GB" sz="2000" b="1" dirty="0" smtClean="0">
                <a:solidFill>
                  <a:schemeClr val="bg1"/>
                </a:solidFill>
                <a:latin typeface="Arial" pitchFamily="34" charset="0"/>
                <a:cs typeface="Arial" pitchFamily="34" charset="0"/>
              </a:rPr>
              <a:t>essential</a:t>
            </a:r>
            <a:r>
              <a:rPr lang="en-GB" sz="2000" dirty="0" smtClean="0">
                <a:solidFill>
                  <a:schemeClr val="bg1"/>
                </a:solidFill>
                <a:latin typeface="Arial" pitchFamily="34" charset="0"/>
                <a:cs typeface="Arial" pitchFamily="34" charset="0"/>
              </a:rPr>
              <a:t> or </a:t>
            </a:r>
            <a:r>
              <a:rPr lang="en-GB" sz="2000" b="1" dirty="0" smtClean="0">
                <a:solidFill>
                  <a:schemeClr val="bg1"/>
                </a:solidFill>
                <a:latin typeface="Arial" pitchFamily="34" charset="0"/>
                <a:cs typeface="Arial" pitchFamily="34" charset="0"/>
              </a:rPr>
              <a:t>primary</a:t>
            </a:r>
            <a:r>
              <a:rPr lang="en-GB" sz="2000" dirty="0" smtClean="0">
                <a:solidFill>
                  <a:schemeClr val="bg1"/>
                </a:solidFill>
                <a:latin typeface="Arial" pitchFamily="34" charset="0"/>
                <a:cs typeface="Arial" pitchFamily="34" charset="0"/>
              </a:rPr>
              <a:t> </a:t>
            </a:r>
            <a:r>
              <a:rPr lang="en-GB" sz="2000" b="1" dirty="0" smtClean="0">
                <a:solidFill>
                  <a:schemeClr val="bg1"/>
                </a:solidFill>
                <a:latin typeface="Arial" pitchFamily="34" charset="0"/>
                <a:cs typeface="Arial" pitchFamily="34" charset="0"/>
              </a:rPr>
              <a:t>hypertension</a:t>
            </a:r>
            <a:r>
              <a:rPr lang="en-GB" sz="2000" dirty="0" smtClean="0">
                <a:solidFill>
                  <a:schemeClr val="bg1"/>
                </a:solidFill>
                <a:latin typeface="Arial" pitchFamily="34" charset="0"/>
                <a:cs typeface="Arial" pitchFamily="34" charset="0"/>
              </a:rPr>
              <a:t>. In cases where the cause of high blood pressure is known (called </a:t>
            </a:r>
            <a:r>
              <a:rPr lang="en-GB" sz="2000" b="1" dirty="0" smtClean="0">
                <a:solidFill>
                  <a:schemeClr val="bg1"/>
                </a:solidFill>
                <a:latin typeface="Arial" pitchFamily="34" charset="0"/>
                <a:cs typeface="Arial" pitchFamily="34" charset="0"/>
              </a:rPr>
              <a:t>secondary hypertension</a:t>
            </a:r>
            <a:r>
              <a:rPr lang="en-GB" sz="2000" dirty="0" smtClean="0">
                <a:solidFill>
                  <a:schemeClr val="bg1"/>
                </a:solidFill>
                <a:latin typeface="Arial" pitchFamily="34" charset="0"/>
                <a:cs typeface="Arial" pitchFamily="34" charset="0"/>
              </a:rPr>
              <a:t>), it is usually the result of kidney problems, hormonal disorders, abnormalities of the aorta (the main artery that carries oxygenated blood to the body), or a narrowing of certain smaller arteries. Doctors screen teens with high blood pressure for secondary causes with physical examination and laboratory testing.</a:t>
            </a:r>
          </a:p>
          <a:p>
            <a:pPr marL="0" indent="0">
              <a:buNone/>
            </a:pPr>
            <a:r>
              <a:rPr lang="en-GB" sz="2000" dirty="0" smtClean="0">
                <a:solidFill>
                  <a:schemeClr val="bg1"/>
                </a:solidFill>
                <a:latin typeface="Arial" pitchFamily="34" charset="0"/>
                <a:cs typeface="Arial" pitchFamily="34" charset="0"/>
              </a:rPr>
              <a:t>Some teens may inherit the tendency toward higher blood pressure from one or both parents. Kids and teens who are obese are at a higher risk for hypertension. Lack of exercise makes it easier to become overweight and increases the chance of high blood pressure. </a:t>
            </a:r>
          </a:p>
          <a:p>
            <a:pPr marL="0" indent="0">
              <a:buNone/>
            </a:pPr>
            <a:r>
              <a:rPr lang="en-GB" sz="2000" dirty="0" smtClean="0">
                <a:solidFill>
                  <a:schemeClr val="bg1"/>
                </a:solidFill>
                <a:latin typeface="Arial" pitchFamily="34" charset="0"/>
                <a:cs typeface="Arial" pitchFamily="34" charset="0"/>
              </a:rPr>
              <a:t>In some cases, medications like steroids  can cause high blood pressure.</a:t>
            </a:r>
            <a:endParaRPr lang="en-GB" sz="2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477806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fontScale="90000"/>
          </a:bodyPr>
          <a:lstStyle/>
          <a:p>
            <a:pPr fontAlgn="base"/>
            <a:r>
              <a:rPr lang="en-GB" b="1" dirty="0" smtClean="0">
                <a:ln>
                  <a:solidFill>
                    <a:schemeClr val="bg1"/>
                  </a:solidFill>
                </a:ln>
              </a:rPr>
              <a:t>How Does Hypertension Affect the Body?</a:t>
            </a:r>
            <a:endParaRPr lang="en-GB" b="1" dirty="0">
              <a:ln>
                <a:solidFill>
                  <a:schemeClr val="bg1"/>
                </a:solidFill>
              </a:ln>
            </a:endParaRPr>
          </a:p>
        </p:txBody>
      </p:sp>
      <p:sp>
        <p:nvSpPr>
          <p:cNvPr id="3" name="Content Placeholder 2"/>
          <p:cNvSpPr>
            <a:spLocks noGrp="1"/>
          </p:cNvSpPr>
          <p:nvPr>
            <p:ph idx="1"/>
          </p:nvPr>
        </p:nvSpPr>
        <p:spPr>
          <a:xfrm>
            <a:off x="457200" y="1600200"/>
            <a:ext cx="8229600" cy="4925144"/>
          </a:xfrm>
        </p:spPr>
        <p:txBody>
          <a:bodyPr>
            <a:noAutofit/>
          </a:bodyPr>
          <a:lstStyle/>
          <a:p>
            <a:pPr marL="0" indent="0">
              <a:buNone/>
            </a:pPr>
            <a:r>
              <a:rPr lang="en-GB" sz="2000" dirty="0" smtClean="0">
                <a:solidFill>
                  <a:schemeClr val="bg1"/>
                </a:solidFill>
                <a:latin typeface="Arial" pitchFamily="34" charset="0"/>
                <a:cs typeface="Arial" pitchFamily="34" charset="0"/>
              </a:rPr>
              <a:t>High blood pressure adds to the workload of the heart and arteries. The heart must pump harder and the arteries must carry blood that's moving under greater pressure. If high blood pressure continues for a long time, the heart and arteries may no longer work as well as they should. Other body organs, including the kidneys, eyes, and brain also may be affected. </a:t>
            </a:r>
          </a:p>
          <a:p>
            <a:pPr marL="0" indent="0">
              <a:buNone/>
            </a:pPr>
            <a:r>
              <a:rPr lang="en-GB" sz="2000" dirty="0" smtClean="0">
                <a:solidFill>
                  <a:schemeClr val="bg1"/>
                </a:solidFill>
                <a:latin typeface="Arial" pitchFamily="34" charset="0"/>
                <a:cs typeface="Arial" pitchFamily="34" charset="0"/>
              </a:rPr>
              <a:t>People can live with hypertension for many years without having any symptoms. That's why high blood pressure is often called "the silent killer." Though a person may not have any symptoms, it doesn't mean that the high blood pressure isn't affecting the body.</a:t>
            </a:r>
          </a:p>
          <a:p>
            <a:pPr marL="0" indent="0">
              <a:buNone/>
            </a:pPr>
            <a:r>
              <a:rPr lang="en-GB" sz="2000" dirty="0" smtClean="0">
                <a:solidFill>
                  <a:schemeClr val="bg1"/>
                </a:solidFill>
                <a:latin typeface="Arial" pitchFamily="34" charset="0"/>
                <a:cs typeface="Arial" pitchFamily="34" charset="0"/>
              </a:rPr>
              <a:t>Having high blood pressure puts a person at more risk for strokes, heart attacks, kidney failure, loss of vision, and atherosclerosis (hardening of the arteries). In rare cases, severe hypertension can sometimes cause headaches, visual changes, dizziness, nosebleeds, and nausea.</a:t>
            </a:r>
            <a:endParaRPr lang="en-GB" sz="2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477806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pPr fontAlgn="base"/>
            <a:r>
              <a:rPr lang="en-GB" b="1" dirty="0" smtClean="0">
                <a:ln>
                  <a:solidFill>
                    <a:schemeClr val="bg1"/>
                  </a:solidFill>
                </a:ln>
              </a:rPr>
              <a:t>How Is Hypertension Treated?</a:t>
            </a:r>
            <a:endParaRPr lang="en-GB" b="1" dirty="0">
              <a:ln>
                <a:solidFill>
                  <a:schemeClr val="bg1"/>
                </a:solidFill>
              </a:ln>
            </a:endParaRPr>
          </a:p>
        </p:txBody>
      </p:sp>
      <p:sp>
        <p:nvSpPr>
          <p:cNvPr id="3" name="Content Placeholder 2"/>
          <p:cNvSpPr>
            <a:spLocks noGrp="1"/>
          </p:cNvSpPr>
          <p:nvPr>
            <p:ph idx="1"/>
          </p:nvPr>
        </p:nvSpPr>
        <p:spPr>
          <a:xfrm>
            <a:off x="457200" y="1600200"/>
            <a:ext cx="8229600" cy="4925144"/>
          </a:xfrm>
        </p:spPr>
        <p:txBody>
          <a:bodyPr>
            <a:noAutofit/>
          </a:bodyPr>
          <a:lstStyle/>
          <a:p>
            <a:pPr marL="0" indent="0">
              <a:buNone/>
            </a:pPr>
            <a:r>
              <a:rPr lang="en-GB" sz="2000" dirty="0" smtClean="0">
                <a:solidFill>
                  <a:schemeClr val="bg1"/>
                </a:solidFill>
                <a:latin typeface="Arial" pitchFamily="34" charset="0"/>
                <a:cs typeface="Arial" pitchFamily="34" charset="0"/>
              </a:rPr>
              <a:t>Hypertension can be a temporary or lifelong disease, depending on the cause. Anyway, the most important thing is to keep it under control. People who manage their high blood pressure with a treatment program lower their risk of having serious complications as they get older.</a:t>
            </a:r>
          </a:p>
          <a:p>
            <a:pPr marL="0" indent="0">
              <a:buNone/>
            </a:pPr>
            <a:r>
              <a:rPr lang="en-GB" sz="2000" dirty="0" smtClean="0">
                <a:solidFill>
                  <a:schemeClr val="bg1"/>
                </a:solidFill>
                <a:latin typeface="Arial" pitchFamily="34" charset="0"/>
                <a:cs typeface="Arial" pitchFamily="34" charset="0"/>
              </a:rPr>
              <a:t>Although medication may be necessary to control high blood pressure, in many cases it can be managed with lifestyle improvements, such as exercising and dietary changes (eating less fat and salt), avoiding alcohol and cigarettes.</a:t>
            </a:r>
          </a:p>
          <a:p>
            <a:pPr marL="0" indent="0">
              <a:buNone/>
            </a:pPr>
            <a:r>
              <a:rPr lang="en-GB" sz="2000" dirty="0" smtClean="0">
                <a:solidFill>
                  <a:schemeClr val="bg1"/>
                </a:solidFill>
                <a:latin typeface="Arial" pitchFamily="34" charset="0"/>
                <a:cs typeface="Arial" pitchFamily="34" charset="0"/>
              </a:rPr>
              <a:t>If you've been diagnosed with hypertension, you and your doctor will work as a team to decide on the best course of action for you. </a:t>
            </a:r>
          </a:p>
          <a:p>
            <a:pPr marL="0" indent="0">
              <a:buNone/>
            </a:pPr>
            <a:endParaRPr lang="en-GB" sz="2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3477806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ormAutofit/>
          </a:bodyPr>
          <a:lstStyle/>
          <a:p>
            <a:pPr fontAlgn="base"/>
            <a:r>
              <a:rPr lang="en-GB" b="1" dirty="0" smtClean="0">
                <a:ln>
                  <a:solidFill>
                    <a:schemeClr val="bg1"/>
                  </a:solidFill>
                </a:ln>
              </a:rPr>
              <a:t>Can I Prevent Hypertension?</a:t>
            </a:r>
            <a:endParaRPr lang="en-GB" b="1" dirty="0">
              <a:ln>
                <a:solidFill>
                  <a:schemeClr val="bg1"/>
                </a:solidFill>
              </a:ln>
            </a:endParaRPr>
          </a:p>
        </p:txBody>
      </p:sp>
      <p:sp>
        <p:nvSpPr>
          <p:cNvPr id="3" name="Content Placeholder 2"/>
          <p:cNvSpPr>
            <a:spLocks noGrp="1"/>
          </p:cNvSpPr>
          <p:nvPr>
            <p:ph idx="1"/>
          </p:nvPr>
        </p:nvSpPr>
        <p:spPr>
          <a:xfrm>
            <a:off x="457200" y="1600200"/>
            <a:ext cx="8229600" cy="4925144"/>
          </a:xfrm>
        </p:spPr>
        <p:txBody>
          <a:bodyPr>
            <a:noAutofit/>
          </a:bodyPr>
          <a:lstStyle/>
          <a:p>
            <a:pPr marL="0" indent="0">
              <a:buNone/>
            </a:pPr>
            <a:r>
              <a:rPr lang="en-GB" sz="2000" dirty="0" smtClean="0">
                <a:solidFill>
                  <a:schemeClr val="bg1"/>
                </a:solidFill>
                <a:latin typeface="Arial" pitchFamily="34" charset="0"/>
                <a:cs typeface="Arial" pitchFamily="34" charset="0"/>
              </a:rPr>
              <a:t>H</a:t>
            </a:r>
            <a:r>
              <a:rPr lang="en-GB" sz="2000" dirty="0" smtClean="0">
                <a:solidFill>
                  <a:schemeClr val="bg1"/>
                </a:solidFill>
                <a:latin typeface="Arial" pitchFamily="34" charset="0"/>
                <a:cs typeface="Arial" pitchFamily="34" charset="0"/>
              </a:rPr>
              <a:t>ere </a:t>
            </a:r>
            <a:r>
              <a:rPr lang="en-GB" sz="2000" dirty="0" smtClean="0">
                <a:solidFill>
                  <a:schemeClr val="bg1"/>
                </a:solidFill>
                <a:latin typeface="Arial" pitchFamily="34" charset="0"/>
                <a:cs typeface="Arial" pitchFamily="34" charset="0"/>
              </a:rPr>
              <a:t>are some suggestions that can lessen your chances of developing high blood pressure and help keep you healthy in many other ways</a:t>
            </a:r>
            <a:r>
              <a:rPr lang="en-GB" sz="2000" dirty="0" smtClean="0">
                <a:solidFill>
                  <a:schemeClr val="bg1"/>
                </a:solidFill>
                <a:latin typeface="Arial" pitchFamily="34" charset="0"/>
                <a:cs typeface="Arial" pitchFamily="34" charset="0"/>
              </a:rPr>
              <a:t>:</a:t>
            </a:r>
          </a:p>
          <a:p>
            <a:pPr marL="0" indent="0">
              <a:buNone/>
            </a:pPr>
            <a:endParaRPr lang="en-GB" sz="2000" dirty="0" smtClean="0">
              <a:solidFill>
                <a:schemeClr val="bg1"/>
              </a:solidFill>
              <a:latin typeface="Arial" pitchFamily="34" charset="0"/>
              <a:cs typeface="Arial" pitchFamily="34" charset="0"/>
            </a:endParaRPr>
          </a:p>
          <a:p>
            <a:pPr marL="0" indent="0"/>
            <a:r>
              <a:rPr lang="en-GB" sz="2000" dirty="0" smtClean="0">
                <a:solidFill>
                  <a:schemeClr val="bg1"/>
                </a:solidFill>
                <a:latin typeface="Arial" pitchFamily="34" charset="0"/>
                <a:cs typeface="Arial" pitchFamily="34" charset="0"/>
              </a:rPr>
              <a:t> Maintain </a:t>
            </a:r>
            <a:r>
              <a:rPr lang="en-GB" sz="2000" dirty="0" smtClean="0">
                <a:solidFill>
                  <a:schemeClr val="bg1"/>
                </a:solidFill>
                <a:latin typeface="Arial" pitchFamily="34" charset="0"/>
                <a:cs typeface="Arial" pitchFamily="34" charset="0"/>
              </a:rPr>
              <a:t>a </a:t>
            </a:r>
            <a:r>
              <a:rPr lang="en-GB" sz="2000" dirty="0" smtClean="0">
                <a:solidFill>
                  <a:schemeClr val="bg1"/>
                </a:solidFill>
                <a:latin typeface="Arial" pitchFamily="34" charset="0"/>
                <a:cs typeface="Arial" pitchFamily="34" charset="0"/>
              </a:rPr>
              <a:t>normal weight for your height.</a:t>
            </a:r>
          </a:p>
          <a:p>
            <a:pPr marL="0" indent="0"/>
            <a:r>
              <a:rPr lang="en-GB" sz="2000" dirty="0" smtClean="0">
                <a:solidFill>
                  <a:schemeClr val="bg1"/>
                </a:solidFill>
                <a:latin typeface="Arial" pitchFamily="34" charset="0"/>
                <a:cs typeface="Arial" pitchFamily="34" charset="0"/>
              </a:rPr>
              <a:t> Exercise regularly. It keeps your heart </a:t>
            </a:r>
            <a:r>
              <a:rPr lang="en-GB" sz="2000" dirty="0" smtClean="0">
                <a:solidFill>
                  <a:schemeClr val="bg1"/>
                </a:solidFill>
                <a:latin typeface="Arial" pitchFamily="34" charset="0"/>
                <a:cs typeface="Arial" pitchFamily="34" charset="0"/>
              </a:rPr>
              <a:t>and blood vessels strong and </a:t>
            </a:r>
            <a:r>
              <a:rPr lang="en-GB" sz="2000" dirty="0" smtClean="0">
                <a:solidFill>
                  <a:schemeClr val="bg1"/>
                </a:solidFill>
                <a:latin typeface="Arial" pitchFamily="34" charset="0"/>
                <a:cs typeface="Arial" pitchFamily="34" charset="0"/>
              </a:rPr>
              <a:t>healthy. </a:t>
            </a:r>
          </a:p>
          <a:p>
            <a:pPr marL="0" indent="0"/>
            <a:r>
              <a:rPr lang="en-GB" sz="2000" dirty="0" smtClean="0">
                <a:solidFill>
                  <a:schemeClr val="bg1"/>
                </a:solidFill>
                <a:latin typeface="Arial" pitchFamily="34" charset="0"/>
                <a:cs typeface="Arial" pitchFamily="34" charset="0"/>
              </a:rPr>
              <a:t> Eat a healthy diet that includes mostly whole grains, low-fat dairy products, fruits, and vegetables.</a:t>
            </a:r>
          </a:p>
          <a:p>
            <a:pPr marL="0" indent="0"/>
            <a:r>
              <a:rPr lang="en-GB" sz="2000" dirty="0" smtClean="0">
                <a:solidFill>
                  <a:schemeClr val="bg1"/>
                </a:solidFill>
                <a:latin typeface="Arial" pitchFamily="34" charset="0"/>
                <a:cs typeface="Arial" pitchFamily="34" charset="0"/>
              </a:rPr>
              <a:t> Decrease your sodium (salt) intake that is often found in breads, baked goods, and other processed/canned foods</a:t>
            </a:r>
            <a:r>
              <a:rPr lang="en-GB" sz="2000" dirty="0" smtClean="0">
                <a:solidFill>
                  <a:schemeClr val="bg1"/>
                </a:solidFill>
                <a:latin typeface="Arial" pitchFamily="34" charset="0"/>
                <a:cs typeface="Arial" pitchFamily="34" charset="0"/>
              </a:rPr>
              <a:t>.</a:t>
            </a:r>
          </a:p>
          <a:p>
            <a:pPr marL="0" indent="0"/>
            <a:r>
              <a:rPr lang="en-GB" sz="2000" dirty="0" smtClean="0">
                <a:solidFill>
                  <a:schemeClr val="bg1"/>
                </a:solidFill>
                <a:latin typeface="Arial" pitchFamily="34" charset="0"/>
                <a:cs typeface="Arial" pitchFamily="34" charset="0"/>
              </a:rPr>
              <a:t> Give up bad habits (smoking, alcohol, drugs).</a:t>
            </a:r>
          </a:p>
          <a:p>
            <a:pPr marL="0" indent="0"/>
            <a:r>
              <a:rPr lang="en-GB" sz="2000" dirty="0" smtClean="0">
                <a:solidFill>
                  <a:schemeClr val="bg1"/>
                </a:solidFill>
                <a:latin typeface="Arial" pitchFamily="34" charset="0"/>
                <a:cs typeface="Arial" pitchFamily="34" charset="0"/>
              </a:rPr>
              <a:t> Keep your stress levels in check. It may help to practice relaxation techniques such as deep breathing exercises.</a:t>
            </a:r>
          </a:p>
          <a:p>
            <a:pPr marL="0" indent="0"/>
            <a:r>
              <a:rPr lang="en-GB" sz="2000" dirty="0" smtClean="0">
                <a:solidFill>
                  <a:schemeClr val="bg1"/>
                </a:solidFill>
                <a:latin typeface="Arial" pitchFamily="34" charset="0"/>
                <a:cs typeface="Arial" pitchFamily="34" charset="0"/>
              </a:rPr>
              <a:t>Know </a:t>
            </a:r>
            <a:r>
              <a:rPr lang="en-GB" sz="2000" dirty="0" smtClean="0">
                <a:solidFill>
                  <a:schemeClr val="bg1"/>
                </a:solidFill>
                <a:latin typeface="Arial" pitchFamily="34" charset="0"/>
                <a:cs typeface="Arial" pitchFamily="34" charset="0"/>
              </a:rPr>
              <a:t>your blood pressure. Have it checked </a:t>
            </a:r>
            <a:r>
              <a:rPr lang="en-GB" sz="2000" dirty="0" smtClean="0">
                <a:solidFill>
                  <a:schemeClr val="bg1"/>
                </a:solidFill>
                <a:latin typeface="Arial" pitchFamily="34" charset="0"/>
                <a:cs typeface="Arial" pitchFamily="34" charset="0"/>
              </a:rPr>
              <a:t>regularly.</a:t>
            </a:r>
          </a:p>
        </p:txBody>
      </p:sp>
    </p:spTree>
    <p:extLst>
      <p:ext uri="{BB962C8B-B14F-4D97-AF65-F5344CB8AC3E}">
        <p14:creationId xmlns:p14="http://schemas.microsoft.com/office/powerpoint/2010/main" xmlns="" val="3477806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590</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Hypertension</vt:lpstr>
      <vt:lpstr>What Is Hypertension?</vt:lpstr>
      <vt:lpstr>What Causes Hypertension?</vt:lpstr>
      <vt:lpstr>How Does Hypertension Affect the Body?</vt:lpstr>
      <vt:lpstr>How Is Hypertension Treated?</vt:lpstr>
      <vt:lpstr>Can I Prevent Hypertension?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Hypertension</dc:title>
  <dc:creator>1-2-3</dc:creator>
  <cp:lastModifiedBy>1-2-3</cp:lastModifiedBy>
  <cp:revision>9</cp:revision>
  <dcterms:created xsi:type="dcterms:W3CDTF">2013-04-29T05:54:23Z</dcterms:created>
  <dcterms:modified xsi:type="dcterms:W3CDTF">2013-04-29T09:55:53Z</dcterms:modified>
</cp:coreProperties>
</file>