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0" r:id="rId3"/>
    <p:sldId id="276" r:id="rId4"/>
    <p:sldId id="257" r:id="rId5"/>
    <p:sldId id="277" r:id="rId6"/>
    <p:sldId id="258" r:id="rId7"/>
    <p:sldId id="259" r:id="rId8"/>
    <p:sldId id="278" r:id="rId9"/>
    <p:sldId id="281" r:id="rId10"/>
    <p:sldId id="260" r:id="rId11"/>
    <p:sldId id="262" r:id="rId12"/>
    <p:sldId id="263" r:id="rId13"/>
    <p:sldId id="265" r:id="rId14"/>
    <p:sldId id="266" r:id="rId15"/>
    <p:sldId id="267" r:id="rId16"/>
    <p:sldId id="283" r:id="rId17"/>
    <p:sldId id="272" r:id="rId18"/>
    <p:sldId id="273" r:id="rId19"/>
    <p:sldId id="274" r:id="rId20"/>
    <p:sldId id="282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3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0"/>
            <a:ext cx="7805871" cy="3286124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dirty="0" smtClean="0"/>
              <a:t>Комп’ютерна залежність як проблема сучасного суспільства</a:t>
            </a:r>
            <a:r>
              <a:rPr lang="uk-UA" sz="44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uk-UA" sz="44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uk-UA" sz="44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uk-UA" sz="44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uk-UA" sz="44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uk-UA" sz="44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uk-UA" sz="44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uk-UA" sz="44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uk-UA" sz="44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uk-UA" sz="44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uk-UA" sz="44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uk-UA" sz="44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uk-UA" sz="44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uk-UA" sz="44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4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4972">
            <a:off x="5936144" y="3758080"/>
            <a:ext cx="2399922" cy="2253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14348" y="285728"/>
            <a:ext cx="7805871" cy="1368152"/>
          </a:xfrm>
          <a:prstGeom prst="rect">
            <a:avLst/>
          </a:prstGeom>
        </p:spPr>
        <p:txBody>
          <a:bodyPr vert="horz" anchor="t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Міністерство освіти і науки України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Управління освіти і науки Черкаської облдержадміністрації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all" spc="0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85786" y="1357298"/>
            <a:ext cx="7805871" cy="1368152"/>
          </a:xfrm>
          <a:prstGeom prst="rect">
            <a:avLst/>
          </a:prstGeom>
        </p:spPr>
        <p:txBody>
          <a:bodyPr vert="horz" anchor="t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</a:pPr>
            <a:r>
              <a:rPr lang="uk-UA" sz="4000" dirty="0" err="1" smtClean="0"/>
              <a:t>“Комп’ютерна</a:t>
            </a:r>
            <a:r>
              <a:rPr lang="uk-UA" sz="4000" dirty="0" smtClean="0"/>
              <a:t> залежність як проблема сучасного </a:t>
            </a:r>
            <a:r>
              <a:rPr lang="uk-UA" sz="4000" dirty="0" err="1" smtClean="0"/>
              <a:t>суспільства”</a:t>
            </a:r>
            <a:endParaRPr kumimoji="0" lang="ru-RU" sz="4000" b="1" i="0" u="none" strike="noStrike" kern="1200" cap="all" spc="0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14348" y="3000371"/>
            <a:ext cx="8020185" cy="3320837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dirty="0" smtClean="0"/>
              <a:t>Роботу виконав: </a:t>
            </a:r>
            <a:endParaRPr lang="ru-RU" dirty="0" smtClean="0"/>
          </a:p>
          <a:p>
            <a:r>
              <a:rPr lang="uk-UA" dirty="0" smtClean="0"/>
              <a:t>Діденко Владислав Віталійович</a:t>
            </a:r>
          </a:p>
          <a:p>
            <a:r>
              <a:rPr lang="uk-UA" dirty="0" smtClean="0"/>
              <a:t>учень 11 класу </a:t>
            </a:r>
            <a:endParaRPr lang="ru-RU" dirty="0" smtClean="0"/>
          </a:p>
          <a:p>
            <a:r>
              <a:rPr lang="uk-UA" dirty="0" smtClean="0"/>
              <a:t>Черкаської загальноосвітньої школи </a:t>
            </a:r>
            <a:endParaRPr lang="ru-RU" dirty="0" smtClean="0"/>
          </a:p>
          <a:p>
            <a:r>
              <a:rPr lang="uk-UA" dirty="0" smtClean="0"/>
              <a:t>І-ІІІ ступенів № 8</a:t>
            </a:r>
            <a:endParaRPr lang="ru-RU" dirty="0" smtClean="0"/>
          </a:p>
          <a:p>
            <a:r>
              <a:rPr lang="uk-UA" dirty="0" smtClean="0"/>
              <a:t> </a:t>
            </a:r>
            <a:endParaRPr lang="ru-RU" dirty="0" smtClean="0"/>
          </a:p>
          <a:p>
            <a:r>
              <a:rPr lang="uk-UA" dirty="0" smtClean="0"/>
              <a:t> </a:t>
            </a:r>
            <a:endParaRPr lang="ru-RU" dirty="0" smtClean="0"/>
          </a:p>
          <a:p>
            <a:r>
              <a:rPr lang="uk-UA" dirty="0" smtClean="0"/>
              <a:t>Науковий керівник:</a:t>
            </a:r>
            <a:endParaRPr lang="ru-RU" dirty="0" smtClean="0"/>
          </a:p>
          <a:p>
            <a:r>
              <a:rPr lang="uk-UA" dirty="0" err="1" smtClean="0"/>
              <a:t>Лисогор</a:t>
            </a:r>
            <a:r>
              <a:rPr lang="uk-UA" dirty="0" smtClean="0"/>
              <a:t> Віталій Сергійович</a:t>
            </a:r>
            <a:endParaRPr lang="ru-RU" dirty="0" smtClean="0"/>
          </a:p>
          <a:p>
            <a:r>
              <a:rPr lang="uk-UA" dirty="0" smtClean="0"/>
              <a:t>вчитель фізики та інформатики</a:t>
            </a:r>
            <a:endParaRPr lang="ru-RU" dirty="0" smtClean="0"/>
          </a:p>
          <a:p>
            <a:r>
              <a:rPr lang="uk-UA" dirty="0" smtClean="0"/>
              <a:t>ЗОШ І-ІІІ ст. №8 </a:t>
            </a:r>
            <a:r>
              <a:rPr lang="uk-UA" dirty="0" err="1" smtClean="0"/>
              <a:t>м.Черкаси</a:t>
            </a:r>
            <a:endParaRPr lang="ru-RU" dirty="0" smtClean="0"/>
          </a:p>
          <a:p>
            <a:pPr lvl="0" algn="ctr">
              <a:spcBef>
                <a:spcPct val="0"/>
              </a:spcBef>
            </a:pPr>
            <a:endParaRPr kumimoji="0" lang="ru-RU" b="1" i="0" u="none" strike="noStrike" kern="1200" cap="all" spc="0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1479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57232"/>
            <a:ext cx="8686800" cy="25202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b="1" dirty="0" smtClean="0">
                <a:solidFill>
                  <a:schemeClr val="tx1"/>
                </a:solidFill>
              </a:rPr>
              <a:t>ІІІ  ПРОБЛЕМА КОМП’ЮТЕРНОЇ ЗАЛЕЖНОСТІ У ДІТЕЙ </a:t>
            </a:r>
          </a:p>
          <a:p>
            <a:pPr marL="0" indent="0">
              <a:buNone/>
            </a:pPr>
            <a:endParaRPr lang="uk-UA" sz="2400" dirty="0" smtClean="0"/>
          </a:p>
          <a:p>
            <a:pPr marL="0" indent="0">
              <a:buNone/>
            </a:pPr>
            <a:r>
              <a:rPr lang="uk-UA" sz="2400" dirty="0" smtClean="0"/>
              <a:t>	Багато учнів нашої школи мають вдома Інтернет і нам стало цікаво, 	</a:t>
            </a:r>
          </a:p>
          <a:p>
            <a:pPr marL="0" indent="0">
              <a:buNone/>
            </a:pPr>
            <a:r>
              <a:rPr lang="uk-UA" sz="2400" dirty="0" smtClean="0"/>
              <a:t>як тісно пов’язані учні нашої школи з комп’ютером та комп’ютерною мережею.</a:t>
            </a:r>
          </a:p>
          <a:p>
            <a:pPr marL="0" indent="0">
              <a:buNone/>
            </a:pPr>
            <a:endParaRPr lang="uk-UA" sz="2400" dirty="0" smtClean="0"/>
          </a:p>
          <a:p>
            <a:pPr marL="0" indent="0">
              <a:buNone/>
            </a:pPr>
            <a:r>
              <a:rPr lang="uk-UA" sz="2400" dirty="0" smtClean="0"/>
              <a:t>	Разом з нашим психологом влаштували анкетування серед учнів 8-9 класів. І отримали ось такі результати.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0"/>
          <a:stretch/>
        </p:blipFill>
        <p:spPr bwMode="auto">
          <a:xfrm rot="21061269">
            <a:off x="359839" y="4633034"/>
            <a:ext cx="2377861" cy="2051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8408">
            <a:off x="6033343" y="4679965"/>
            <a:ext cx="2624096" cy="1962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33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686800" cy="83820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Час перебування учнів за компютером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62888"/>
            <a:ext cx="820891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233" y="4423936"/>
            <a:ext cx="3193649" cy="2339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8396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686800" cy="8382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Вкажіть, що притаманне </a:t>
            </a:r>
            <a:r>
              <a:rPr lang="ru-RU" b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Вам :</a:t>
            </a:r>
            <a:endParaRPr lang="ru-RU" b="1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202199"/>
              </p:ext>
            </p:extLst>
          </p:nvPr>
        </p:nvGraphicFramePr>
        <p:xfrm>
          <a:off x="179388" y="1470025"/>
          <a:ext cx="8734425" cy="499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Диаграмма" r:id="rId3" imgW="6659880" imgH="3810000" progId="Excel.Sheet.8">
                  <p:embed/>
                </p:oleObj>
              </mc:Choice>
              <mc:Fallback>
                <p:oleObj name="Диаграмма" r:id="rId3" imgW="6659880" imgH="3810000" progId="Excel.Sheet.8">
                  <p:embed/>
                  <p:pic>
                    <p:nvPicPr>
                      <p:cNvPr id="0" name="Picture 1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470025"/>
                        <a:ext cx="8734425" cy="4997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735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dirty="0" smtClean="0"/>
              <a:t>Чи контролює твоє перебування в Інтернеті батьки або хтось з дорослих?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l="20524" t="25641" r="44041" b="38177"/>
          <a:stretch>
            <a:fillRect/>
          </a:stretch>
        </p:blipFill>
        <p:spPr bwMode="auto">
          <a:xfrm>
            <a:off x="1142976" y="2285992"/>
            <a:ext cx="642942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88294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Чи спілкуєшся ти в </a:t>
            </a:r>
            <a:r>
              <a:rPr lang="uk-UA" sz="2800" dirty="0" err="1" smtClean="0"/>
              <a:t>соцмережах</a:t>
            </a:r>
            <a:r>
              <a:rPr lang="uk-UA" sz="2800" dirty="0" smtClean="0"/>
              <a:t> з людьми з якими ти особисто не знайомий(</a:t>
            </a:r>
            <a:r>
              <a:rPr lang="uk-UA" sz="2800" dirty="0" err="1" smtClean="0"/>
              <a:t>ма</a:t>
            </a:r>
            <a:r>
              <a:rPr lang="uk-UA" sz="2800" dirty="0" smtClean="0"/>
              <a:t>)?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 l="26617" t="29060" r="39225" b="33903"/>
          <a:stretch>
            <a:fillRect/>
          </a:stretch>
        </p:blipFill>
        <p:spPr bwMode="auto">
          <a:xfrm>
            <a:off x="683568" y="2060848"/>
            <a:ext cx="7388893" cy="415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900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Чи допомагає тобі комп’ютер у навчанні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l="35596" t="45486" r="32736" b="24216"/>
          <a:stretch>
            <a:fillRect/>
          </a:stretch>
        </p:blipFill>
        <p:spPr bwMode="auto">
          <a:xfrm>
            <a:off x="214282" y="2285992"/>
            <a:ext cx="807249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145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29840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smtClean="0"/>
              <a:t>Опитування учнів та вчителів нашої школи</a:t>
            </a:r>
            <a:endParaRPr lang="ru-RU" b="1"/>
          </a:p>
        </p:txBody>
      </p:sp>
      <p:pic>
        <p:nvPicPr>
          <p:cNvPr id="4" name="компютер_000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1916431"/>
            <a:ext cx="5878091" cy="4408169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4282490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9883"/>
            <a:ext cx="8229600" cy="4389120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		Сьогодні нам важко уявити своє життя без комп’ютера. Людина злилася з ним в одне ціле. Комп’ютер став доступний не тільки дорослим, а й дітям, навіть зовсім маленьким. Скільки радості, захоплення  світиться в очах дитини, коли перед її очима миготять то мультики, то картинки, то казочки.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89040"/>
            <a:ext cx="4088454" cy="2711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68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686800" cy="838200"/>
          </a:xfrm>
        </p:spPr>
        <p:txBody>
          <a:bodyPr/>
          <a:lstStyle/>
          <a:p>
            <a:r>
              <a:rPr lang="uk-UA" altLang="ru-RU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Слід памятати, що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8686800" cy="4525963"/>
          </a:xfrm>
        </p:spPr>
        <p:txBody>
          <a:bodyPr/>
          <a:lstStyle/>
          <a:p>
            <a:r>
              <a:rPr lang="ru-RU"/>
              <a:t> Для </a:t>
            </a:r>
            <a:r>
              <a:rPr lang="ru-RU" smtClean="0"/>
              <a:t>людини </a:t>
            </a:r>
            <a:r>
              <a:rPr lang="ru-RU"/>
              <a:t>зростом 90-100 см висота поверхні стола має бути 42 см, висота поверхні стільця – 24 см. При зрості 101-115 см ці показники мають бути відповідно 46 см і 26 см. Якщо зріст дитини від 116 до 130 см, оптимальна висота поверхні стола – 52 см, стільця – 30 см.</a:t>
            </a:r>
          </a:p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89040"/>
            <a:ext cx="4198687" cy="2629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15476"/>
            <a:ext cx="3165383" cy="2558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696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686800" cy="2810942"/>
          </a:xfrm>
        </p:spPr>
        <p:txBody>
          <a:bodyPr/>
          <a:lstStyle/>
          <a:p>
            <a:r>
              <a:rPr lang="uk-UA" altLang="ru-RU">
                <a:latin typeface="Times New Roman" pitchFamily="18" charset="0"/>
              </a:rPr>
              <a:t>Відстань від очей до екрана монітора має становити приблизно 60 см</a:t>
            </a:r>
          </a:p>
          <a:p>
            <a:r>
              <a:rPr lang="ru-RU" altLang="ru-RU">
                <a:latin typeface="Times New Roman" pitchFamily="18" charset="0"/>
              </a:rPr>
              <a:t> </a:t>
            </a:r>
            <a:r>
              <a:rPr lang="uk-UA" altLang="ru-RU">
                <a:latin typeface="Times New Roman" pitchFamily="18" charset="0"/>
              </a:rPr>
              <a:t>Під час тривалої роботи за комп’ютером необхідно протягом години робити перерви на 10-15 хвилин</a:t>
            </a:r>
            <a:endParaRPr lang="ru-RU" altLang="ru-RU">
              <a:latin typeface="Times New Roman" pitchFamily="18" charset="0"/>
            </a:endParaRPr>
          </a:p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87959"/>
            <a:ext cx="4462901" cy="2936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0" y="3619533"/>
            <a:ext cx="3977060" cy="2872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95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/>
          <a:lstStyle/>
          <a:p>
            <a:pPr algn="ctr"/>
            <a:r>
              <a:rPr lang="uk-UA" smtClean="0"/>
              <a:t>Мета :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206958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 </a:t>
            </a:r>
            <a:r>
              <a:rPr lang="ru-RU" dirty="0" err="1" smtClean="0"/>
              <a:t>Визначити</a:t>
            </a:r>
            <a:r>
              <a:rPr lang="ru-RU" dirty="0" smtClean="0"/>
              <a:t> </a:t>
            </a:r>
            <a:r>
              <a:rPr lang="ru-RU" dirty="0" err="1" smtClean="0"/>
              <a:t>позитивний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негативний</a:t>
            </a:r>
            <a:r>
              <a:rPr lang="ru-RU" dirty="0" smtClean="0"/>
              <a:t> </a:t>
            </a:r>
            <a:r>
              <a:rPr lang="ru-RU" dirty="0" err="1" smtClean="0"/>
              <a:t>вплив</a:t>
            </a:r>
            <a:r>
              <a:rPr lang="ru-RU" dirty="0" smtClean="0"/>
              <a:t> </a:t>
            </a:r>
            <a:r>
              <a:rPr lang="ru-RU" dirty="0" err="1" smtClean="0"/>
              <a:t>комп’ютера</a:t>
            </a:r>
            <a:r>
              <a:rPr lang="ru-RU" dirty="0" smtClean="0"/>
              <a:t> на </a:t>
            </a:r>
            <a:r>
              <a:rPr lang="ru-RU" dirty="0" err="1" smtClean="0"/>
              <a:t>людину</a:t>
            </a:r>
            <a:r>
              <a:rPr lang="ru-RU" dirty="0" smtClean="0"/>
              <a:t>. Пропаганда здорового способу </a:t>
            </a:r>
            <a:r>
              <a:rPr lang="ru-RU" dirty="0" err="1" smtClean="0"/>
              <a:t>життя</a:t>
            </a:r>
            <a:r>
              <a:rPr lang="ru-RU" dirty="0" smtClean="0"/>
              <a:t>, </a:t>
            </a:r>
            <a:r>
              <a:rPr lang="ru-RU" dirty="0" err="1" smtClean="0"/>
              <a:t>профілактика</a:t>
            </a:r>
            <a:r>
              <a:rPr lang="ru-RU" dirty="0" smtClean="0"/>
              <a:t> </a:t>
            </a:r>
            <a:r>
              <a:rPr lang="ru-RU" dirty="0" err="1" smtClean="0"/>
              <a:t>комп’ютерної</a:t>
            </a:r>
            <a:r>
              <a:rPr lang="ru-RU" dirty="0" smtClean="0"/>
              <a:t> </a:t>
            </a:r>
            <a:r>
              <a:rPr lang="ru-RU" dirty="0" err="1" smtClean="0"/>
              <a:t>залежності</a:t>
            </a:r>
            <a:r>
              <a:rPr lang="ru-RU" dirty="0" smtClean="0"/>
              <a:t> у </a:t>
            </a:r>
            <a:r>
              <a:rPr lang="ru-RU" dirty="0" err="1" smtClean="0"/>
              <a:t>дітей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01008"/>
            <a:ext cx="4583410" cy="3055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algn="ctr"/>
            <a:r>
              <a:rPr lang="uk-UA" dirty="0" smtClean="0"/>
              <a:t>Висновок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5472608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uk-UA" sz="4900" dirty="0" smtClean="0"/>
              <a:t>Безперечно, комп’ютер – велике досягнення  науки і техніки, за ним грандіозне майбутнє.</a:t>
            </a:r>
            <a:endParaRPr lang="ru-RU" sz="4900" dirty="0" smtClean="0"/>
          </a:p>
          <a:p>
            <a:pPr>
              <a:buNone/>
            </a:pPr>
            <a:r>
              <a:rPr lang="uk-UA" sz="4900" dirty="0" smtClean="0"/>
              <a:t>Однак, кожен з нас повинен добре пам’ятати, що робота за комп’ютером дає не тільки позитивні результати, а може мати й негативні наслідки.</a:t>
            </a:r>
            <a:endParaRPr lang="ru-RU" sz="4900" dirty="0" smtClean="0"/>
          </a:p>
          <a:p>
            <a:pPr>
              <a:buNone/>
            </a:pPr>
            <a:r>
              <a:rPr lang="uk-UA" sz="4900" dirty="0" smtClean="0"/>
              <a:t>Щодня тисячі людей проводять за комп’ютером 8-12 годин. Чи не шкодить це їхньому здоров’ю? Мабуть, на це мало хто звертає увагу, бо відразу нічого не помічає. Однак із зростанням популярн7ості Інтернету стали проявлятись і негативні сторони його застосування. Тому все ширшого вжитку набуває чинне поняття «Інтернет - залежність». Таку залежність порівнюють із </a:t>
            </a:r>
            <a:r>
              <a:rPr lang="uk-UA" sz="4900" dirty="0" err="1" smtClean="0"/>
              <a:t>тютюнопалінням</a:t>
            </a:r>
            <a:r>
              <a:rPr lang="uk-UA" sz="4900" dirty="0" smtClean="0"/>
              <a:t> чи наркоманією. </a:t>
            </a:r>
            <a:endParaRPr lang="ru-RU" sz="4900" dirty="0" smtClean="0"/>
          </a:p>
          <a:p>
            <a:pPr>
              <a:buNone/>
            </a:pPr>
            <a:r>
              <a:rPr lang="uk-UA" sz="4900" dirty="0" smtClean="0"/>
              <a:t>Після довгої роботи можна почути від користувачів про втому, в’ялість, заціпеніння в спині, мерехтіння в очах. Це є першими ознаками неправильного поводження з комп’ютером.</a:t>
            </a:r>
            <a:endParaRPr lang="ru-RU" sz="4900" dirty="0" smtClean="0"/>
          </a:p>
          <a:p>
            <a:pPr>
              <a:buNone/>
            </a:pPr>
            <a:r>
              <a:rPr lang="uk-UA" sz="4900" dirty="0" smtClean="0"/>
              <a:t>Треба добре пам’ятати, що при роботі за ПК сильно страждає зір. Якщо очі працюють з великими перенавантаженнями, то швидко настає загальна перевтома, рівносильна стресу. Для того, щоб очі не втомлювалися і зір не погіршувався, необхідно час від часу кліпати очима, дивитися не тільки постійно на екран, а й на оточуючі предмети і рухомі об’єкти, робити короткі перерви через кожні 20 хв. роботи. </a:t>
            </a:r>
            <a:endParaRPr lang="ru-RU" sz="4900" dirty="0" smtClean="0"/>
          </a:p>
          <a:p>
            <a:pPr>
              <a:buNone/>
            </a:pPr>
            <a:endParaRPr lang="ru-RU" sz="4900" dirty="0" smtClean="0"/>
          </a:p>
          <a:p>
            <a:pPr>
              <a:buNone/>
            </a:pPr>
            <a:r>
              <a:rPr lang="uk-UA" sz="4900" dirty="0" smtClean="0"/>
              <a:t>Робота для людини повинна приносити радість,  насолоду, задоволення, тоді й життя буде змістовним, багатим, повноцінним, а все це можливе при тому, коли праця буде безпечною, коли людина дбатиме про своє здоров’я, дотримуючись елементарних правил безпечної роботи за комп’ютером.</a:t>
            </a:r>
            <a:endParaRPr lang="ru-RU" sz="4900" dirty="0" smtClean="0"/>
          </a:p>
          <a:p>
            <a:pPr>
              <a:buNone/>
            </a:pPr>
            <a:r>
              <a:rPr lang="uk-UA" sz="4900" dirty="0" smtClean="0"/>
              <a:t>Я звертаюсь до всіх своїх ровесників. Працюйте з комп’ютером, поповнюйте свої знання, розширюйте свій кругозір, черпайте якомога більше інформації і водночас не забувайте про безпеку праці.</a:t>
            </a:r>
            <a:endParaRPr lang="ru-RU" sz="4900" dirty="0" smtClean="0"/>
          </a:p>
          <a:p>
            <a:pPr>
              <a:buNone/>
            </a:pPr>
            <a:r>
              <a:rPr lang="uk-UA" sz="4900" dirty="0" smtClean="0"/>
              <a:t>Бережіть здоров’я, бо його не купиш ні за які гроші, бо без нього життя нічого не варте.   </a:t>
            </a:r>
            <a:endParaRPr lang="ru-RU" sz="4900" dirty="0" smtClean="0"/>
          </a:p>
          <a:p>
            <a:pPr>
              <a:buNone/>
            </a:pPr>
            <a:r>
              <a:rPr lang="uk-UA" sz="4300" dirty="0" smtClean="0"/>
              <a:t>    </a:t>
            </a:r>
            <a:endParaRPr lang="ru-RU" sz="4300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484784"/>
            <a:ext cx="8587680" cy="1944216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Дякуємо за увагу !</a:t>
            </a:r>
            <a:endParaRPr lang="ru-RU" sz="54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2725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ЗМ</a:t>
            </a:r>
            <a:r>
              <a:rPr lang="uk-UA" dirty="0" err="1" smtClean="0"/>
              <a:t>ІСТ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uk-UA" sz="2000" b="1" dirty="0" smtClean="0"/>
              <a:t>ВСТУП</a:t>
            </a:r>
          </a:p>
          <a:p>
            <a:pPr marL="571500" indent="-571500">
              <a:buFont typeface="+mj-lt"/>
              <a:buAutoNum type="romanUcPeriod"/>
            </a:pPr>
            <a:r>
              <a:rPr lang="uk-UA" sz="2000" b="1" dirty="0" smtClean="0"/>
              <a:t>ЗАГАЛЬНІ ВІДОМОСТІ ПРО РОЛЬ КОМП’ЮТЕРА У ЖИТТІ ЛЮДИНИ </a:t>
            </a:r>
          </a:p>
          <a:p>
            <a:pPr marL="571500" indent="-571500">
              <a:buFont typeface="+mj-lt"/>
              <a:buAutoNum type="romanUcPeriod"/>
            </a:pPr>
            <a:r>
              <a:rPr lang="uk-UA" sz="2000" b="1" dirty="0" smtClean="0"/>
              <a:t>ПРОБЛЕМА КОМП’ЮТЕРНОЇ ЗАЛЕЖНОСТІ У ДІТЕЙ </a:t>
            </a:r>
          </a:p>
          <a:p>
            <a:pPr marL="571500" indent="-571500">
              <a:buFont typeface="+mj-lt"/>
              <a:buAutoNum type="romanUcPeriod"/>
            </a:pPr>
            <a:r>
              <a:rPr lang="uk-UA" sz="2000" b="1" dirty="0" smtClean="0"/>
              <a:t>ВИСНОВКИ</a:t>
            </a:r>
          </a:p>
          <a:p>
            <a:pPr marL="571500" indent="-571500">
              <a:buFont typeface="+mj-lt"/>
              <a:buAutoNum type="romanUcPeriod"/>
            </a:pPr>
            <a:endParaRPr lang="uk-UA" sz="2000" b="1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08720"/>
            <a:ext cx="8136904" cy="302433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uk-UA" sz="3400" b="1" smtClean="0"/>
              <a:t>І. ВСТУП</a:t>
            </a:r>
            <a:endParaRPr lang="ru-RU" sz="34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mtClean="0">
                <a:solidFill>
                  <a:schemeClr val="tx1"/>
                </a:solidFill>
              </a:rPr>
              <a:t>Складно</a:t>
            </a:r>
            <a:r>
              <a:rPr lang="ru-RU" dirty="0" smtClean="0">
                <a:solidFill>
                  <a:schemeClr val="tx1"/>
                </a:solidFill>
              </a:rPr>
              <a:t>, напевно, </a:t>
            </a:r>
            <a:r>
              <a:rPr lang="ru-RU" dirty="0" err="1" smtClean="0">
                <a:solidFill>
                  <a:schemeClr val="tx1"/>
                </a:solidFill>
              </a:rPr>
              <a:t>оцінити</a:t>
            </a:r>
            <a:r>
              <a:rPr lang="ru-RU" dirty="0" smtClean="0">
                <a:solidFill>
                  <a:schemeClr val="tx1"/>
                </a:solidFill>
              </a:rPr>
              <a:t> яку роль </a:t>
            </a:r>
            <a:r>
              <a:rPr lang="ru-RU" dirty="0" err="1" smtClean="0">
                <a:solidFill>
                  <a:schemeClr val="tx1"/>
                </a:solidFill>
              </a:rPr>
              <a:t>відіграє</a:t>
            </a:r>
            <a:r>
              <a:rPr lang="ru-RU" dirty="0" smtClean="0">
                <a:solidFill>
                  <a:schemeClr val="tx1"/>
                </a:solidFill>
              </a:rPr>
              <a:t> в </a:t>
            </a:r>
            <a:r>
              <a:rPr lang="ru-RU" dirty="0" err="1" smtClean="0">
                <a:solidFill>
                  <a:schemeClr val="tx1"/>
                </a:solidFill>
              </a:rPr>
              <a:t>сучасному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житті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людини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комп'ютер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ru-RU" dirty="0" err="1" smtClean="0">
                <a:solidFill>
                  <a:schemeClr val="tx1"/>
                </a:solidFill>
              </a:rPr>
              <a:t>Сказати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що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важливу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це</a:t>
            </a:r>
            <a:r>
              <a:rPr lang="ru-RU" dirty="0" smtClean="0">
                <a:solidFill>
                  <a:schemeClr val="tx1"/>
                </a:solidFill>
              </a:rPr>
              <a:t> практично </a:t>
            </a:r>
            <a:r>
              <a:rPr lang="ru-RU" dirty="0" err="1" smtClean="0">
                <a:solidFill>
                  <a:schemeClr val="tx1"/>
                </a:solidFill>
              </a:rPr>
              <a:t>нічого</a:t>
            </a:r>
            <a:r>
              <a:rPr lang="ru-RU" dirty="0" smtClean="0">
                <a:solidFill>
                  <a:schemeClr val="tx1"/>
                </a:solidFill>
              </a:rPr>
              <a:t> не </a:t>
            </a:r>
            <a:r>
              <a:rPr lang="ru-RU" dirty="0" err="1" smtClean="0">
                <a:solidFill>
                  <a:schemeClr val="tx1"/>
                </a:solidFill>
              </a:rPr>
              <a:t>сказати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uk-UA" smtClean="0">
                <a:solidFill>
                  <a:schemeClr val="tx1"/>
                </a:solidFill>
              </a:rPr>
              <a:t>Комп’ютер-це </a:t>
            </a:r>
            <a:r>
              <a:rPr lang="uk-UA" dirty="0" smtClean="0">
                <a:solidFill>
                  <a:schemeClr val="tx1"/>
                </a:solidFill>
              </a:rPr>
              <a:t>частина нашого життя.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uk-UA" smtClean="0"/>
              <a:t>Ми </a:t>
            </a:r>
            <a:r>
              <a:rPr lang="uk-UA" dirty="0" smtClean="0"/>
              <a:t>живемо зараз у світі, який називаємо віком комп’ютеризації. Здається, ми досягли найвищого апогею, адже нам доступно стільки інформації, що інколи голова йде обертом.</a:t>
            </a:r>
            <a:endParaRPr lang="uk-UA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33056"/>
            <a:ext cx="2818470" cy="2794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901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Наші дії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uk-UA" dirty="0" smtClean="0"/>
              <a:t>З’ясувати негативний та позитивний вплив </a:t>
            </a:r>
            <a:r>
              <a:rPr lang="uk-UA" dirty="0" err="1" smtClean="0"/>
              <a:t>інтернету</a:t>
            </a:r>
            <a:r>
              <a:rPr lang="uk-UA" dirty="0" smtClean="0"/>
              <a:t>;</a:t>
            </a:r>
          </a:p>
          <a:p>
            <a:pPr>
              <a:buFont typeface="Wingdings" pitchFamily="2" charset="2"/>
              <a:buChar char="q"/>
            </a:pPr>
            <a:r>
              <a:rPr lang="uk-UA" dirty="0" smtClean="0"/>
              <a:t>Провести анонімне опитування серед учнів 8-9 класів нашої школи; </a:t>
            </a:r>
          </a:p>
          <a:p>
            <a:pPr>
              <a:buFont typeface="Wingdings" pitchFamily="2" charset="2"/>
              <a:buChar char="q"/>
            </a:pPr>
            <a:r>
              <a:rPr lang="uk-UA" dirty="0" smtClean="0"/>
              <a:t>Проаналізувати та узагальнити отримані дані;</a:t>
            </a:r>
          </a:p>
          <a:p>
            <a:pPr>
              <a:buFont typeface="Wingdings" pitchFamily="2" charset="2"/>
              <a:buChar char="q"/>
            </a:pPr>
            <a:r>
              <a:rPr lang="uk-UA" dirty="0" smtClean="0"/>
              <a:t>Зробити висновки</a:t>
            </a:r>
          </a:p>
          <a:p>
            <a:pPr>
              <a:buFont typeface="Wingdings" pitchFamily="2" charset="2"/>
              <a:buChar char="q"/>
            </a:pPr>
            <a:r>
              <a:rPr lang="uk-UA" dirty="0" smtClean="0"/>
              <a:t>Ознайомити учнів та вчителів з результатами нашого дослідження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14290"/>
            <a:ext cx="8686800" cy="45259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uk-UA" b="1" smtClean="0">
                <a:solidFill>
                  <a:schemeClr val="tx1"/>
                </a:solidFill>
              </a:rPr>
              <a:t> </a:t>
            </a:r>
            <a:r>
              <a:rPr lang="uk-UA" b="1" smtClean="0">
                <a:solidFill>
                  <a:schemeClr val="tx1"/>
                </a:solidFill>
              </a:rPr>
              <a:t>ІІ. ЗАГАЛЬНІ </a:t>
            </a:r>
            <a:r>
              <a:rPr lang="uk-UA" b="1" dirty="0" smtClean="0">
                <a:solidFill>
                  <a:schemeClr val="tx1"/>
                </a:solidFill>
              </a:rPr>
              <a:t>ВІДОМОСТІ ПРО РОЛЬ КОМП’ЮТЕРА У ЖИТТІ ЛЮДИНИ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	</a:t>
            </a:r>
            <a:r>
              <a:rPr lang="ru-RU" sz="2400" b="1" dirty="0" err="1" smtClean="0">
                <a:solidFill>
                  <a:schemeClr val="tx1"/>
                </a:solidFill>
              </a:rPr>
              <a:t>Комп'ютери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вже</a:t>
            </a:r>
            <a:r>
              <a:rPr lang="ru-RU" sz="2400" b="1" dirty="0">
                <a:solidFill>
                  <a:schemeClr val="tx1"/>
                </a:solidFill>
              </a:rPr>
              <a:t> давно проникли у </a:t>
            </a:r>
            <a:r>
              <a:rPr lang="ru-RU" sz="2400" b="1" dirty="0" err="1">
                <a:solidFill>
                  <a:schemeClr val="tx1"/>
                </a:solidFill>
              </a:rPr>
              <a:t>всі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сфери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нашого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життєвого</a:t>
            </a:r>
            <a:r>
              <a:rPr lang="ru-RU" sz="2400" b="1" dirty="0">
                <a:solidFill>
                  <a:schemeClr val="tx1"/>
                </a:solidFill>
              </a:rPr>
              <a:t> простору. Вони стоять </a:t>
            </a:r>
            <a:r>
              <a:rPr lang="ru-RU" sz="2400" b="1" dirty="0" err="1">
                <a:solidFill>
                  <a:schemeClr val="tx1"/>
                </a:solidFill>
              </a:rPr>
              <a:t>і</a:t>
            </a:r>
            <a:r>
              <a:rPr lang="ru-RU" sz="2400" b="1" dirty="0">
                <a:solidFill>
                  <a:schemeClr val="tx1"/>
                </a:solidFill>
              </a:rPr>
              <a:t> на </a:t>
            </a:r>
            <a:r>
              <a:rPr lang="ru-RU" sz="2400" b="1" dirty="0" err="1">
                <a:solidFill>
                  <a:schemeClr val="tx1"/>
                </a:solidFill>
              </a:rPr>
              <a:t>роботі</a:t>
            </a:r>
            <a:r>
              <a:rPr lang="ru-RU" sz="2400" b="1" dirty="0">
                <a:solidFill>
                  <a:schemeClr val="tx1"/>
                </a:solidFill>
              </a:rPr>
              <a:t>, </a:t>
            </a:r>
            <a:r>
              <a:rPr lang="ru-RU" sz="2400" b="1" dirty="0" err="1">
                <a:solidFill>
                  <a:schemeClr val="tx1"/>
                </a:solidFill>
              </a:rPr>
              <a:t>і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вдома</a:t>
            </a:r>
            <a:r>
              <a:rPr lang="ru-RU" sz="2400" b="1" dirty="0">
                <a:solidFill>
                  <a:schemeClr val="tx1"/>
                </a:solidFill>
              </a:rPr>
              <a:t>, </a:t>
            </a:r>
            <a:r>
              <a:rPr lang="ru-RU" sz="2400" b="1" dirty="0" err="1">
                <a:solidFill>
                  <a:schemeClr val="tx1"/>
                </a:solidFill>
              </a:rPr>
              <a:t>і</a:t>
            </a:r>
            <a:r>
              <a:rPr lang="ru-RU" sz="2400" b="1" dirty="0">
                <a:solidFill>
                  <a:schemeClr val="tx1"/>
                </a:solidFill>
              </a:rPr>
              <a:t> в </a:t>
            </a:r>
            <a:r>
              <a:rPr lang="ru-RU" sz="2400" b="1" dirty="0" err="1">
                <a:solidFill>
                  <a:schemeClr val="tx1"/>
                </a:solidFill>
              </a:rPr>
              <a:t>школі</a:t>
            </a:r>
            <a:r>
              <a:rPr lang="ru-RU" sz="2400" b="1" dirty="0">
                <a:solidFill>
                  <a:schemeClr val="tx1"/>
                </a:solidFill>
              </a:rPr>
              <a:t>, а </a:t>
            </a:r>
            <a:r>
              <a:rPr lang="ru-RU" sz="2400" b="1" dirty="0" err="1">
                <a:solidFill>
                  <a:schemeClr val="tx1"/>
                </a:solidFill>
              </a:rPr>
              <a:t>іноді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навіть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і</a:t>
            </a:r>
            <a:r>
              <a:rPr lang="ru-RU" sz="2400" b="1" dirty="0">
                <a:solidFill>
                  <a:schemeClr val="tx1"/>
                </a:solidFill>
              </a:rPr>
              <a:t> в </a:t>
            </a:r>
            <a:r>
              <a:rPr lang="ru-RU" sz="2400" b="1" dirty="0" err="1">
                <a:solidFill>
                  <a:schemeClr val="tx1"/>
                </a:solidFill>
              </a:rPr>
              <a:t>дитячому</a:t>
            </a:r>
            <a:r>
              <a:rPr lang="ru-RU" sz="2400" b="1" dirty="0">
                <a:solidFill>
                  <a:schemeClr val="tx1"/>
                </a:solidFill>
              </a:rPr>
              <a:t> садку. З одного боку, </a:t>
            </a:r>
            <a:r>
              <a:rPr lang="ru-RU" sz="2400" b="1" dirty="0" err="1">
                <a:solidFill>
                  <a:schemeClr val="tx1"/>
                </a:solidFill>
              </a:rPr>
              <a:t>ці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технічні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нововведення</a:t>
            </a:r>
            <a:r>
              <a:rPr lang="ru-RU" sz="2400" b="1" dirty="0">
                <a:solidFill>
                  <a:schemeClr val="tx1"/>
                </a:solidFill>
              </a:rPr>
              <a:t> сильно </a:t>
            </a:r>
            <a:r>
              <a:rPr lang="ru-RU" sz="2400" b="1" dirty="0" err="1">
                <a:solidFill>
                  <a:schemeClr val="tx1"/>
                </a:solidFill>
              </a:rPr>
              <a:t>полегшують</a:t>
            </a:r>
            <a:r>
              <a:rPr lang="ru-RU" sz="2400" b="1" dirty="0">
                <a:solidFill>
                  <a:schemeClr val="tx1"/>
                </a:solidFill>
              </a:rPr>
              <a:t> нашу роботу, а </a:t>
            </a:r>
            <a:r>
              <a:rPr lang="ru-RU" sz="2400" b="1" dirty="0" err="1">
                <a:solidFill>
                  <a:schemeClr val="tx1"/>
                </a:solidFill>
              </a:rPr>
              <a:t>з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іншого</a:t>
            </a:r>
            <a:r>
              <a:rPr lang="ru-RU" sz="2400" b="1" dirty="0">
                <a:solidFill>
                  <a:schemeClr val="tx1"/>
                </a:solidFill>
              </a:rPr>
              <a:t> боку, </a:t>
            </a:r>
            <a:r>
              <a:rPr lang="ru-RU" sz="2400" b="1" dirty="0" err="1">
                <a:solidFill>
                  <a:schemeClr val="tx1"/>
                </a:solidFill>
              </a:rPr>
              <a:t>малорухливий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спосіб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життя</a:t>
            </a:r>
            <a:r>
              <a:rPr lang="ru-RU" sz="2400" b="1" dirty="0">
                <a:solidFill>
                  <a:schemeClr val="tx1"/>
                </a:solidFill>
              </a:rPr>
              <a:t>, </a:t>
            </a:r>
            <a:r>
              <a:rPr lang="ru-RU" sz="2400" b="1" dirty="0" err="1">
                <a:solidFill>
                  <a:schemeClr val="tx1"/>
                </a:solidFill>
              </a:rPr>
              <a:t>який</a:t>
            </a:r>
            <a:r>
              <a:rPr lang="ru-RU" sz="2400" b="1" dirty="0">
                <a:solidFill>
                  <a:schemeClr val="tx1"/>
                </a:solidFill>
              </a:rPr>
              <a:t> ми </a:t>
            </a:r>
            <a:r>
              <a:rPr lang="ru-RU" sz="2400" b="1" dirty="0" err="1">
                <a:solidFill>
                  <a:schemeClr val="tx1"/>
                </a:solidFill>
              </a:rPr>
              <a:t>ведемо</a:t>
            </a:r>
            <a:r>
              <a:rPr lang="ru-RU" sz="2400" b="1" dirty="0">
                <a:solidFill>
                  <a:schemeClr val="tx1"/>
                </a:solidFill>
              </a:rPr>
              <a:t>, </a:t>
            </a:r>
            <a:r>
              <a:rPr lang="ru-RU" sz="2400" b="1" dirty="0" err="1">
                <a:solidFill>
                  <a:schemeClr val="tx1"/>
                </a:solidFill>
              </a:rPr>
              <a:t>призводить</a:t>
            </a:r>
            <a:r>
              <a:rPr lang="ru-RU" sz="2400" b="1" dirty="0">
                <a:solidFill>
                  <a:schemeClr val="tx1"/>
                </a:solidFill>
              </a:rPr>
              <a:t> до </a:t>
            </a:r>
            <a:r>
              <a:rPr lang="ru-RU" sz="2400" b="1" dirty="0" err="1">
                <a:solidFill>
                  <a:schemeClr val="tx1"/>
                </a:solidFill>
              </a:rPr>
              <a:t>дуже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неприємних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наслідків</a:t>
            </a:r>
            <a:r>
              <a:rPr lang="ru-RU" sz="2400" b="1" dirty="0">
                <a:solidFill>
                  <a:schemeClr val="tx1"/>
                </a:solidFill>
              </a:rPr>
              <a:t>. Як </a:t>
            </a:r>
            <a:r>
              <a:rPr lang="ru-RU" sz="2400" b="1" dirty="0" err="1">
                <a:solidFill>
                  <a:schemeClr val="tx1"/>
                </a:solidFill>
              </a:rPr>
              <a:t>кажуть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американці</a:t>
            </a:r>
            <a:r>
              <a:rPr lang="ru-RU" sz="2400" b="1" dirty="0">
                <a:solidFill>
                  <a:schemeClr val="tx1"/>
                </a:solidFill>
              </a:rPr>
              <a:t>, "</a:t>
            </a:r>
            <a:r>
              <a:rPr lang="ru-RU" sz="2400" b="1" dirty="0" err="1">
                <a:solidFill>
                  <a:schemeClr val="tx1"/>
                </a:solidFill>
              </a:rPr>
              <a:t>безкоштовний</a:t>
            </a:r>
            <a:r>
              <a:rPr lang="ru-RU" sz="2400" b="1" dirty="0">
                <a:solidFill>
                  <a:schemeClr val="tx1"/>
                </a:solidFill>
              </a:rPr>
              <a:t> сир </a:t>
            </a:r>
            <a:r>
              <a:rPr lang="ru-RU" sz="2400" b="1" dirty="0" err="1">
                <a:solidFill>
                  <a:schemeClr val="tx1"/>
                </a:solidFill>
              </a:rPr>
              <a:t>буває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тільки</a:t>
            </a:r>
            <a:r>
              <a:rPr lang="ru-RU" sz="2400" b="1" dirty="0">
                <a:solidFill>
                  <a:schemeClr val="tx1"/>
                </a:solidFill>
              </a:rPr>
              <a:t> в </a:t>
            </a:r>
            <a:r>
              <a:rPr lang="ru-RU" sz="2400" b="1" dirty="0" err="1">
                <a:solidFill>
                  <a:schemeClr val="tx1"/>
                </a:solidFill>
              </a:rPr>
              <a:t>мишоловці</a:t>
            </a:r>
            <a:r>
              <a:rPr lang="ru-RU" sz="2400" b="1" dirty="0">
                <a:solidFill>
                  <a:schemeClr val="tx1"/>
                </a:solidFill>
              </a:rPr>
              <a:t>", тому за </a:t>
            </a:r>
            <a:r>
              <a:rPr lang="ru-RU" sz="2400" b="1" dirty="0" err="1">
                <a:solidFill>
                  <a:schemeClr val="tx1"/>
                </a:solidFill>
              </a:rPr>
              <a:t>зручності</a:t>
            </a:r>
            <a:r>
              <a:rPr lang="ru-RU" sz="2400" b="1" dirty="0">
                <a:solidFill>
                  <a:schemeClr val="tx1"/>
                </a:solidFill>
              </a:rPr>
              <a:t>, </a:t>
            </a:r>
            <a:r>
              <a:rPr lang="ru-RU" sz="2400" b="1" dirty="0" err="1">
                <a:solidFill>
                  <a:schemeClr val="tx1"/>
                </a:solidFill>
              </a:rPr>
              <a:t>швидкість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і</a:t>
            </a:r>
            <a:r>
              <a:rPr lang="ru-RU" sz="2400" b="1" dirty="0">
                <a:solidFill>
                  <a:schemeClr val="tx1"/>
                </a:solidFill>
              </a:rPr>
              <a:t> комфорт ми </a:t>
            </a:r>
            <a:r>
              <a:rPr lang="ru-RU" sz="2400" b="1" dirty="0" err="1">
                <a:solidFill>
                  <a:schemeClr val="tx1"/>
                </a:solidFill>
              </a:rPr>
              <a:t>змушені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платити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своїм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здоров'ям</a:t>
            </a:r>
            <a:r>
              <a:rPr lang="ru-RU" sz="24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346378"/>
            <a:ext cx="3868019" cy="2482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6374"/>
            <a:ext cx="3384376" cy="2391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853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8640"/>
            <a:ext cx="8869660" cy="4608512"/>
          </a:xfrm>
        </p:spPr>
        <p:txBody>
          <a:bodyPr>
            <a:normAutofit fontScale="92500"/>
          </a:bodyPr>
          <a:lstStyle/>
          <a:p>
            <a:r>
              <a:rPr lang="ru-RU" sz="2800" b="1" dirty="0" err="1"/>
              <a:t>Наприклад</a:t>
            </a:r>
            <a:r>
              <a:rPr lang="ru-RU" sz="2800" b="1" dirty="0"/>
              <a:t>, </a:t>
            </a:r>
            <a:r>
              <a:rPr lang="ru-RU" sz="2800" b="1" dirty="0" err="1"/>
              <a:t>дехто</a:t>
            </a:r>
            <a:r>
              <a:rPr lang="ru-RU" sz="2800" b="1" dirty="0"/>
              <a:t> </a:t>
            </a:r>
            <a:r>
              <a:rPr lang="ru-RU" sz="2800" b="1" dirty="0" err="1"/>
              <a:t>й</a:t>
            </a:r>
            <a:r>
              <a:rPr lang="ru-RU" sz="2800" b="1" dirty="0"/>
              <a:t> </a:t>
            </a:r>
            <a:r>
              <a:rPr lang="ru-RU" sz="2800" b="1" dirty="0" err="1"/>
              <a:t>досі</a:t>
            </a:r>
            <a:r>
              <a:rPr lang="ru-RU" sz="2800" b="1" dirty="0"/>
              <a:t> </a:t>
            </a:r>
            <a:r>
              <a:rPr lang="ru-RU" sz="2800" b="1" dirty="0" err="1"/>
              <a:t>вважає</a:t>
            </a:r>
            <a:r>
              <a:rPr lang="ru-RU" sz="2800" b="1" dirty="0"/>
              <a:t>, </a:t>
            </a:r>
            <a:r>
              <a:rPr lang="ru-RU" sz="2800" b="1" dirty="0" err="1"/>
              <a:t>що</a:t>
            </a:r>
            <a:r>
              <a:rPr lang="ru-RU" sz="2800" b="1" dirty="0"/>
              <a:t> </a:t>
            </a:r>
            <a:r>
              <a:rPr lang="ru-RU" sz="2800" b="1" dirty="0" err="1"/>
              <a:t>монітор</a:t>
            </a:r>
            <a:r>
              <a:rPr lang="ru-RU" sz="2800" b="1" dirty="0"/>
              <a:t> </a:t>
            </a:r>
            <a:r>
              <a:rPr lang="ru-RU" sz="2800" b="1" dirty="0" err="1"/>
              <a:t>комп’ютера</a:t>
            </a:r>
            <a:r>
              <a:rPr lang="ru-RU" sz="2800" b="1" dirty="0"/>
              <a:t> </a:t>
            </a:r>
            <a:r>
              <a:rPr lang="ru-RU" sz="2800" b="1" dirty="0" err="1"/>
              <a:t>може</a:t>
            </a:r>
            <a:r>
              <a:rPr lang="ru-RU" sz="2800" b="1" dirty="0"/>
              <a:t> бути </a:t>
            </a:r>
            <a:r>
              <a:rPr lang="ru-RU" sz="2800" b="1" dirty="0" err="1"/>
              <a:t>джерелом</a:t>
            </a:r>
            <a:r>
              <a:rPr lang="ru-RU" sz="2800" b="1" dirty="0"/>
              <a:t> </a:t>
            </a:r>
            <a:r>
              <a:rPr lang="ru-RU" sz="2800" b="1" dirty="0" err="1"/>
              <a:t>радіації</a:t>
            </a:r>
            <a:r>
              <a:rPr lang="ru-RU" sz="2800" b="1" dirty="0"/>
              <a:t>. </a:t>
            </a:r>
            <a:r>
              <a:rPr lang="ru-RU" sz="2800" b="1" dirty="0" err="1"/>
              <a:t>Щодо</a:t>
            </a:r>
            <a:r>
              <a:rPr lang="ru-RU" sz="2800" b="1" dirty="0"/>
              <a:t> </a:t>
            </a:r>
            <a:r>
              <a:rPr lang="ru-RU" sz="2800" b="1" dirty="0" err="1"/>
              <a:t>сучасної</a:t>
            </a:r>
            <a:r>
              <a:rPr lang="ru-RU" sz="2800" b="1" dirty="0"/>
              <a:t> </a:t>
            </a:r>
            <a:r>
              <a:rPr lang="ru-RU" sz="2800" b="1" dirty="0" err="1"/>
              <a:t>техніки</a:t>
            </a:r>
            <a:r>
              <a:rPr lang="ru-RU" sz="2800" b="1" dirty="0"/>
              <a:t>, про </a:t>
            </a:r>
            <a:r>
              <a:rPr lang="ru-RU" sz="2800" b="1" dirty="0" err="1"/>
              <a:t>цей</a:t>
            </a:r>
            <a:r>
              <a:rPr lang="ru-RU" sz="2800" b="1" dirty="0"/>
              <a:t> страх </a:t>
            </a:r>
            <a:r>
              <a:rPr lang="ru-RU" sz="2800" b="1" dirty="0" err="1"/>
              <a:t>можна</a:t>
            </a:r>
            <a:r>
              <a:rPr lang="ru-RU" sz="2800" b="1" dirty="0"/>
              <a:t> забути – </a:t>
            </a:r>
            <a:r>
              <a:rPr lang="ru-RU" sz="2800" b="1" dirty="0" err="1"/>
              <a:t>це</a:t>
            </a:r>
            <a:r>
              <a:rPr lang="ru-RU" sz="2800" b="1" dirty="0"/>
              <a:t> </a:t>
            </a:r>
            <a:r>
              <a:rPr lang="ru-RU" sz="2800" b="1" dirty="0" err="1"/>
              <a:t>скоріше</a:t>
            </a:r>
            <a:r>
              <a:rPr lang="ru-RU" sz="2800" b="1" dirty="0"/>
              <a:t> </a:t>
            </a:r>
            <a:r>
              <a:rPr lang="ru-RU" sz="2800" b="1" dirty="0" err="1"/>
              <a:t>міф</a:t>
            </a:r>
            <a:r>
              <a:rPr lang="ru-RU" sz="2800" b="1" dirty="0"/>
              <a:t>. </a:t>
            </a:r>
            <a:r>
              <a:rPr lang="ru-RU" sz="2800" b="1" dirty="0" err="1"/>
              <a:t>Натомість</a:t>
            </a:r>
            <a:r>
              <a:rPr lang="ru-RU" sz="2800" b="1" dirty="0"/>
              <a:t> реальна </a:t>
            </a:r>
            <a:r>
              <a:rPr lang="ru-RU" sz="2800" b="1" dirty="0" err="1"/>
              <a:t>загроза</a:t>
            </a:r>
            <a:r>
              <a:rPr lang="ru-RU" sz="2800" b="1" dirty="0"/>
              <a:t> – </a:t>
            </a:r>
            <a:r>
              <a:rPr lang="ru-RU" sz="2800" b="1" dirty="0" err="1"/>
              <a:t>електромагнітне</a:t>
            </a:r>
            <a:r>
              <a:rPr lang="ru-RU" sz="2800" b="1" dirty="0"/>
              <a:t> </a:t>
            </a:r>
            <a:r>
              <a:rPr lang="ru-RU" sz="2800" b="1" dirty="0" err="1"/>
              <a:t>випромінювання</a:t>
            </a:r>
            <a:r>
              <a:rPr lang="ru-RU" sz="2800" b="1" dirty="0"/>
              <a:t>. </a:t>
            </a:r>
            <a:r>
              <a:rPr lang="ru-RU" sz="2800" b="1" dirty="0" err="1"/>
              <a:t>Його</a:t>
            </a:r>
            <a:r>
              <a:rPr lang="ru-RU" sz="2800" b="1" dirty="0"/>
              <a:t> </a:t>
            </a:r>
            <a:r>
              <a:rPr lang="ru-RU" sz="2800" b="1" dirty="0" err="1"/>
              <a:t>джерелом</a:t>
            </a:r>
            <a:r>
              <a:rPr lang="ru-RU" sz="2800" b="1" dirty="0"/>
              <a:t>, як </a:t>
            </a:r>
            <a:r>
              <a:rPr lang="ru-RU" sz="2800" b="1" dirty="0" err="1"/>
              <a:t>відомо</a:t>
            </a:r>
            <a:r>
              <a:rPr lang="ru-RU" sz="2800" b="1" dirty="0"/>
              <a:t>, </a:t>
            </a:r>
            <a:r>
              <a:rPr lang="ru-RU" sz="2800" b="1" dirty="0" err="1"/>
              <a:t>є</a:t>
            </a:r>
            <a:r>
              <a:rPr lang="ru-RU" sz="2800" b="1" dirty="0"/>
              <a:t> </a:t>
            </a:r>
            <a:r>
              <a:rPr lang="ru-RU" sz="2800" b="1" dirty="0" err="1"/>
              <a:t>будь-які</a:t>
            </a:r>
            <a:r>
              <a:rPr lang="ru-RU" sz="2800" b="1" dirty="0"/>
              <a:t> </a:t>
            </a:r>
            <a:r>
              <a:rPr lang="ru-RU" sz="2800" b="1" dirty="0" err="1"/>
              <a:t>електроприлади</a:t>
            </a:r>
            <a:r>
              <a:rPr lang="ru-RU" sz="2800" b="1" dirty="0"/>
              <a:t>. </a:t>
            </a:r>
            <a:endParaRPr lang="ru-RU" sz="2800" b="1" dirty="0" smtClean="0"/>
          </a:p>
          <a:p>
            <a:r>
              <a:rPr lang="ru-RU" sz="2800" b="1" dirty="0" smtClean="0"/>
              <a:t> </a:t>
            </a:r>
            <a:r>
              <a:rPr lang="ru-RU" sz="2800" b="1" dirty="0" err="1" smtClean="0"/>
              <a:t>Ще</a:t>
            </a:r>
            <a:r>
              <a:rPr lang="ru-RU" sz="2800" b="1" dirty="0" smtClean="0"/>
              <a:t> одна реальна </a:t>
            </a:r>
            <a:r>
              <a:rPr lang="ru-RU" sz="2800" b="1" dirty="0" err="1" smtClean="0"/>
              <a:t>неприємність</a:t>
            </a:r>
            <a:r>
              <a:rPr lang="ru-RU" sz="2800" b="1" dirty="0" smtClean="0"/>
              <a:t> – </a:t>
            </a:r>
            <a:r>
              <a:rPr lang="ru-RU" sz="2800" b="1" dirty="0" err="1" smtClean="0"/>
              <a:t>електростатичне</a:t>
            </a:r>
            <a:r>
              <a:rPr lang="ru-RU" sz="2800" b="1" dirty="0" smtClean="0"/>
              <a:t> поле, яке </a:t>
            </a:r>
            <a:r>
              <a:rPr lang="ru-RU" sz="2800" b="1" dirty="0" err="1" smtClean="0"/>
              <a:t>притягує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багато</a:t>
            </a:r>
            <a:r>
              <a:rPr lang="ru-RU" sz="2800" b="1" dirty="0" smtClean="0"/>
              <a:t> пилу. Тому в </a:t>
            </a:r>
            <a:r>
              <a:rPr lang="ru-RU" sz="2800" b="1" dirty="0" err="1" smtClean="0"/>
              <a:t>приміщенні</a:t>
            </a:r>
            <a:r>
              <a:rPr lang="ru-RU" sz="2800" b="1" dirty="0" smtClean="0"/>
              <a:t>, де </a:t>
            </a:r>
            <a:r>
              <a:rPr lang="ru-RU" sz="2800" b="1" dirty="0" err="1" smtClean="0"/>
              <a:t>знаходиться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комп’ютер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потрібно</a:t>
            </a:r>
            <a:r>
              <a:rPr lang="ru-RU" sz="2800" b="1" dirty="0" smtClean="0"/>
              <a:t> регулярно </a:t>
            </a:r>
            <a:r>
              <a:rPr lang="ru-RU" sz="2800" b="1" dirty="0" err="1" smtClean="0"/>
              <a:t>влаштовувати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вологе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прибирання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0" y="4519246"/>
            <a:ext cx="4104456" cy="2338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42447"/>
            <a:ext cx="3960440" cy="2414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01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dirty="0" err="1" smtClean="0"/>
              <a:t>Щоб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уникнути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ризику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монітор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потрібно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розташовувати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задньою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стінкою</a:t>
            </a:r>
            <a:r>
              <a:rPr lang="ru-RU" sz="2400" b="1" dirty="0" smtClean="0"/>
              <a:t> до </a:t>
            </a:r>
            <a:r>
              <a:rPr lang="ru-RU" sz="2400" b="1" dirty="0" err="1" smtClean="0"/>
              <a:t>стіни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кімнати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Нахилятися</a:t>
            </a:r>
            <a:r>
              <a:rPr lang="ru-RU" sz="2400" b="1" dirty="0" smtClean="0"/>
              <a:t> над </a:t>
            </a:r>
            <a:r>
              <a:rPr lang="ru-RU" sz="2400" b="1" dirty="0" err="1" smtClean="0"/>
              <a:t>монітором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теж</a:t>
            </a:r>
            <a:r>
              <a:rPr lang="ru-RU" sz="2400" b="1" dirty="0" smtClean="0"/>
              <a:t> не </a:t>
            </a:r>
            <a:r>
              <a:rPr lang="ru-RU" sz="2400" b="1" err="1" smtClean="0"/>
              <a:t>варто</a:t>
            </a:r>
            <a:r>
              <a:rPr lang="ru-RU" sz="2400" b="1" smtClean="0"/>
              <a:t>.</a:t>
            </a:r>
          </a:p>
          <a:p>
            <a:r>
              <a:rPr lang="ru-RU" sz="2800" b="1"/>
              <a:t>Ще одна реальна неприємність – електростатичне поле, яке притягує багато пилу. Тому в приміщенні, де знаходиться комп’ютер, потрібно регулярно влаштовувати вологе прибирання.</a:t>
            </a:r>
            <a:endParaRPr lang="ru-RU"/>
          </a:p>
          <a:p>
            <a:endParaRPr lang="ru-RU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764704"/>
            <a:ext cx="8568952" cy="5559896"/>
          </a:xfrm>
        </p:spPr>
        <p:txBody>
          <a:bodyPr>
            <a:normAutofit fontScale="92500" lnSpcReduction="10000"/>
          </a:bodyPr>
          <a:lstStyle/>
          <a:p>
            <a:pPr lvl="1">
              <a:buNone/>
            </a:pPr>
            <a:r>
              <a:rPr lang="uk-UA" smtClean="0"/>
              <a:t>		</a:t>
            </a:r>
            <a:r>
              <a:rPr lang="uk-UA" sz="2800" smtClean="0"/>
              <a:t>В </a:t>
            </a:r>
            <a:r>
              <a:rPr lang="uk-UA" sz="2800" dirty="0" smtClean="0"/>
              <a:t>більшості фірмах, офісах</a:t>
            </a:r>
            <a:r>
              <a:rPr lang="uk-UA" sz="2800" smtClean="0"/>
              <a:t>, </a:t>
            </a:r>
            <a:r>
              <a:rPr lang="uk-UA" sz="2800" smtClean="0"/>
              <a:t>супермаркетах, магазинах </a:t>
            </a:r>
            <a:r>
              <a:rPr lang="uk-UA" sz="2800" dirty="0" smtClean="0"/>
              <a:t>і майже в кожному домі є комп’ютер, що зазвичай підключений до мережі Інтернет. Це спрощує багато завдань. Чого лише варте спілкування за допомогою </a:t>
            </a:r>
            <a:r>
              <a:rPr lang="uk-UA" sz="2800" dirty="0" err="1" smtClean="0"/>
              <a:t>веб</a:t>
            </a:r>
            <a:r>
              <a:rPr lang="uk-UA" sz="2800" dirty="0" smtClean="0"/>
              <a:t> - камери, коли ти можеш побачити і поговорити «в живу» з людиною, яка знаходиться за тисячі кілометрів від тебе. Сучасний Інтернет має також багато соціальних та культурних граней. Він є універсальним середовищем для спілкування, розваг та навчання. Працюй, насолоджуйся інформацією. Робота на комп’ютері так вабить, що навіть не помічаєш, як швидко пролітає година за годиною.</a:t>
            </a:r>
            <a:endParaRPr lang="ru-RU" sz="2800" dirty="0" smtClean="0"/>
          </a:p>
          <a:p>
            <a:endParaRPr lang="ru-RU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472</TotalTime>
  <Words>745</Words>
  <Application>Microsoft Office PowerPoint</Application>
  <PresentationFormat>Экран (4:3)</PresentationFormat>
  <Paragraphs>70</Paragraphs>
  <Slides>21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Поток</vt:lpstr>
      <vt:lpstr>Диаграмма</vt:lpstr>
      <vt:lpstr>Комп’ютерна залежність як проблема сучасного суспільства             </vt:lpstr>
      <vt:lpstr>Мета :</vt:lpstr>
      <vt:lpstr>ЗМІСТ</vt:lpstr>
      <vt:lpstr>Презентация PowerPoint</vt:lpstr>
      <vt:lpstr>Наші дії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Час перебування учнів за компютером</vt:lpstr>
      <vt:lpstr>Вкажіть, що притаманне Вам :</vt:lpstr>
      <vt:lpstr>Чи контролює твоє перебування в Інтернеті батьки або хтось з дорослих?</vt:lpstr>
      <vt:lpstr>Чи спілкуєшся ти в соцмережах з людьми з якими ти особисто не знайомий(ма)?</vt:lpstr>
      <vt:lpstr>Чи допомагає тобі комп’ютер у навчанні</vt:lpstr>
      <vt:lpstr>Опитування учнів та вчителів нашої школи</vt:lpstr>
      <vt:lpstr>Презентация PowerPoint</vt:lpstr>
      <vt:lpstr>Слід памятати, що</vt:lpstr>
      <vt:lpstr>Презентация PowerPoint</vt:lpstr>
      <vt:lpstr>Висновок</vt:lpstr>
      <vt:lpstr>Дякуємо за увагу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</dc:creator>
  <cp:lastModifiedBy>VLAD</cp:lastModifiedBy>
  <cp:revision>40</cp:revision>
  <dcterms:created xsi:type="dcterms:W3CDTF">2014-03-16T19:52:41Z</dcterms:created>
  <dcterms:modified xsi:type="dcterms:W3CDTF">2014-03-19T20:11:36Z</dcterms:modified>
</cp:coreProperties>
</file>