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81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55DB-B508-4195-B2CF-08011C2EB316}" type="datetimeFigureOut">
              <a:rPr lang="uk-UA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3B92-4ABC-417D-878A-B2F5F6A8FFC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rgey\Desktop\&#1080;&#1088;&#1099;\&#1060;&#1080;&#1083;&#1100;&#1084;_0001m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rgey\Desktop\&#1080;&#1088;&#1099;\&#1060;&#1080;&#1083;&#1100;&#1084;_0001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Запов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ідники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України 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Флора і фауна</a:t>
            </a:r>
            <a:br>
              <a:rPr lang="uk-UA" dirty="0" smtClean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4857783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Фауна</a:t>
            </a:r>
            <a:endParaRPr lang="uk-UA" b="1" dirty="0" smtClean="0"/>
          </a:p>
          <a:p>
            <a:r>
              <a:rPr lang="uk-UA" dirty="0" smtClean="0"/>
              <a:t>1000</a:t>
            </a:r>
            <a:r>
              <a:rPr lang="uk-UA" dirty="0" smtClean="0"/>
              <a:t> видів безхребетних </a:t>
            </a:r>
            <a:r>
              <a:rPr lang="uk-UA" dirty="0" smtClean="0"/>
              <a:t>тварин</a:t>
            </a:r>
            <a:r>
              <a:rPr lang="en-US" dirty="0" smtClean="0"/>
              <a:t>. </a:t>
            </a:r>
            <a:r>
              <a:rPr lang="uk-UA" dirty="0" smtClean="0"/>
              <a:t>Серед </a:t>
            </a:r>
            <a:r>
              <a:rPr lang="uk-UA" dirty="0" smtClean="0"/>
              <a:t>них найчисленнішою групою є комахи. У </a:t>
            </a:r>
            <a:r>
              <a:rPr lang="uk-UA" dirty="0" smtClean="0"/>
              <a:t>фауні</a:t>
            </a:r>
            <a:r>
              <a:rPr lang="en-US" dirty="0" smtClean="0"/>
              <a:t> </a:t>
            </a:r>
            <a:r>
              <a:rPr lang="uk-UA" dirty="0" smtClean="0"/>
              <a:t>хребетних</a:t>
            </a:r>
            <a:r>
              <a:rPr lang="uk-UA" dirty="0" smtClean="0"/>
              <a:t> тварин </a:t>
            </a:r>
            <a:r>
              <a:rPr lang="uk-UA" dirty="0" smtClean="0"/>
              <a:t>налічується </a:t>
            </a:r>
            <a:r>
              <a:rPr lang="uk-UA" dirty="0" smtClean="0"/>
              <a:t>149 видів, які належать до 6 класів. Іхтіофауна представлена 10 видами риб. Домінуючим видом у річках є форель струмкова. З </a:t>
            </a:r>
            <a:r>
              <a:rPr lang="uk-UA" dirty="0" smtClean="0"/>
              <a:t>круглоротих</a:t>
            </a:r>
            <a:r>
              <a:rPr lang="uk-UA" dirty="0" smtClean="0"/>
              <a:t> водиться лише мінога </a:t>
            </a:r>
            <a:r>
              <a:rPr lang="uk-UA" dirty="0" smtClean="0"/>
              <a:t>угорська. </a:t>
            </a:r>
            <a:r>
              <a:rPr lang="uk-UA" dirty="0" smtClean="0"/>
              <a:t>Серед земноводних найчисленнішою є жаба трав'яна. </a:t>
            </a:r>
            <a:r>
              <a:rPr lang="uk-UA" dirty="0" smtClean="0"/>
              <a:t>В </a:t>
            </a:r>
            <a:r>
              <a:rPr lang="uk-UA" dirty="0" smtClean="0"/>
              <a:t>калюжах та заплавах потоків живуть тритони альпійський і карпатський, </a:t>
            </a:r>
            <a:r>
              <a:rPr lang="uk-UA" dirty="0" err="1" smtClean="0"/>
              <a:t>кумка</a:t>
            </a:r>
            <a:r>
              <a:rPr lang="uk-UA" dirty="0" smtClean="0"/>
              <a:t> жовтобрюшка. У нижній та середній частинах лісового поясу зрідка зустрічається саламандра плямиста. Всього на заповідній території відмічено 8 видів земноводних.</a:t>
            </a:r>
          </a:p>
          <a:p>
            <a:r>
              <a:rPr lang="uk-UA" dirty="0" err="1" smtClean="0"/>
              <a:t>Герпетофауна</a:t>
            </a:r>
            <a:r>
              <a:rPr lang="uk-UA" dirty="0" smtClean="0"/>
              <a:t> </a:t>
            </a:r>
            <a:r>
              <a:rPr lang="uk-UA" dirty="0" smtClean="0"/>
              <a:t>всього </a:t>
            </a:r>
            <a:r>
              <a:rPr lang="uk-UA" dirty="0" smtClean="0"/>
              <a:t>5 видів: безнога ящірка веретільниця, вуж звичайний, гадюка звичайна, ящірки прудка </a:t>
            </a:r>
            <a:r>
              <a:rPr lang="uk-UA" dirty="0" smtClean="0"/>
              <a:t>і живородна</a:t>
            </a:r>
            <a:r>
              <a:rPr lang="uk-UA" dirty="0" smtClean="0"/>
              <a:t>, які є домінуючими видами. Фауна птахів налічує 85 видів. У нижніх гіпсометричних рівнях трапляються птахи, характерні для широколистяних лісів Карпат: різні види строкатих дятлів, мухоловок, малинівка, в'юркові та інші. В хвойних лісах гніздяться жовна чорна і дятел трипалий, чиж, шишкар ялиновий, снігур, тинівка лісова, корольок жовтоголовий, рябчик. Біля верхньої межі лісу та па лісових галявинах зустрічаються глухар, дрізд гірський, щеврик лісовий. У субальпійському поясі </a:t>
            </a:r>
            <a:r>
              <a:rPr lang="uk-UA" dirty="0" err="1" smtClean="0"/>
              <a:t>живутьтинівка</a:t>
            </a:r>
            <a:r>
              <a:rPr lang="uk-UA" dirty="0" smtClean="0"/>
              <a:t> альпійська, горихвістка чорна, щеврик гірський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00063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 берегах численних потоків гніздяться </a:t>
            </a:r>
            <a:r>
              <a:rPr lang="uk-UA" dirty="0" err="1" smtClean="0"/>
              <a:t>оляпка</a:t>
            </a:r>
            <a:r>
              <a:rPr lang="uk-UA" dirty="0" smtClean="0"/>
              <a:t> та плиска гірська, а на нижніх ділянках течії — плиска </a:t>
            </a:r>
            <a:r>
              <a:rPr lang="uk-UA" dirty="0" smtClean="0"/>
              <a:t>біла та</a:t>
            </a:r>
            <a:r>
              <a:rPr lang="uk-UA" dirty="0" smtClean="0"/>
              <a:t> перевізник. З денних хижих птахів і сов можна зустріти канюка звичайного, осоїда, яструба великого і малого, боривітра звичайного, сову сіру та довгохвосту. Фауна ссавців представлена 47 видами. Звичними в заповіднику є олень благородний, козуля, кабан дикий, заєць-русак, білка звичайна. Мешкає тут 18 видів дрібних ссавців — мишоподібних гризунів. З хижаків водяться ведмідь </a:t>
            </a:r>
            <a:r>
              <a:rPr lang="uk-UA" dirty="0" smtClean="0"/>
              <a:t>бурий,рись </a:t>
            </a:r>
            <a:r>
              <a:rPr lang="uk-UA" dirty="0" smtClean="0"/>
              <a:t>звичайна, лисиця, видра річкова, норка європейська, тхір звичайний, два види куниць, зрідка заходять </a:t>
            </a:r>
            <a:r>
              <a:rPr lang="uk-UA" dirty="0" smtClean="0"/>
              <a:t>вовки.</a:t>
            </a:r>
            <a:endParaRPr lang="uk-UA" dirty="0" smtClean="0"/>
          </a:p>
          <a:p>
            <a:r>
              <a:rPr lang="uk-UA" dirty="0" smtClean="0"/>
              <a:t>З фауни 20 видів є рідкісними і занесені до Червоної книги України, а саме: харіус європейський, тритони альпійський і карпатський, саламандра плямиста, лелека чорний, підорлик </a:t>
            </a:r>
            <a:r>
              <a:rPr lang="uk-UA" dirty="0" smtClean="0"/>
              <a:t>малий</a:t>
            </a:r>
            <a:r>
              <a:rPr lang="uk-UA" dirty="0" smtClean="0"/>
              <a:t>, глухар, пугач, сова </a:t>
            </a:r>
            <a:r>
              <a:rPr lang="uk-UA" dirty="0" smtClean="0"/>
              <a:t>довгохвоста,</a:t>
            </a:r>
            <a:r>
              <a:rPr lang="uk-UA" dirty="0" smtClean="0"/>
              <a:t> дятел </a:t>
            </a:r>
            <a:r>
              <a:rPr lang="uk-UA" dirty="0" err="1" smtClean="0"/>
              <a:t>білоспинний</a:t>
            </a:r>
            <a:r>
              <a:rPr lang="uk-UA" dirty="0" smtClean="0"/>
              <a:t>, тинівка альпійська, </a:t>
            </a:r>
            <a:r>
              <a:rPr lang="uk-UA" dirty="0" err="1" smtClean="0"/>
              <a:t>бурозубка</a:t>
            </a:r>
            <a:r>
              <a:rPr lang="uk-UA" dirty="0" smtClean="0"/>
              <a:t> альпійська, </a:t>
            </a:r>
            <a:r>
              <a:rPr lang="uk-UA" dirty="0" err="1" smtClean="0"/>
              <a:t>кутора</a:t>
            </a:r>
            <a:r>
              <a:rPr lang="uk-UA" dirty="0" smtClean="0"/>
              <a:t> мала, полівка снігова, горностай, норка європейська, борсук, видра річкова, кіт лісовий, рись звичайна.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lmo trut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943094" cy="2428868"/>
          </a:xfrm>
          <a:prstGeom prst="rect">
            <a:avLst/>
          </a:prstGeom>
          <a:noFill/>
        </p:spPr>
      </p:pic>
      <p:pic>
        <p:nvPicPr>
          <p:cNvPr id="22532" name="Picture 4" descr="Файл:Common Frog in Norway, 2007.jpg"/>
          <p:cNvPicPr>
            <a:picLocks noChangeAspect="1" noChangeArrowheads="1"/>
          </p:cNvPicPr>
          <p:nvPr/>
        </p:nvPicPr>
        <p:blipFill>
          <a:blip r:embed="rId3"/>
          <a:srcRect r="2632" b="11765"/>
          <a:stretch>
            <a:fillRect/>
          </a:stretch>
        </p:blipFill>
        <p:spPr bwMode="auto">
          <a:xfrm>
            <a:off x="1643042" y="0"/>
            <a:ext cx="2643206" cy="2143116"/>
          </a:xfrm>
          <a:prstGeom prst="rect">
            <a:avLst/>
          </a:prstGeom>
          <a:noFill/>
        </p:spPr>
      </p:pic>
      <p:pic>
        <p:nvPicPr>
          <p:cNvPr id="22534" name="Picture 6" descr="BlackWo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2500330" cy="2428868"/>
          </a:xfrm>
          <a:prstGeom prst="rect">
            <a:avLst/>
          </a:prstGeom>
          <a:noFill/>
        </p:spPr>
      </p:pic>
      <p:pic>
        <p:nvPicPr>
          <p:cNvPr id="22536" name="Picture 8" descr="Anthus trivialis -Syddanmark, Denmark-8.jpg"/>
          <p:cNvPicPr>
            <a:picLocks noChangeAspect="1" noChangeArrowheads="1"/>
          </p:cNvPicPr>
          <p:nvPr/>
        </p:nvPicPr>
        <p:blipFill>
          <a:blip r:embed="rId5"/>
          <a:srcRect t="20588" r="3124"/>
          <a:stretch>
            <a:fillRect/>
          </a:stretch>
        </p:blipFill>
        <p:spPr bwMode="auto">
          <a:xfrm>
            <a:off x="3000364" y="1857364"/>
            <a:ext cx="2214578" cy="1928802"/>
          </a:xfrm>
          <a:prstGeom prst="rect">
            <a:avLst/>
          </a:prstGeom>
          <a:noFill/>
        </p:spPr>
      </p:pic>
      <p:pic>
        <p:nvPicPr>
          <p:cNvPr id="22540" name="Picture 12" descr="Zoo in Yalta 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6550" y="5010149"/>
            <a:ext cx="2457450" cy="1847851"/>
          </a:xfrm>
          <a:prstGeom prst="rect">
            <a:avLst/>
          </a:prstGeom>
          <a:noFill/>
        </p:spPr>
      </p:pic>
      <p:pic>
        <p:nvPicPr>
          <p:cNvPr id="22542" name="Picture 14" descr="Lightmatter Alaskan brownb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171824"/>
            <a:ext cx="2457450" cy="3686176"/>
          </a:xfrm>
          <a:prstGeom prst="rect">
            <a:avLst/>
          </a:prstGeom>
          <a:noFill/>
        </p:spPr>
      </p:pic>
      <p:pic>
        <p:nvPicPr>
          <p:cNvPr id="22544" name="Picture 16" descr="Motacilla alba alba cropped.JPG"/>
          <p:cNvPicPr>
            <a:picLocks noChangeAspect="1" noChangeArrowheads="1"/>
          </p:cNvPicPr>
          <p:nvPr/>
        </p:nvPicPr>
        <p:blipFill>
          <a:blip r:embed="rId8"/>
          <a:srcRect l="5814" t="3947"/>
          <a:stretch>
            <a:fillRect/>
          </a:stretch>
        </p:blipFill>
        <p:spPr bwMode="auto">
          <a:xfrm>
            <a:off x="4500562" y="2714620"/>
            <a:ext cx="2314574" cy="1738313"/>
          </a:xfrm>
          <a:prstGeom prst="rect">
            <a:avLst/>
          </a:prstGeom>
          <a:noFill/>
        </p:spPr>
      </p:pic>
      <p:pic>
        <p:nvPicPr>
          <p:cNvPr id="22546" name="Picture 18" descr="Cinclus cinclus R(ThKraft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000372"/>
            <a:ext cx="2214546" cy="1785950"/>
          </a:xfrm>
          <a:prstGeom prst="rect">
            <a:avLst/>
          </a:prstGeom>
          <a:noFill/>
        </p:spPr>
      </p:pic>
      <p:pic>
        <p:nvPicPr>
          <p:cNvPr id="22548" name="Picture 20" descr="Lynx lynx poi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928934"/>
            <a:ext cx="2214546" cy="3686176"/>
          </a:xfrm>
          <a:prstGeom prst="rect">
            <a:avLst/>
          </a:prstGeom>
          <a:noFill/>
        </p:spPr>
      </p:pic>
      <p:pic>
        <p:nvPicPr>
          <p:cNvPr id="22550" name="Picture 22" descr="(Felis silvestris silvestris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4500570"/>
            <a:ext cx="2571750" cy="1933576"/>
          </a:xfrm>
          <a:prstGeom prst="rect">
            <a:avLst/>
          </a:prstGeom>
          <a:noFill/>
        </p:spPr>
      </p:pic>
      <p:pic>
        <p:nvPicPr>
          <p:cNvPr id="22552" name="Picture 24" descr="Strix uralensis.jpg"/>
          <p:cNvPicPr>
            <a:picLocks noChangeAspect="1" noChangeArrowheads="1"/>
          </p:cNvPicPr>
          <p:nvPr/>
        </p:nvPicPr>
        <p:blipFill>
          <a:blip r:embed="rId12"/>
          <a:srcRect t="10416" r="27777"/>
          <a:stretch>
            <a:fillRect/>
          </a:stretch>
        </p:blipFill>
        <p:spPr bwMode="auto">
          <a:xfrm>
            <a:off x="7143768" y="0"/>
            <a:ext cx="2000232" cy="307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286412"/>
          </a:xfrm>
        </p:spPr>
        <p:txBody>
          <a:bodyPr>
            <a:normAutofit fontScale="70000" lnSpcReduction="20000"/>
          </a:bodyPr>
          <a:lstStyle/>
          <a:p>
            <a:r>
              <a:rPr lang="uk-UA" sz="2900" b="1" dirty="0" smtClean="0"/>
              <a:t>Флора</a:t>
            </a:r>
          </a:p>
          <a:p>
            <a:r>
              <a:rPr lang="uk-UA" dirty="0" smtClean="0"/>
              <a:t>На території заповідника росте 402 види вищих судинних рослин, які належать до 5 відділів, 75 родин, 236 родів. Значна частина видів рідкісні, ендемічні і реліктові. Особливу групу (20 видів, або 5%) становлять види, які занесені до Червоної книги України. Найрідкіснішими з них є зозулинці </a:t>
            </a:r>
            <a:r>
              <a:rPr lang="uk-UA" dirty="0" smtClean="0"/>
              <a:t>чоловічий</a:t>
            </a:r>
            <a:r>
              <a:rPr lang="uk-UA" dirty="0" smtClean="0"/>
              <a:t> та </a:t>
            </a:r>
            <a:r>
              <a:rPr lang="uk-UA" dirty="0" err="1" smtClean="0"/>
              <a:t>шоломоносний</a:t>
            </a:r>
            <a:r>
              <a:rPr lang="uk-UA" dirty="0" smtClean="0"/>
              <a:t>, зозулині сльози яйцевидні, язичок зелений, </a:t>
            </a:r>
            <a:r>
              <a:rPr lang="uk-UA" dirty="0" err="1" smtClean="0"/>
              <a:t>лунарія</a:t>
            </a:r>
            <a:r>
              <a:rPr lang="uk-UA" dirty="0" smtClean="0"/>
              <a:t> оживаюча.</a:t>
            </a:r>
          </a:p>
          <a:p>
            <a:r>
              <a:rPr lang="uk-UA" dirty="0" smtClean="0"/>
              <a:t>Значна частина видів флори заповідника (19) є регіонально рідкісною: аконіт строкатий, дзвоники пильчасті, </a:t>
            </a:r>
            <a:r>
              <a:rPr lang="uk-UA" dirty="0" err="1" smtClean="0"/>
              <a:t>стародуб</a:t>
            </a:r>
            <a:r>
              <a:rPr lang="uk-UA" dirty="0" smtClean="0"/>
              <a:t> </a:t>
            </a:r>
            <a:r>
              <a:rPr lang="uk-UA" dirty="0" smtClean="0"/>
              <a:t>альпійський,</a:t>
            </a:r>
            <a:r>
              <a:rPr lang="uk-UA" dirty="0" smtClean="0"/>
              <a:t> </a:t>
            </a:r>
            <a:r>
              <a:rPr lang="uk-UA" dirty="0" err="1" smtClean="0"/>
              <a:t>відкасник</a:t>
            </a:r>
            <a:r>
              <a:rPr lang="uk-UA" dirty="0" smtClean="0"/>
              <a:t> </a:t>
            </a:r>
            <a:r>
              <a:rPr lang="uk-UA" dirty="0" err="1" smtClean="0"/>
              <a:t>безстеблий</a:t>
            </a:r>
            <a:r>
              <a:rPr lang="uk-UA" dirty="0" smtClean="0"/>
              <a:t> та </a:t>
            </a:r>
            <a:r>
              <a:rPr lang="uk-UA" dirty="0" smtClean="0"/>
              <a:t>інші. Про значний вік флори та її самобутність свідчить наявність реліктових та ендемічних видів. Зокрема, з реліктів зустрічаються </a:t>
            </a:r>
            <a:r>
              <a:rPr lang="uk-UA" dirty="0" err="1" smtClean="0"/>
              <a:t>гропянка</a:t>
            </a:r>
            <a:r>
              <a:rPr lang="uk-UA" dirty="0" smtClean="0"/>
              <a:t> </a:t>
            </a:r>
            <a:r>
              <a:rPr lang="uk-UA" dirty="0" err="1" smtClean="0"/>
              <a:t>багатороздільна</a:t>
            </a:r>
            <a:r>
              <a:rPr lang="uk-UA" dirty="0" smtClean="0"/>
              <a:t>, страусове перо звичайне, </a:t>
            </a:r>
            <a:r>
              <a:rPr lang="uk-UA" dirty="0" err="1" smtClean="0"/>
              <a:t>блехнум</a:t>
            </a:r>
            <a:r>
              <a:rPr lang="uk-UA" dirty="0" smtClean="0"/>
              <a:t> колосистий, баранець звичайний, вовче лико звичайне. Ендемічних видів 18, серед них королиця </a:t>
            </a:r>
            <a:r>
              <a:rPr lang="uk-UA" dirty="0" err="1" smtClean="0"/>
              <a:t>круглолиста</a:t>
            </a:r>
            <a:r>
              <a:rPr lang="uk-UA" dirty="0" smtClean="0"/>
              <a:t>, </a:t>
            </a:r>
            <a:r>
              <a:rPr lang="uk-UA" dirty="0" err="1" smtClean="0"/>
              <a:t>тоція</a:t>
            </a:r>
            <a:r>
              <a:rPr lang="uk-UA" dirty="0" smtClean="0"/>
              <a:t> карпатська, </a:t>
            </a:r>
            <a:r>
              <a:rPr lang="uk-UA" dirty="0" smtClean="0"/>
              <a:t>волошки </a:t>
            </a:r>
            <a:r>
              <a:rPr lang="uk-UA" dirty="0" err="1" smtClean="0"/>
              <a:t>мармароська</a:t>
            </a:r>
            <a:r>
              <a:rPr lang="uk-UA" dirty="0" smtClean="0"/>
              <a:t> і карпатська, гвоздика карпатська, фіалка відхилена та інші.</a:t>
            </a:r>
          </a:p>
          <a:p>
            <a:endParaRPr lang="uk-UA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2/26/XN_Listera_ovata_894.jpg/200px-XN_Listera_ovata_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2571768" cy="3417547"/>
          </a:xfrm>
          <a:prstGeom prst="rect">
            <a:avLst/>
          </a:prstGeom>
          <a:noFill/>
        </p:spPr>
      </p:pic>
      <p:pic>
        <p:nvPicPr>
          <p:cNvPr id="26628" name="Picture 4" descr="Aconitum variegatum 11080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143380"/>
            <a:ext cx="2571736" cy="2714620"/>
          </a:xfrm>
          <a:prstGeom prst="rect">
            <a:avLst/>
          </a:prstGeom>
          <a:noFill/>
        </p:spPr>
      </p:pic>
      <p:pic>
        <p:nvPicPr>
          <p:cNvPr id="26630" name="Picture 6" descr="Huperzia sela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14620"/>
            <a:ext cx="2928926" cy="4143380"/>
          </a:xfrm>
          <a:prstGeom prst="rect">
            <a:avLst/>
          </a:prstGeom>
          <a:noFill/>
        </p:spPr>
      </p:pic>
      <p:pic>
        <p:nvPicPr>
          <p:cNvPr id="26632" name="Picture 8" descr="https://encrypted-tbn3.gstatic.com/images?q=tbn:ANd9GcSSnsS-YkCTqJJJS8JG4oTF9eKv_7W5ma2dw606DF0htAYzegwY3RPIGRD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0"/>
            <a:ext cx="2786050" cy="2714620"/>
          </a:xfrm>
          <a:prstGeom prst="rect">
            <a:avLst/>
          </a:prstGeom>
          <a:noFill/>
        </p:spPr>
      </p:pic>
      <p:pic>
        <p:nvPicPr>
          <p:cNvPr id="26634" name="Picture 10" descr="Страусове перо звичайне (Matteuccia struthiopteris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4429124" cy="3500438"/>
          </a:xfrm>
          <a:prstGeom prst="rect">
            <a:avLst/>
          </a:prstGeom>
          <a:noFill/>
        </p:spPr>
      </p:pic>
      <p:pic>
        <p:nvPicPr>
          <p:cNvPr id="26636" name="Picture 12" descr="http://upload.wikimedia.org/wikipedia/commons/thumb/b/b2/Hall_k%C3%A4pp_%28Military_Orchid%2C_orchis_militaris%29.jpg/200px-Hall_k%C3%A4pp_%28Military_Orchid%2C_orchis_militaris%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0"/>
            <a:ext cx="2143108" cy="4143380"/>
          </a:xfrm>
          <a:prstGeom prst="rect">
            <a:avLst/>
          </a:prstGeom>
          <a:noFill/>
        </p:spPr>
      </p:pic>
      <p:pic>
        <p:nvPicPr>
          <p:cNvPr id="26638" name="Picture 14" descr="Flowers of Orchis mascu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28598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Древлянський природний заповідник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357717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/>
              <a:t>Приро́дний запов</a:t>
            </a:r>
            <a:r>
              <a:rPr lang="en-US" b="1" dirty="0" smtClean="0"/>
              <a:t>í</a:t>
            </a:r>
            <a:r>
              <a:rPr lang="vi-VN" b="1" dirty="0" smtClean="0"/>
              <a:t>дник «Древля́нський»</a:t>
            </a:r>
            <a:r>
              <a:rPr lang="vi-VN" dirty="0" smtClean="0"/>
              <a:t> — природоохоронна територія в межах Народицького району Житомирської області. Розташований на південь і схід від смт Народичі, вздовж річки Уж та її привих приток — Лозниця, Ослів і Звіздаль.</a:t>
            </a:r>
          </a:p>
          <a:p>
            <a:r>
              <a:rPr lang="vi-VN" dirty="0" smtClean="0"/>
              <a:t>Площа заповідника 30872,84 га. </a:t>
            </a:r>
            <a:endParaRPr lang="ru-RU" dirty="0" smtClean="0"/>
          </a:p>
          <a:p>
            <a:r>
              <a:rPr lang="vi-VN" dirty="0" smtClean="0"/>
              <a:t>Створений</a:t>
            </a:r>
            <a:r>
              <a:rPr lang="vi-VN" dirty="0" smtClean="0"/>
              <a:t> 31 грудня 2009 року.</a:t>
            </a:r>
          </a:p>
          <a:p>
            <a:r>
              <a:rPr lang="vi-VN" dirty="0" smtClean="0"/>
              <a:t>Заповідник </a:t>
            </a:r>
            <a:r>
              <a:rPr lang="vi-VN" dirty="0" smtClean="0"/>
              <a:t>охоплює землі державної та комунальної власності. Створений з метою збереження унікальних лісових і водно-болотних природних комплексів Українського Полісся, охорони реліктових та ендемічних рослин і тварин та відтворення і збагачення природних лісів регіону. Формування органів управління та фонду заповідника мало тривати протягом 2010—2012 років, згідно з відповідним указом Президента України Віктора Ющенка.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Єланецький</a:t>
            </a:r>
            <a:r>
              <a:rPr lang="uk-UA" b="1" dirty="0" smtClean="0"/>
              <a:t> степ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Природний заповідник «</a:t>
            </a:r>
            <a:r>
              <a:rPr lang="uk-UA" b="1" dirty="0" err="1" smtClean="0"/>
              <a:t>Єланецький</a:t>
            </a:r>
            <a:r>
              <a:rPr lang="uk-UA" b="1" dirty="0" smtClean="0"/>
              <a:t> степ»</a:t>
            </a:r>
            <a:r>
              <a:rPr lang="uk-UA" dirty="0" smtClean="0"/>
              <a:t> — природоохоронна територія в Миколаївській </a:t>
            </a:r>
            <a:r>
              <a:rPr lang="uk-UA" dirty="0" smtClean="0"/>
              <a:t>області. </a:t>
            </a:r>
            <a:r>
              <a:rPr lang="uk-UA" dirty="0" smtClean="0"/>
              <a:t>Заповідник призначений для збереження та відтворення степових природних комплексів Правобережної України. Він був організований для охорони найбільшої у Північно-Західному Причорномор'ї ділянки цілинного степу й є першим і, поки що, єдиним степовим заповідником у Правобережній Україні. Його мета — збереження та відновлення типчаково-ковилового степу, не представленого на інших заповідних територіях України. В заповіднику створена одна екологічна стежка довжиною 1,2 км, маршрут якої проходить біля вольєру зоопарку. Відвідувачі мають нагоду ознайомитися з історією появи заповідника, його рослинним і тваринним світом, побачити на власні очі спосіб життя мешканців вольєру. Маршрут по стежці діє з початку квітня до середини жовтня.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Єланецький сте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00430" cy="4237570"/>
          </a:xfrm>
          <a:prstGeom prst="rect">
            <a:avLst/>
          </a:prstGeom>
          <a:noFill/>
        </p:spPr>
      </p:pic>
      <p:pic>
        <p:nvPicPr>
          <p:cNvPr id="27652" name="Picture 4" descr="http://stezhkamu.com/img/po/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3952876"/>
          </a:xfrm>
          <a:prstGeom prst="rect">
            <a:avLst/>
          </a:prstGeom>
          <a:noFill/>
        </p:spPr>
      </p:pic>
      <p:pic>
        <p:nvPicPr>
          <p:cNvPr id="27654" name="Picture 6" descr="http://laginlib.org.ua/mykolaiv/turystychna/foto/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929066"/>
            <a:ext cx="9188839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ginlib.org.ua/mykolaiv/turystychna/foto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50471"/>
          </a:xfrm>
          <a:prstGeom prst="rect">
            <a:avLst/>
          </a:prstGeom>
          <a:noFill/>
        </p:spPr>
      </p:pic>
      <p:pic>
        <p:nvPicPr>
          <p:cNvPr id="30724" name="Picture 4" descr="http://stezhkamu.com/img/places/411/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4214810" cy="3214686"/>
          </a:xfrm>
          <a:prstGeom prst="rect">
            <a:avLst/>
          </a:prstGeom>
          <a:noFill/>
        </p:spPr>
      </p:pic>
      <p:pic>
        <p:nvPicPr>
          <p:cNvPr id="30726" name="Picture 6" descr="http://www.ukrainaincognita.com/sites/default/files/el_s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951084" cy="3214686"/>
          </a:xfrm>
          <a:prstGeom prst="rect">
            <a:avLst/>
          </a:prstGeom>
          <a:noFill/>
        </p:spPr>
      </p:pic>
      <p:pic>
        <p:nvPicPr>
          <p:cNvPr id="30728" name="Picture 8" descr="http://ukrainaincognita.com/sites/default/files/cherem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8970" y="0"/>
            <a:ext cx="429503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Луганський природний заповідник</a:t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9144000" cy="4357718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Луганський природний заповідник НАН України</a:t>
            </a:r>
            <a:r>
              <a:rPr lang="uk-UA" dirty="0" smtClean="0"/>
              <a:t> — природоохоронна організація, що підпорядкована Відділенню загальної біології НАН України, до відома якої входять 4 природоохоронні території України, розташовані на території Луганської області. Заповідник створено з метою збереження у природному стані типових та унікальних для степової ландшафтної зони природних комплексів.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Перелік природних заповідників</a:t>
            </a:r>
            <a:br>
              <a:rPr lang="uk-UA" b="1" dirty="0" smtClean="0"/>
            </a:br>
            <a:endParaRPr lang="uk-UA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64744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0"/>
              </a:tblGrid>
              <a:tr h="265666">
                <a:tc>
                  <a:txBody>
                    <a:bodyPr/>
                    <a:lstStyle/>
                    <a:p>
                      <a:r>
                        <a:rPr lang="ru-RU" sz="1600" cap="none" spc="0" dirty="0" err="1" smtClean="0">
                          <a:ln>
                            <a:noFill/>
                          </a:ln>
                          <a:effectLst/>
                        </a:rPr>
                        <a:t>Асканія-Нова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ux Libertine"/>
                      </a:endParaRPr>
                    </a:p>
                  </a:txBody>
                  <a:tcPr marL="19019" marR="41604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Дніпровсько-Орільский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Древлянський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Казантипський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природний </a:t>
                      </a:r>
                      <a:r>
                        <a:rPr lang="uk-UA" sz="1600" u="none" strike="noStrike" cap="none" spc="0" dirty="0" smtClean="0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Канівський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Карадазький природний </a:t>
                      </a:r>
                      <a:r>
                        <a:rPr lang="uk-UA" sz="1600" u="none" strike="noStrike" cap="none" spc="0" dirty="0" err="1" smtClean="0">
                          <a:ln>
                            <a:noFill/>
                          </a:ln>
                          <a:effectLst/>
                        </a:rPr>
                        <a:t>заповідни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422225">
                <a:tc>
                  <a:txBody>
                    <a:bodyPr/>
                    <a:lstStyle/>
                    <a:p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Кримський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природний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ru-RU" sz="1600" cap="none" spc="0" dirty="0" err="1">
                          <a:ln>
                            <a:noFill/>
                          </a:ln>
                          <a:effectLst/>
                        </a:rPr>
                        <a:t>Філії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: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Лебедині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острови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626264">
                <a:tc>
                  <a:txBody>
                    <a:bodyPr/>
                    <a:lstStyle/>
                    <a:p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Луганський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природний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ru-RU" sz="1600" cap="none" spc="0" dirty="0" err="1">
                          <a:ln>
                            <a:noFill/>
                          </a:ln>
                          <a:effectLst/>
                        </a:rPr>
                        <a:t>Філії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: 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Станично-Луганський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,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Провальський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степ»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,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Стрільцівський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степ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Опукський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Поліський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Природний заповідник «Горгани»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Природний заповідник «</a:t>
                      </a:r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Єланецький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степ»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422225">
                <a:tc>
                  <a:txBody>
                    <a:bodyPr/>
                    <a:lstStyle/>
                    <a:p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Природний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Медобори</a:t>
                      </a:r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</a:p>
                    <a:p>
                      <a:r>
                        <a:rPr lang="ru-RU" sz="1600" cap="none" spc="0" dirty="0" err="1" smtClean="0">
                          <a:ln>
                            <a:noFill/>
                          </a:ln>
                          <a:effectLst/>
                        </a:rPr>
                        <a:t>Філії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: </a:t>
                      </a:r>
                      <a:r>
                        <a:rPr lang="ru-RU" sz="1600" cap="none" spc="0" dirty="0" err="1">
                          <a:ln>
                            <a:noFill/>
                          </a:ln>
                          <a:effectLst/>
                        </a:rPr>
                        <a:t>Кременецькі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 гори.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Природний заповідник «Мис Мартьян»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Природний заповідник «Михайлівська цілина»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Природний заповідник «</a:t>
                      </a:r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Розточчя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Рівненський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626264">
                <a:tc>
                  <a:txBody>
                    <a:bodyPr/>
                    <a:lstStyle/>
                    <a:p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Український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степовий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природний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заповідник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lang="ru-RU" sz="1600" cap="none" spc="0" dirty="0" err="1">
                          <a:ln>
                            <a:noFill/>
                          </a:ln>
                          <a:effectLst/>
                        </a:rPr>
                        <a:t>Філії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: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Хомутівський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степ»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,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Кам'яні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могили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»</a:t>
                      </a:r>
                      <a:r>
                        <a:rPr lang="ru-RU" sz="1600" cap="none" spc="0" dirty="0">
                          <a:ln>
                            <a:noFill/>
                          </a:ln>
                          <a:effectLst/>
                        </a:rPr>
                        <a:t>, 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Крейдова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флора»</a:t>
                      </a:r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218186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 err="1">
                          <a:ln>
                            <a:noFill/>
                          </a:ln>
                          <a:effectLst/>
                        </a:rPr>
                        <a:t>Черемський</a:t>
                      </a:r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  <a:tr h="72659">
                <a:tc>
                  <a:txBody>
                    <a:bodyPr/>
                    <a:lstStyle/>
                    <a:p>
                      <a:r>
                        <a:rPr lang="uk-UA" sz="1600" u="none" strike="noStrike" cap="none" spc="0" dirty="0">
                          <a:ln>
                            <a:noFill/>
                          </a:ln>
                          <a:effectLst/>
                        </a:rPr>
                        <a:t>Ялтинський гірсько-лісовий природний заповідник</a:t>
                      </a:r>
                      <a:endParaRPr lang="uk-UA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019" marR="19019" marT="9510" marB="951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xploreua.com/wp-content/uploads/2012/11/8260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62351"/>
          </a:xfrm>
          <a:prstGeom prst="rect">
            <a:avLst/>
          </a:prstGeom>
          <a:noFill/>
        </p:spPr>
      </p:pic>
      <p:pic>
        <p:nvPicPr>
          <p:cNvPr id="34820" name="Picture 4" descr="http://zapovednik.lg.ua/sites/default/files/%D0%9A%D0%B0%D1%82%D0%B0%D1%80%D0%B0%D0%BB.jpg"/>
          <p:cNvPicPr>
            <a:picLocks noChangeAspect="1" noChangeArrowheads="1"/>
          </p:cNvPicPr>
          <p:nvPr/>
        </p:nvPicPr>
        <p:blipFill>
          <a:blip r:embed="rId3"/>
          <a:srcRect t="28502" r="-3125"/>
          <a:stretch>
            <a:fillRect/>
          </a:stretch>
        </p:blipFill>
        <p:spPr bwMode="auto">
          <a:xfrm>
            <a:off x="4214810" y="0"/>
            <a:ext cx="5072066" cy="3571876"/>
          </a:xfrm>
          <a:prstGeom prst="rect">
            <a:avLst/>
          </a:prstGeom>
          <a:noFill/>
        </p:spPr>
      </p:pic>
      <p:pic>
        <p:nvPicPr>
          <p:cNvPr id="34822" name="Picture 6" descr="http://www.photoukraine.com/i/articles/Luganskiy%20Zapovednik%20Photos/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429264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Флора</a:t>
            </a:r>
            <a:endParaRPr lang="uk-UA" b="1" dirty="0" smtClean="0"/>
          </a:p>
          <a:p>
            <a:r>
              <a:rPr lang="en-US" i="1" dirty="0" err="1" smtClean="0"/>
              <a:t>Cenchrus</a:t>
            </a:r>
            <a:r>
              <a:rPr lang="en-US" i="1" dirty="0" smtClean="0"/>
              <a:t> </a:t>
            </a:r>
            <a:r>
              <a:rPr lang="en-US" i="1" dirty="0" err="1" smtClean="0"/>
              <a:t>pauciflorus</a:t>
            </a:r>
            <a:r>
              <a:rPr lang="en-US" dirty="0" smtClean="0"/>
              <a:t> - </a:t>
            </a:r>
            <a:r>
              <a:rPr lang="uk-UA" dirty="0" smtClean="0"/>
              <a:t>один з відомих чужорідних видів у флорі заповідника</a:t>
            </a:r>
          </a:p>
          <a:p>
            <a:r>
              <a:rPr lang="uk-UA" dirty="0" smtClean="0"/>
              <a:t>Загальна кількість природної флори заповідника нараховує 1862 види, з них флора судинних рослин — 1135 видів, мохоподібних — 30 видів, зелених водоростей — 178 видів, лишайників — 25 видів. Тут зростають також 494 види грибів. У флорі заповідника нараховується 186 ендемічних видів.</a:t>
            </a:r>
          </a:p>
          <a:p>
            <a:r>
              <a:rPr lang="uk-UA" dirty="0" smtClean="0"/>
              <a:t>У Луганському природному заповіднику охороняються 15 видів рослин, занесених до Європейського червоного списку, 41 вид, занесений до Червоної книги України, 4 види, занесені до Додатку 1 Бернської конвенції. До Зеленої книги України </a:t>
            </a:r>
            <a:r>
              <a:rPr lang="uk-UA" dirty="0" err="1" smtClean="0"/>
              <a:t>занесено</a:t>
            </a:r>
            <a:r>
              <a:rPr lang="uk-UA" dirty="0" smtClean="0"/>
              <a:t> 15 рослинних угруповань, з них — 12 степових та 3 водних.</a:t>
            </a:r>
          </a:p>
          <a:p>
            <a:r>
              <a:rPr lang="uk-UA" b="1" dirty="0" smtClean="0"/>
              <a:t>Фауна</a:t>
            </a:r>
            <a:endParaRPr lang="uk-UA" b="1" dirty="0" smtClean="0"/>
          </a:p>
          <a:p>
            <a:r>
              <a:rPr lang="uk-UA" dirty="0" smtClean="0"/>
              <a:t>Бабак степовий(</a:t>
            </a:r>
            <a:r>
              <a:rPr lang="en-US" i="1" dirty="0" err="1" smtClean="0"/>
              <a:t>Marmota</a:t>
            </a:r>
            <a:r>
              <a:rPr lang="en-US" i="1" dirty="0" smtClean="0"/>
              <a:t> </a:t>
            </a:r>
            <a:r>
              <a:rPr lang="en-US" i="1" dirty="0" err="1" smtClean="0"/>
              <a:t>bobak</a:t>
            </a:r>
            <a:r>
              <a:rPr lang="en-US" dirty="0" smtClean="0"/>
              <a:t>)</a:t>
            </a:r>
          </a:p>
          <a:p>
            <a:r>
              <a:rPr lang="uk-UA" dirty="0" smtClean="0"/>
              <a:t>Вид-символ заповідника - бабак степовий (</a:t>
            </a:r>
            <a:r>
              <a:rPr lang="en-US" i="1" dirty="0" err="1" smtClean="0"/>
              <a:t>Marmota</a:t>
            </a:r>
            <a:r>
              <a:rPr lang="en-US" i="1" dirty="0" smtClean="0"/>
              <a:t> </a:t>
            </a:r>
            <a:r>
              <a:rPr lang="en-US" i="1" dirty="0" err="1" smtClean="0"/>
              <a:t>bobak</a:t>
            </a:r>
            <a:r>
              <a:rPr lang="en-US" dirty="0" smtClean="0"/>
              <a:t>).</a:t>
            </a:r>
          </a:p>
          <a:p>
            <a:r>
              <a:rPr lang="uk-UA" dirty="0" smtClean="0"/>
              <a:t>Загальна кількість видів природної фауни заповідника нараховує приблизно 2634 види тварин, у тому числі павукоподібних — орієнтовно 250, комах — 2000 видів. З хребетних тварин тут мешкають 1 вид круглоротих, 46 — риб, 9 </a:t>
            </a:r>
            <a:r>
              <a:rPr lang="uk-UA" dirty="0" err="1" smtClean="0"/>
              <a:t>-земноводних</a:t>
            </a:r>
            <a:r>
              <a:rPr lang="uk-UA" dirty="0" smtClean="0"/>
              <a:t>, 10 — плазунів, 245 — птахів, 66 видів ссавців. З них до Європейського червоного списку віднесено 28 видів, до Червоної книги України — 102 види, 196 видів належать до тих, що підлягають особливій охороні згідно з Бернською конвенцією.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apovednik.lg.ua/sites/default/files/%D0%A1%D1%83%D1%80%D0%BA%D0%B8.jpg"/>
          <p:cNvPicPr>
            <a:picLocks noChangeAspect="1" noChangeArrowheads="1"/>
          </p:cNvPicPr>
          <p:nvPr/>
        </p:nvPicPr>
        <p:blipFill>
          <a:blip r:embed="rId2"/>
          <a:srcRect l="26250" r="17500"/>
          <a:stretch>
            <a:fillRect/>
          </a:stretch>
        </p:blipFill>
        <p:spPr bwMode="auto">
          <a:xfrm>
            <a:off x="0" y="0"/>
            <a:ext cx="4286280" cy="4305301"/>
          </a:xfrm>
          <a:prstGeom prst="rect">
            <a:avLst/>
          </a:prstGeom>
          <a:noFill/>
        </p:spPr>
      </p:pic>
      <p:pic>
        <p:nvPicPr>
          <p:cNvPr id="31748" name="Picture 4" descr="http://1001doroga.ru/uploads/ukraina/50-1-ykraina-164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4286248" cy="2571744"/>
          </a:xfrm>
          <a:prstGeom prst="rect">
            <a:avLst/>
          </a:prstGeom>
          <a:noFill/>
        </p:spPr>
      </p:pic>
      <p:pic>
        <p:nvPicPr>
          <p:cNvPr id="31750" name="Picture 6" descr="http://ukrainaincognita.com/sites/default/files/lug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28"/>
            <a:ext cx="4857752" cy="3143272"/>
          </a:xfrm>
          <a:prstGeom prst="rect">
            <a:avLst/>
          </a:prstGeom>
          <a:noFill/>
        </p:spPr>
      </p:pic>
      <p:pic>
        <p:nvPicPr>
          <p:cNvPr id="31752" name="Picture 8" descr="http://zapovednik.lg.ua/sites/default/files/13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0"/>
            <a:ext cx="2500298" cy="3786190"/>
          </a:xfrm>
          <a:prstGeom prst="rect">
            <a:avLst/>
          </a:prstGeom>
          <a:noFill/>
        </p:spPr>
      </p:pic>
      <p:pic>
        <p:nvPicPr>
          <p:cNvPr id="31754" name="Picture 10" descr="http://ukrainaincognita.com/sites/default/files/lug3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0"/>
            <a:ext cx="2371725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Розточчя</a:t>
            </a:r>
            <a:r>
              <a:rPr lang="ru-RU" b="1" dirty="0" smtClean="0"/>
              <a:t> (</a:t>
            </a:r>
            <a:r>
              <a:rPr lang="ru-RU" b="1" dirty="0" err="1" smtClean="0"/>
              <a:t>заповідник</a:t>
            </a:r>
            <a:r>
              <a:rPr lang="ru-RU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4357718"/>
          </a:xfrm>
        </p:spPr>
        <p:txBody>
          <a:bodyPr>
            <a:normAutofit/>
          </a:bodyPr>
          <a:lstStyle/>
          <a:p>
            <a:r>
              <a:rPr lang="vi-VN" b="1" dirty="0" smtClean="0"/>
              <a:t>«Розто́ччя»</a:t>
            </a:r>
            <a:r>
              <a:rPr lang="vi-VN" dirty="0" smtClean="0"/>
              <a:t> — природний заповідник у Яворівському районі Львівської області. Створений у 1984 році з метою збереження та наукового вивчення унікальних ландшафтів Українського Розточчя.</a:t>
            </a:r>
          </a:p>
          <a:p>
            <a:r>
              <a:rPr lang="vi-VN" dirty="0" smtClean="0"/>
              <a:t>Площа 2 084,5 га. Протяжність території з півночі на південь — 8 км, із заходу на схід — 12 км.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uk/thumb/e/e3/%D0%97%D0%B0%D0%BF%D0%BE%D0%B2%D1%96%D0%B4%D0%BD%D0%B8%D0%BA_%D0%A0%D0%BE%D0%B7%D1%82%D0%BE%D1%87%D1%87%D1%8F_2.jpg/300px-%D0%97%D0%B0%D0%BF%D0%BE%D0%B2%D1%96%D0%B4%D0%BD%D0%B8%D0%BA_%D0%A0%D0%BE%D0%B7%D1%82%D0%BE%D1%87%D1%87%D1%8F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357562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uk/thumb/f/f8/%D0%97%D0%B0%D0%BF%D0%BE%D0%B2%D1%96%D0%B4%D0%BD%D0%B8%D0%BA_%D0%A0%D0%BE%D0%B7%D1%82%D0%BE%D1%87%D1%87%D1%8F_1.jpg/300px-%D0%97%D0%B0%D0%BF%D0%BE%D0%B2%D1%96%D0%B4%D0%BD%D0%B8%D0%BA_%D0%A0%D0%BE%D0%B7%D1%82%D0%BE%D1%87%D1%87%D1%8F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214686"/>
          </a:xfrm>
          <a:prstGeom prst="rect">
            <a:avLst/>
          </a:prstGeom>
          <a:noFill/>
        </p:spPr>
      </p:pic>
      <p:pic>
        <p:nvPicPr>
          <p:cNvPr id="39942" name="Picture 6" descr="http://www.polscha.travel/images/stories/polskatravel/59c2b4e254c531e2391182c80f8c3d70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476750" cy="3571876"/>
          </a:xfrm>
          <a:prstGeom prst="rect">
            <a:avLst/>
          </a:prstGeom>
          <a:noFill/>
        </p:spPr>
      </p:pic>
      <p:pic>
        <p:nvPicPr>
          <p:cNvPr id="39944" name="Picture 8" descr="http://www.naturalist.if.ua/wp-content/recreation_blog_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071810"/>
            <a:ext cx="521494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thumb/6/6f/Roztocca1.jpg/300px-Roztocc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36868" name="Picture 4" descr="http://static.iloveukraine.com.ua/p/0/15/15851/4805f7b5ce7ae801ccf9293f4364294b_6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"/>
            <a:ext cx="4857752" cy="3428999"/>
          </a:xfrm>
          <a:prstGeom prst="rect">
            <a:avLst/>
          </a:prstGeom>
          <a:noFill/>
        </p:spPr>
      </p:pic>
      <p:pic>
        <p:nvPicPr>
          <p:cNvPr id="36870" name="Picture 6" descr="http://www.gazeta.lviv.ua/sites/default/files/life/roz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7072330" cy="3548194"/>
          </a:xfrm>
          <a:prstGeom prst="rect">
            <a:avLst/>
          </a:prstGeom>
          <a:noFill/>
        </p:spPr>
      </p:pic>
      <p:pic>
        <p:nvPicPr>
          <p:cNvPr id="36872" name="Picture 8" descr="http://7ja.net/wp-content/uploads/2011/01/zapoved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286124"/>
            <a:ext cx="2285984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143536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Флора</a:t>
            </a:r>
            <a:endParaRPr lang="uk-UA" b="1" dirty="0" smtClean="0"/>
          </a:p>
          <a:p>
            <a:r>
              <a:rPr lang="uk-UA" dirty="0" smtClean="0"/>
              <a:t>Особливістю рослинності заповідника є те, що тут перекриваються ареали більшості основних євразійських видів </a:t>
            </a:r>
            <a:r>
              <a:rPr lang="uk-UA" dirty="0" smtClean="0"/>
              <a:t>дерев і</a:t>
            </a:r>
            <a:r>
              <a:rPr lang="uk-UA" dirty="0" smtClean="0"/>
              <a:t> чагарників.</a:t>
            </a:r>
          </a:p>
          <a:p>
            <a:r>
              <a:rPr lang="uk-UA" dirty="0" smtClean="0"/>
              <a:t>На долю лісових масивів припадає 92 %, а на лучну, болотну і прибережно-водну рослинність лише 8 %.</a:t>
            </a:r>
          </a:p>
          <a:p>
            <a:r>
              <a:rPr lang="uk-UA" dirty="0" smtClean="0"/>
              <a:t>Серед лісів переважають широколистяні (букові, дубові, грабово-дубові) та хвойно-широколистяні. Меншу площу займають хвойні ліси. Тут зростають високопродуктивні сосново-букові ліси, що поширюються на територію України </a:t>
            </a:r>
            <a:r>
              <a:rPr lang="uk-UA" dirty="0" smtClean="0"/>
              <a:t>з Центральної </a:t>
            </a:r>
            <a:r>
              <a:rPr lang="uk-UA" dirty="0" smtClean="0"/>
              <a:t>Європи тільки на </a:t>
            </a:r>
            <a:r>
              <a:rPr lang="uk-UA" dirty="0" err="1" smtClean="0"/>
              <a:t>Розточчі</a:t>
            </a:r>
            <a:r>
              <a:rPr lang="uk-UA" dirty="0" smtClean="0"/>
              <a:t> і східніше на її рівнинній частині не зустрічаються.</a:t>
            </a:r>
          </a:p>
          <a:p>
            <a:r>
              <a:rPr lang="uk-UA" dirty="0" smtClean="0"/>
              <a:t>Великий інтерес становлять унікальні природні угруповання з участю льодовикових реліктів — берези низької, верби лапландської тощо.</a:t>
            </a:r>
          </a:p>
          <a:p>
            <a:r>
              <a:rPr lang="uk-UA" dirty="0" smtClean="0"/>
              <a:t>Розташування </a:t>
            </a:r>
            <a:r>
              <a:rPr lang="uk-UA" dirty="0" err="1" smtClean="0"/>
              <a:t>Розточчя</a:t>
            </a:r>
            <a:r>
              <a:rPr lang="uk-UA" dirty="0" smtClean="0"/>
              <a:t> на стику 3 флористичних областей — Карпат, Полісся та Поділля — зумовило високу насиченість території різними за походженням та віком видами рослин: ялиці </a:t>
            </a:r>
            <a:r>
              <a:rPr lang="uk-UA" dirty="0" smtClean="0"/>
              <a:t>білої,</a:t>
            </a:r>
            <a:r>
              <a:rPr lang="uk-UA" dirty="0" smtClean="0"/>
              <a:t> ялівцю звичайного (північно-східна межа поширення); вільхи сірої, фіалки білої (північна); бука лісового, рясту порожнистого (південно-східна) та багна </a:t>
            </a:r>
            <a:r>
              <a:rPr lang="uk-UA" dirty="0" smtClean="0"/>
              <a:t>болотного,</a:t>
            </a:r>
            <a:r>
              <a:rPr lang="uk-UA" dirty="0" smtClean="0"/>
              <a:t> верби </a:t>
            </a:r>
            <a:r>
              <a:rPr lang="uk-UA" dirty="0" err="1" smtClean="0"/>
              <a:t>мирзолистої</a:t>
            </a:r>
            <a:r>
              <a:rPr lang="uk-UA" dirty="0" smtClean="0"/>
              <a:t>, журавлини болотної (південна).</a:t>
            </a:r>
          </a:p>
          <a:p>
            <a:r>
              <a:rPr lang="uk-UA" dirty="0" smtClean="0"/>
              <a:t>У заповіднику налічується 885 видів судинних рослин, 212 — </a:t>
            </a:r>
            <a:r>
              <a:rPr lang="uk-UA" dirty="0" smtClean="0"/>
              <a:t>мохоподібних, </a:t>
            </a:r>
            <a:r>
              <a:rPr lang="uk-UA" dirty="0" smtClean="0"/>
              <a:t>65 — лишайників, 20 — синьо-зелених водоростей.</a:t>
            </a:r>
          </a:p>
          <a:p>
            <a:r>
              <a:rPr lang="uk-UA" dirty="0" smtClean="0"/>
              <a:t>До Червоної книги України </a:t>
            </a:r>
            <a:r>
              <a:rPr lang="uk-UA" dirty="0" err="1" smtClean="0"/>
              <a:t>занесено</a:t>
            </a:r>
            <a:r>
              <a:rPr lang="uk-UA" dirty="0" smtClean="0"/>
              <a:t> 28 видів судинних </a:t>
            </a:r>
            <a:r>
              <a:rPr lang="uk-UA" dirty="0" smtClean="0"/>
              <a:t>рослин.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lnus incana rugosa 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2714620"/>
          </a:xfrm>
          <a:prstGeom prst="rect">
            <a:avLst/>
          </a:prstGeom>
          <a:noFill/>
        </p:spPr>
      </p:pic>
      <p:pic>
        <p:nvPicPr>
          <p:cNvPr id="38918" name="Picture 6" descr="Corydalis cava ENBLA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2857520" cy="2726983"/>
          </a:xfrm>
          <a:prstGeom prst="rect">
            <a:avLst/>
          </a:prstGeom>
          <a:noFill/>
        </p:spPr>
      </p:pic>
      <p:pic>
        <p:nvPicPr>
          <p:cNvPr id="38920" name="Picture 8" descr="Ялиця біла, Тюрінгський ліс, Німечч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813" y="0"/>
            <a:ext cx="2755188" cy="4214818"/>
          </a:xfrm>
          <a:prstGeom prst="rect">
            <a:avLst/>
          </a:prstGeom>
          <a:noFill/>
        </p:spPr>
      </p:pic>
      <p:pic>
        <p:nvPicPr>
          <p:cNvPr id="38922" name="Picture 10" descr="http://upload.wikimedia.org/wikipedia/commons/thumb/a/aa/Juniperus_communis5.jpg/200px-Juniperus_communis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19"/>
            <a:ext cx="2643174" cy="1785951"/>
          </a:xfrm>
          <a:prstGeom prst="rect">
            <a:avLst/>
          </a:prstGeom>
          <a:noFill/>
        </p:spPr>
      </p:pic>
      <p:pic>
        <p:nvPicPr>
          <p:cNvPr id="38926" name="Picture 14" descr="Oxycoccus palustris fru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714620"/>
            <a:ext cx="3714776" cy="2143125"/>
          </a:xfrm>
          <a:prstGeom prst="rect">
            <a:avLst/>
          </a:prstGeom>
          <a:noFill/>
        </p:spPr>
      </p:pic>
      <p:pic>
        <p:nvPicPr>
          <p:cNvPr id="38930" name="Picture 18" descr="http://c-48.flowers.on-planet.net/bin/1295/w800/Fialka_zapashna_Viola_odora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8960" y="4214818"/>
            <a:ext cx="3335039" cy="2643182"/>
          </a:xfrm>
          <a:prstGeom prst="rect">
            <a:avLst/>
          </a:prstGeom>
          <a:noFill/>
        </p:spPr>
      </p:pic>
      <p:pic>
        <p:nvPicPr>
          <p:cNvPr id="38924" name="Picture 12" descr="http://upload.wikimedia.org/wikipedia/commons/thumb/2/29/Ledum_palustre_bluete.jpeg/300px-Ledum_palustre_bluet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46"/>
            <a:ext cx="2786050" cy="2357454"/>
          </a:xfrm>
          <a:prstGeom prst="rect">
            <a:avLst/>
          </a:prstGeom>
          <a:noFill/>
        </p:spPr>
      </p:pic>
      <p:pic>
        <p:nvPicPr>
          <p:cNvPr id="38932" name="Picture 20" descr="http://redbook-flora.land.kiev.ua/kartinka/003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476750"/>
            <a:ext cx="3071814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Медобори</a:t>
            </a:r>
            <a:r>
              <a:rPr lang="ru-RU" b="1" dirty="0" smtClean="0"/>
              <a:t> (</a:t>
            </a:r>
            <a:r>
              <a:rPr lang="ru-RU" b="1" dirty="0" err="1" smtClean="0"/>
              <a:t>заповідник</a:t>
            </a:r>
            <a:r>
              <a:rPr lang="ru-RU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214842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/>
              <a:t>Запові́дник «Медобо́ри»</a:t>
            </a:r>
            <a:r>
              <a:rPr lang="vi-VN" dirty="0" smtClean="0"/>
              <a:t> — природоохоронна територія в межах Гусятинського і (частково) Підволочиського районівТернопільської області.</a:t>
            </a:r>
          </a:p>
          <a:p>
            <a:r>
              <a:rPr lang="vi-VN" dirty="0" smtClean="0"/>
              <a:t>Заповідник створено з метою збереження у природному стані унікальних природних комплексів Подільських Товтр (Медоборів), генофонду рослинного і тваринного світу та використання їх у наукових цілях. На території заповідника «Медобори» функціонують екологічні стежки «Гостра Скеля», «Пуща відлюдника», «Богит». До 2010 року частиною заповідника був його філіал — «Кременецькі гори» (нині Національний природний парк «Кременецькі гори»).</a:t>
            </a:r>
          </a:p>
          <a:p>
            <a:endParaRPr lang="uk-UA" dirty="0"/>
          </a:p>
        </p:txBody>
      </p:sp>
      <p:pic>
        <p:nvPicPr>
          <p:cNvPr id="41986" name="Picture 2" descr="http://www.lesovod.org.ua/sites/default/files/images/buchy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15648"/>
            <a:ext cx="2786050" cy="214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exploreua.com/wp-content/uploads/2012/11/flor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18388" cy="6858000"/>
          </a:xfrm>
          <a:prstGeom prst="rect">
            <a:avLst/>
          </a:prstGeom>
          <a:noFill/>
        </p:spPr>
      </p:pic>
      <p:pic>
        <p:nvPicPr>
          <p:cNvPr id="40966" name="Picture 6" descr="http://uateka.com/uploads/photo/2011/07/25/67fcc97e457091e55036c9da288e9d15477fb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810000"/>
          </a:xfrm>
          <a:prstGeom prst="rect">
            <a:avLst/>
          </a:prstGeom>
          <a:noFill/>
        </p:spPr>
      </p:pic>
      <p:pic>
        <p:nvPicPr>
          <p:cNvPr id="40968" name="Picture 8" descr="http://m.io.ua/img_aa/medium/1485/79/14857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75420"/>
            <a:ext cx="5143504" cy="3482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vi-VN" b="1" dirty="0" smtClean="0"/>
              <a:t>Аска́нія-Но́ва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4429156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(</a:t>
            </a:r>
            <a:r>
              <a:rPr lang="vi-VN" b="1" dirty="0"/>
              <a:t>Украї́нський науко́во-до́слідний інститу́т твари́нництва степови́х райо́нів «Аска́нія-Но́ва»)</a:t>
            </a:r>
            <a:r>
              <a:rPr lang="vi-VN" dirty="0"/>
              <a:t> — науково-дослідна установа в системі Академії аграрних наук України, державний заповідник, заснований в 1898 </a:t>
            </a:r>
            <a:r>
              <a:rPr lang="vi-VN" dirty="0" smtClean="0"/>
              <a:t>році</a:t>
            </a:r>
            <a:r>
              <a:rPr lang="uk-UA" dirty="0" smtClean="0"/>
              <a:t> </a:t>
            </a:r>
            <a:r>
              <a:rPr lang="vi-VN" dirty="0" smtClean="0"/>
              <a:t>Фрідріхом </a:t>
            </a:r>
            <a:r>
              <a:rPr lang="vi-VN" dirty="0"/>
              <a:t>Фальц-Фейном.</a:t>
            </a:r>
          </a:p>
          <a:p>
            <a:r>
              <a:rPr lang="vi-VN" dirty="0"/>
              <a:t>Розташований в смт Асканія-Нова </a:t>
            </a:r>
            <a:r>
              <a:rPr lang="vi-VN" dirty="0" smtClean="0"/>
              <a:t>Чаплинського </a:t>
            </a:r>
            <a:r>
              <a:rPr lang="vi-VN" dirty="0"/>
              <a:t>району Херсонської області (відкіля і колишня назва заповідника «Чаплі»).</a:t>
            </a:r>
          </a:p>
          <a:p>
            <a:r>
              <a:rPr lang="vi-VN" dirty="0"/>
              <a:t>Назву місцевості дав один з її попередніх власників — герцог Ангальт-Кетенський в 1841 році на честь маєтку Асканія вНімеччині.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072098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Флора</a:t>
            </a:r>
            <a:endParaRPr lang="uk-UA" b="1" dirty="0" smtClean="0"/>
          </a:p>
          <a:p>
            <a:r>
              <a:rPr lang="uk-UA" dirty="0" smtClean="0"/>
              <a:t>Значна </a:t>
            </a:r>
            <a:r>
              <a:rPr lang="uk-UA" dirty="0" smtClean="0"/>
              <a:t>частина території (більше 93%) заповідника вкрита дубово-грабовими, грабово-дубовими, дубово-грабово-ясеневими та дубово-буковими лісами. Є і чисті бучини незначної площі, східна межа поширення яких проходить саме в заповіднику. У підліску переважають бруслини європейська та бородавчаста, гордовина, ліщина </a:t>
            </a:r>
            <a:r>
              <a:rPr lang="uk-UA" dirty="0" smtClean="0"/>
              <a:t>звичайна, </a:t>
            </a:r>
            <a:r>
              <a:rPr lang="uk-UA" dirty="0" smtClean="0"/>
              <a:t>свидина.</a:t>
            </a:r>
          </a:p>
          <a:p>
            <a:r>
              <a:rPr lang="uk-UA" dirty="0" smtClean="0"/>
              <a:t>Флора заповідника нараховує близько 1000 видів вищих судинних рослин із значною часткою рідкісних, ендемічних, реліктових і примежово-ареальних видів. До Червоної книги України </a:t>
            </a:r>
            <a:r>
              <a:rPr lang="uk-UA" dirty="0" err="1" smtClean="0"/>
              <a:t>занесено</a:t>
            </a:r>
            <a:r>
              <a:rPr lang="uk-UA" dirty="0" smtClean="0"/>
              <a:t> 44 види: ясенець білий, </a:t>
            </a:r>
            <a:r>
              <a:rPr lang="uk-UA" dirty="0" err="1" smtClean="0"/>
              <a:t>шиверекію</a:t>
            </a:r>
            <a:r>
              <a:rPr lang="uk-UA" dirty="0" smtClean="0"/>
              <a:t> подільську, цибулю ведмежу, </a:t>
            </a:r>
            <a:r>
              <a:rPr lang="uk-UA" dirty="0" err="1" smtClean="0"/>
              <a:t>астранцію</a:t>
            </a:r>
            <a:r>
              <a:rPr lang="uk-UA" dirty="0" smtClean="0"/>
              <a:t> велику, лунарію оживаючу, лілію лісову, крокус </a:t>
            </a:r>
            <a:r>
              <a:rPr lang="uk-UA" dirty="0" err="1" smtClean="0"/>
              <a:t>Гейфеля</a:t>
            </a:r>
            <a:r>
              <a:rPr lang="uk-UA" dirty="0" smtClean="0"/>
              <a:t> (зростає на цій території на межі свого ареалу), 12 видів </a:t>
            </a:r>
            <a:r>
              <a:rPr lang="uk-UA" dirty="0" err="1" smtClean="0"/>
              <a:t>орхідних</a:t>
            </a:r>
            <a:r>
              <a:rPr lang="uk-UA" dirty="0" smtClean="0"/>
              <a:t>, серед яких зозулині черевички справжні, любка дволиста, гніздівка </a:t>
            </a:r>
            <a:r>
              <a:rPr lang="uk-UA" dirty="0" smtClean="0"/>
              <a:t>звичайна та </a:t>
            </a:r>
            <a:r>
              <a:rPr lang="uk-UA" dirty="0" smtClean="0"/>
              <a:t>інші, до Європейського червоного списку — 6 видів рослин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14353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Незначними за площею, але унікальними є ділянки степової, </a:t>
            </a:r>
            <a:r>
              <a:rPr lang="uk-UA" dirty="0" err="1" smtClean="0"/>
              <a:t>наскельно-степової</a:t>
            </a:r>
            <a:r>
              <a:rPr lang="uk-UA" dirty="0" smtClean="0"/>
              <a:t> та лучно-степової рослинності з рідкісними формаціями осоки низької, ковили волосистої та пірчастої. Тут, крім характерних степових видів, росте багато </a:t>
            </a:r>
            <a:r>
              <a:rPr lang="uk-UA" dirty="0" err="1" smtClean="0"/>
              <a:t>волино-подільських</a:t>
            </a:r>
            <a:r>
              <a:rPr lang="uk-UA" dirty="0" smtClean="0"/>
              <a:t> ендемічних та примежово-ареальних видів: шавлія </a:t>
            </a:r>
            <a:r>
              <a:rPr lang="uk-UA" dirty="0" err="1" smtClean="0"/>
              <a:t>зарослева</a:t>
            </a:r>
            <a:r>
              <a:rPr lang="uk-UA" dirty="0" smtClean="0"/>
              <a:t> і кременецька, </a:t>
            </a:r>
            <a:r>
              <a:rPr lang="uk-UA" dirty="0" err="1" smtClean="0"/>
              <a:t>шиверекія</a:t>
            </a:r>
            <a:r>
              <a:rPr lang="uk-UA" dirty="0" smtClean="0"/>
              <a:t> подільська, </a:t>
            </a:r>
            <a:r>
              <a:rPr lang="uk-UA" dirty="0" err="1" smtClean="0"/>
              <a:t>самосил</a:t>
            </a:r>
            <a:r>
              <a:rPr lang="uk-UA" dirty="0" smtClean="0"/>
              <a:t> гірський, змієголовник австрійський, аконіт кущистий і </a:t>
            </a:r>
            <a:r>
              <a:rPr lang="uk-UA" dirty="0" err="1" smtClean="0"/>
              <a:t>шерстистовусий</a:t>
            </a:r>
            <a:r>
              <a:rPr lang="uk-UA" dirty="0" smtClean="0"/>
              <a:t>, ясенець білий, ковили пірчаста та волосиста, вівсюнець </a:t>
            </a:r>
            <a:r>
              <a:rPr lang="uk-UA" dirty="0" err="1" smtClean="0"/>
              <a:t>Бессера</a:t>
            </a:r>
            <a:r>
              <a:rPr lang="uk-UA" dirty="0" smtClean="0"/>
              <a:t>, ломиніс </a:t>
            </a:r>
            <a:r>
              <a:rPr lang="uk-UA" dirty="0" err="1" smtClean="0"/>
              <a:t>цілолистий</a:t>
            </a:r>
            <a:r>
              <a:rPr lang="uk-UA" dirty="0" smtClean="0"/>
              <a:t>, півники угорські, цибуля подільська, молочай волинський, зіноваті біла, </a:t>
            </a:r>
            <a:r>
              <a:rPr lang="uk-UA" dirty="0" smtClean="0"/>
              <a:t>подільська та</a:t>
            </a:r>
            <a:r>
              <a:rPr lang="uk-UA" dirty="0" smtClean="0"/>
              <a:t> </a:t>
            </a:r>
            <a:r>
              <a:rPr lang="uk-UA" dirty="0" err="1" smtClean="0"/>
              <a:t>Блоцького</a:t>
            </a:r>
            <a:r>
              <a:rPr lang="uk-UA" dirty="0" smtClean="0"/>
              <a:t>, </a:t>
            </a:r>
            <a:r>
              <a:rPr lang="uk-UA" dirty="0" err="1" smtClean="0"/>
              <a:t>відкасник</a:t>
            </a:r>
            <a:r>
              <a:rPr lang="uk-UA" dirty="0" smtClean="0"/>
              <a:t> </a:t>
            </a:r>
            <a:r>
              <a:rPr lang="uk-UA" dirty="0" err="1" smtClean="0"/>
              <a:t>осотоподібний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території заповідника підтверджено зростання 160 видів мохоподібних, 188 — лишайників, 369 видів грибів. Місцева флора багата медоносними, лікарськими та вітамінними рослинами. Тут охороняються також багато регіонально рідкісних видів: </a:t>
            </a:r>
            <a:r>
              <a:rPr lang="uk-UA" dirty="0" err="1" smtClean="0"/>
              <a:t>авринія</a:t>
            </a:r>
            <a:r>
              <a:rPr lang="uk-UA" dirty="0" smtClean="0"/>
              <a:t> скельна, </a:t>
            </a:r>
            <a:r>
              <a:rPr lang="uk-UA" dirty="0" smtClean="0"/>
              <a:t>гадючник </a:t>
            </a:r>
            <a:r>
              <a:rPr lang="uk-UA" dirty="0" smtClean="0"/>
              <a:t>шестипелюстковий, перстач білий, півники </a:t>
            </a:r>
            <a:r>
              <a:rPr lang="uk-UA" dirty="0" err="1" smtClean="0"/>
              <a:t>злаколисті</a:t>
            </a:r>
            <a:r>
              <a:rPr lang="uk-UA" dirty="0" smtClean="0"/>
              <a:t>,півники угорські, холодок лікарський, цибуля гірська і інші.</a:t>
            </a:r>
          </a:p>
          <a:p>
            <a:r>
              <a:rPr lang="uk-UA" dirty="0" smtClean="0"/>
              <a:t>До Зеленої книги України віднесено 7 рослинних угруповань: 2 лісових і 5 степових угруповань.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Ліщина звичайна у Ботсаді ім. Фоміна, Киї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765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upload.wikimedia.org/wikipedia/commons/thumb/7/73/B%C3%A4rlauch_Bl%C3%BCte.jpg/220px-B%C3%A4rlauch_Bl%C3%BC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20955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Загальний вигляд квітучої росл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238125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Crocus vernus bgi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0"/>
            <a:ext cx="2285984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2" name="Picture 10" descr="Klump.zieda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357430"/>
            <a:ext cx="20717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12" descr="http://upload.wikimedia.org/wikipedia/commons/thumb/a/ac/Plantanthera_bifolia.jpg/200px-Plantanthera_bifol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143116"/>
            <a:ext cx="2285984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6" name="Picture 14" descr="Neottia nidus-avis plan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43248"/>
            <a:ext cx="2428860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8" name="Picture 16" descr="Dracocephalum austriacum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000504"/>
            <a:ext cx="240506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0" name="Picture 18" descr="Stipa-pennata-fruiti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5000636"/>
            <a:ext cx="228601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52" name="Picture 20" descr="Stipa joannis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3571876"/>
            <a:ext cx="2286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554575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Фауна</a:t>
            </a:r>
            <a:endParaRPr lang="uk-UA" b="1" dirty="0" smtClean="0"/>
          </a:p>
          <a:p>
            <a:r>
              <a:rPr lang="uk-UA" dirty="0" smtClean="0"/>
              <a:t>Різновікові </a:t>
            </a:r>
            <a:r>
              <a:rPr lang="uk-UA" dirty="0" smtClean="0"/>
              <a:t>деревостани, висока </a:t>
            </a:r>
            <a:r>
              <a:rPr lang="uk-UA" dirty="0" err="1" smtClean="0"/>
              <a:t>залісненість</a:t>
            </a:r>
            <a:r>
              <a:rPr lang="uk-UA" dirty="0" smtClean="0"/>
              <a:t> схилів, перемежування їх із степовими ділянками, що поросли різнотрав'ям і островами ягідних кущів, створюють сприятливі умови для оселення тварин, які утворюють типову лісостепову групу. У заповіднику трапляються усі фонові види Подільсько-Придністровського зоогеографічного району. Із фауни безхребетних на сьогодні виявлено понад 2500 видів комах, з яких 22 </a:t>
            </a:r>
            <a:r>
              <a:rPr lang="uk-UA" dirty="0" err="1" smtClean="0"/>
              <a:t>занесено</a:t>
            </a:r>
            <a:r>
              <a:rPr lang="uk-UA" dirty="0" smtClean="0"/>
              <a:t> до Червоної книги України. Серед них: жук-олень, </a:t>
            </a:r>
            <a:r>
              <a:rPr lang="uk-UA" dirty="0" err="1" smtClean="0"/>
              <a:t>мнемозина</a:t>
            </a:r>
            <a:r>
              <a:rPr lang="uk-UA" dirty="0" smtClean="0"/>
              <a:t>, махаон,вусач мускусний, сатурнія руда,джміль моховий, стрічкарка </a:t>
            </a:r>
            <a:r>
              <a:rPr lang="uk-UA" dirty="0" smtClean="0"/>
              <a:t>блакитна </a:t>
            </a:r>
            <a:r>
              <a:rPr lang="uk-UA" dirty="0" err="1" smtClean="0"/>
              <a:t>ксилокопа</a:t>
            </a:r>
            <a:r>
              <a:rPr lang="uk-UA" dirty="0" smtClean="0"/>
              <a:t> </a:t>
            </a:r>
            <a:r>
              <a:rPr lang="uk-UA" dirty="0" smtClean="0"/>
              <a:t>звичайна тощо.</a:t>
            </a:r>
          </a:p>
          <a:p>
            <a:r>
              <a:rPr lang="uk-UA" dirty="0" smtClean="0"/>
              <a:t>Із хребетних на заповідній території виявлено 9 видів риб, 11 — земноводних, 7 — плазунів. Орнітофауна є найчисельнішою групою хребетних у заповіднику і нараховує 188 видів. В основному це типові для даної території види, із яких 14 занесені до Червоної книги України. Це підорлик малий та великий, лунь </a:t>
            </a:r>
            <a:r>
              <a:rPr lang="uk-UA" dirty="0" smtClean="0"/>
              <a:t>польовий,</a:t>
            </a:r>
            <a:r>
              <a:rPr lang="uk-UA" dirty="0" smtClean="0"/>
              <a:t> кам'яний дрізд, сипуха, сова довгохвоста, сорокопуд сірий та </a:t>
            </a:r>
            <a:r>
              <a:rPr lang="uk-UA" dirty="0" smtClean="0"/>
              <a:t>інші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485778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 </a:t>
            </a:r>
            <a:r>
              <a:rPr lang="uk-UA" dirty="0" smtClean="0"/>
              <a:t>Ссавці у заповіднику представлені 47 видами. Звичайними тут є представники гризунів та хижих. Із великих звірів на заповідній території можна зустріти козулю європейську, свиню дику, лисицю. В межах заповідника проживає 6 видів ссавців, занесених до Червоної книги України:борсук, горностай та 4 види рукокрилих. Загалом охороняються 34 «червонокнижні» види тварин. Тут мешкають також 7 видів тварин, занесених до Європейського червоного списку: нічниця велика, вухань бурий, деркач слимак виноградний, жук-самітник і ін. Особливої уваги заслуговують рукокрилі, які населяють печеру «Перлина» та інші, переважно невеликі печери. У тому числі вечірниця мала, підковоніс малий та нічниця довговуха. У великій кількості представлена нічниця велика — вид, занесений до Червоної книги України та Європейського червоного списку.</a:t>
            </a:r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arnassius mnemosy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57450" cy="2071678"/>
          </a:xfrm>
          <a:prstGeom prst="rect">
            <a:avLst/>
          </a:prstGeom>
          <a:noFill/>
        </p:spPr>
      </p:pic>
      <p:pic>
        <p:nvPicPr>
          <p:cNvPr id="46084" name="Picture 4" descr="Aromia moschata Linnaeus, 17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2381250" cy="1924051"/>
          </a:xfrm>
          <a:prstGeom prst="rect">
            <a:avLst/>
          </a:prstGeom>
          <a:noFill/>
        </p:spPr>
      </p:pic>
      <p:pic>
        <p:nvPicPr>
          <p:cNvPr id="46086" name="Picture 6" descr="Bombus musco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2214546" cy="2552700"/>
          </a:xfrm>
          <a:prstGeom prst="rect">
            <a:avLst/>
          </a:prstGeom>
          <a:noFill/>
        </p:spPr>
      </p:pic>
      <p:pic>
        <p:nvPicPr>
          <p:cNvPr id="46088" name="Picture 8" descr="Catocala fraxini 01a (HS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78"/>
            <a:ext cx="2357422" cy="1990727"/>
          </a:xfrm>
          <a:prstGeom prst="rect">
            <a:avLst/>
          </a:prstGeom>
          <a:noFill/>
        </p:spPr>
      </p:pic>
      <p:pic>
        <p:nvPicPr>
          <p:cNvPr id="46090" name="Picture 10" descr="http://upload.wikimedia.org/wikipedia/commons/thumb/a/a1/Aquila_pomarina_orlik_krzykliwyAM.jpg/220px-Aquila_pomarina_orlik_krzykliwyAM.jpg"/>
          <p:cNvPicPr>
            <a:picLocks noChangeAspect="1" noChangeArrowheads="1"/>
          </p:cNvPicPr>
          <p:nvPr/>
        </p:nvPicPr>
        <p:blipFill>
          <a:blip r:embed="rId6"/>
          <a:srcRect r="29284" b="18182"/>
          <a:stretch>
            <a:fillRect/>
          </a:stretch>
        </p:blipFill>
        <p:spPr bwMode="auto">
          <a:xfrm>
            <a:off x="2357422" y="1928802"/>
            <a:ext cx="2500331" cy="2214578"/>
          </a:xfrm>
          <a:prstGeom prst="rect">
            <a:avLst/>
          </a:prstGeom>
          <a:noFill/>
        </p:spPr>
      </p:pic>
      <p:pic>
        <p:nvPicPr>
          <p:cNvPr id="46092" name="Picture 12" descr="Доросла самка, американський підви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0"/>
            <a:ext cx="2571750" cy="4214818"/>
          </a:xfrm>
          <a:prstGeom prst="rect">
            <a:avLst/>
          </a:prstGeom>
          <a:noFill/>
        </p:spPr>
      </p:pic>
      <p:pic>
        <p:nvPicPr>
          <p:cNvPr id="46096" name="Picture 16" descr="http://redbookofanimals.files.wordpress.com/2011/03/a-480.png"/>
          <p:cNvPicPr>
            <a:picLocks noChangeAspect="1" noChangeArrowheads="1"/>
          </p:cNvPicPr>
          <p:nvPr/>
        </p:nvPicPr>
        <p:blipFill>
          <a:blip r:embed="rId8"/>
          <a:srcRect l="12931" t="2679" r="20258"/>
          <a:stretch>
            <a:fillRect/>
          </a:stretch>
        </p:blipFill>
        <p:spPr bwMode="auto">
          <a:xfrm>
            <a:off x="7326940" y="4214818"/>
            <a:ext cx="1817060" cy="2643182"/>
          </a:xfrm>
          <a:prstGeom prst="rect">
            <a:avLst/>
          </a:prstGeom>
          <a:noFill/>
        </p:spPr>
      </p:pic>
      <p:pic>
        <p:nvPicPr>
          <p:cNvPr id="46098" name="Picture 18" descr="Vulpes vulpes sitti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4143380"/>
            <a:ext cx="3380833" cy="2714620"/>
          </a:xfrm>
          <a:prstGeom prst="rect">
            <a:avLst/>
          </a:prstGeom>
          <a:noFill/>
        </p:spPr>
      </p:pic>
      <p:pic>
        <p:nvPicPr>
          <p:cNvPr id="46100" name="Picture 20" descr="Suffolk-stoats.jpg"/>
          <p:cNvPicPr>
            <a:picLocks noChangeAspect="1" noChangeArrowheads="1"/>
          </p:cNvPicPr>
          <p:nvPr/>
        </p:nvPicPr>
        <p:blipFill>
          <a:blip r:embed="rId10"/>
          <a:srcRect l="16001"/>
          <a:stretch>
            <a:fillRect/>
          </a:stretch>
        </p:blipFill>
        <p:spPr bwMode="auto">
          <a:xfrm>
            <a:off x="7000892" y="2500307"/>
            <a:ext cx="2143108" cy="1785949"/>
          </a:xfrm>
          <a:prstGeom prst="rect">
            <a:avLst/>
          </a:prstGeom>
          <a:noFill/>
        </p:spPr>
      </p:pic>
      <p:pic>
        <p:nvPicPr>
          <p:cNvPr id="46094" name="Picture 14" descr="Сипуха"/>
          <p:cNvPicPr>
            <a:picLocks noChangeAspect="1" noChangeArrowheads="1"/>
          </p:cNvPicPr>
          <p:nvPr/>
        </p:nvPicPr>
        <p:blipFill>
          <a:blip r:embed="rId11"/>
          <a:srcRect l="15698"/>
          <a:stretch>
            <a:fillRect/>
          </a:stretch>
        </p:blipFill>
        <p:spPr bwMode="auto">
          <a:xfrm>
            <a:off x="5572132" y="4105275"/>
            <a:ext cx="2071670" cy="2752725"/>
          </a:xfrm>
          <a:prstGeom prst="rect">
            <a:avLst/>
          </a:prstGeom>
          <a:noFill/>
        </p:spPr>
      </p:pic>
      <p:pic>
        <p:nvPicPr>
          <p:cNvPr id="46102" name="Picture 22" descr="Paozikun53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" y="4000500"/>
            <a:ext cx="242886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.photoukraine.com/photos/032806.jpg"/>
          <p:cNvPicPr>
            <a:picLocks noChangeAspect="1" noChangeArrowheads="1"/>
          </p:cNvPicPr>
          <p:nvPr/>
        </p:nvPicPr>
        <p:blipFill>
          <a:blip r:embed="rId2"/>
          <a:srcRect t="6250" r="7476"/>
          <a:stretch>
            <a:fillRect/>
          </a:stretch>
        </p:blipFill>
        <p:spPr bwMode="auto">
          <a:xfrm>
            <a:off x="0" y="3357562"/>
            <a:ext cx="5500694" cy="3500438"/>
          </a:xfrm>
          <a:prstGeom prst="rect">
            <a:avLst/>
          </a:prstGeom>
          <a:noFill/>
        </p:spPr>
      </p:pic>
      <p:pic>
        <p:nvPicPr>
          <p:cNvPr id="1036" name="Picture 12" descr="http://savok.name/uploads/askaniya_nova/2.jpg"/>
          <p:cNvPicPr>
            <a:picLocks noChangeAspect="1" noChangeArrowheads="1"/>
          </p:cNvPicPr>
          <p:nvPr/>
        </p:nvPicPr>
        <p:blipFill>
          <a:blip r:embed="rId3"/>
          <a:srcRect l="2812" t="6696" r="1563" b="1786"/>
          <a:stretch>
            <a:fillRect/>
          </a:stretch>
        </p:blipFill>
        <p:spPr bwMode="auto">
          <a:xfrm>
            <a:off x="0" y="-1"/>
            <a:ext cx="9144000" cy="3429001"/>
          </a:xfrm>
          <a:prstGeom prst="rect">
            <a:avLst/>
          </a:prstGeom>
          <a:noFill/>
        </p:spPr>
      </p:pic>
      <p:pic>
        <p:nvPicPr>
          <p:cNvPr id="1038" name="Picture 14" descr="http://images.unian.net/photos/2009_10/1255907034.jpg"/>
          <p:cNvPicPr>
            <a:picLocks noChangeAspect="1" noChangeArrowheads="1"/>
          </p:cNvPicPr>
          <p:nvPr/>
        </p:nvPicPr>
        <p:blipFill>
          <a:blip r:embed="rId4"/>
          <a:srcRect t="7653" r="35633"/>
          <a:stretch>
            <a:fillRect/>
          </a:stretch>
        </p:blipFill>
        <p:spPr bwMode="auto">
          <a:xfrm>
            <a:off x="5500662" y="3381170"/>
            <a:ext cx="3643338" cy="347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1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575977"/>
            <a:ext cx="7429552" cy="545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Кри́мський приро́дний запові́дник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4071965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 природоохоронна науково-дослідна установа загальнодержавного значення. Це один з найбільших та один з найстарших в Україні заповідників. У заповіднику охороняються найцінніші в Криму дубові, букові й кримськососнові ліси, унікальні реліктові угруповання </a:t>
            </a:r>
            <a:r>
              <a:rPr lang="vi-VN" dirty="0" smtClean="0"/>
              <a:t>тиса </a:t>
            </a:r>
            <a:r>
              <a:rPr lang="vi-VN" dirty="0"/>
              <a:t>ягідного, ялівцю високого, а також місця оселення водоплавних і водно-болотних птахів.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785926"/>
            <a:ext cx="6215106" cy="466133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Карпатський біосферний заповідник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Ґорґани</a:t>
            </a:r>
            <a:r>
              <a:rPr lang="uk-UA" b="1" dirty="0" smtClean="0"/>
              <a:t> (заповідник)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/>
              <a:t>«Ґорґа́ни»</a:t>
            </a:r>
            <a:r>
              <a:rPr lang="vi-VN" dirty="0" smtClean="0"/>
              <a:t> — природний заповідник в Українських Карпатах. Розташований в південно-західній частині Івано-Франківської області у районі Довбушанських Ґорґан. Заснований 1996 року. Створений для збереження реліктової сосни кедрової європейської (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cembra</a:t>
            </a:r>
            <a:r>
              <a:rPr lang="en-US" dirty="0" smtClean="0"/>
              <a:t>). </a:t>
            </a:r>
            <a:r>
              <a:rPr lang="vi-VN" dirty="0" smtClean="0"/>
              <a:t>Територія заповідника має типові для району Ґорґан геоморфологічну будову, </a:t>
            </a:r>
            <a:r>
              <a:rPr lang="vi-VN" dirty="0" smtClean="0"/>
              <a:t>структурурослинного </a:t>
            </a:r>
            <a:r>
              <a:rPr lang="vi-VN" dirty="0" smtClean="0"/>
              <a:t>покриву і тваринного світу, тому заповідник становить велику цінність для збереження, відтворення і вивчення біорізноманіття району та Українських Карпат загалом. У 2005 році йому було надано статус «державний заповідник ».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krainaincognita.com/sites/default/files/gorgany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5572132" cy="3714752"/>
          </a:xfrm>
          <a:prstGeom prst="rect">
            <a:avLst/>
          </a:prstGeom>
          <a:noFill/>
        </p:spPr>
      </p:pic>
      <p:pic>
        <p:nvPicPr>
          <p:cNvPr id="1028" name="Picture 4" descr="http://www.ukrainaincognita.com/sites/default/files/gorgany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3669942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uk/1/1d/%D0%97%D0%B0%D0%BF%D0%BE%D0%B2%D1%96%D0%B4%D0%BD%D0%B8%D0%BA_%D0%93%D0%BE%D1%80%D0%B3%D0%B0%D0%BD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643315"/>
            <a:ext cx="3571868" cy="3214686"/>
          </a:xfrm>
          <a:prstGeom prst="rect">
            <a:avLst/>
          </a:prstGeom>
          <a:noFill/>
        </p:spPr>
      </p:pic>
      <p:pic>
        <p:nvPicPr>
          <p:cNvPr id="1032" name="Picture 8" descr="http://www.crimee.com/339/2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2905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313</Words>
  <Application>Microsoft Office PowerPoint</Application>
  <PresentationFormat>Экран (4:3)</PresentationFormat>
  <Paragraphs>82</Paragraphs>
  <Slides>35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Заповідники України </vt:lpstr>
      <vt:lpstr>Перелік природних заповідників </vt:lpstr>
      <vt:lpstr>Аска́нія-Но́ва</vt:lpstr>
      <vt:lpstr>Слайд 4</vt:lpstr>
      <vt:lpstr>Слайд 5</vt:lpstr>
      <vt:lpstr>Кри́мський приро́дний запові́дник</vt:lpstr>
      <vt:lpstr>Карпатський біосферний заповідник </vt:lpstr>
      <vt:lpstr>Ґорґани (заповідник) </vt:lpstr>
      <vt:lpstr>Слайд 9</vt:lpstr>
      <vt:lpstr>Флора і фауна </vt:lpstr>
      <vt:lpstr>Слайд 11</vt:lpstr>
      <vt:lpstr>Слайд 12</vt:lpstr>
      <vt:lpstr>Слайд 13</vt:lpstr>
      <vt:lpstr>Слайд 14</vt:lpstr>
      <vt:lpstr>Древлянський природний заповідник</vt:lpstr>
      <vt:lpstr>Єланецький степ </vt:lpstr>
      <vt:lpstr>Слайд 17</vt:lpstr>
      <vt:lpstr>Слайд 18</vt:lpstr>
      <vt:lpstr>Луганський природний заповідник </vt:lpstr>
      <vt:lpstr>Слайд 20</vt:lpstr>
      <vt:lpstr>Слайд 21</vt:lpstr>
      <vt:lpstr>Слайд 22</vt:lpstr>
      <vt:lpstr>Розточчя (заповідник) </vt:lpstr>
      <vt:lpstr>Слайд 24</vt:lpstr>
      <vt:lpstr>Слайд 25</vt:lpstr>
      <vt:lpstr>Слайд 26</vt:lpstr>
      <vt:lpstr>Слайд 27</vt:lpstr>
      <vt:lpstr>Медобори (заповідник)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Заповідники України</dc:title>
  <dc:creator>Sergey</dc:creator>
  <cp:lastModifiedBy>Sergey</cp:lastModifiedBy>
  <cp:revision>17</cp:revision>
  <dcterms:created xsi:type="dcterms:W3CDTF">2014-04-20T15:12:34Z</dcterms:created>
  <dcterms:modified xsi:type="dcterms:W3CDTF">2014-04-27T14:07:27Z</dcterms:modified>
</cp:coreProperties>
</file>