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3" r:id="rId18"/>
    <p:sldId id="284" r:id="rId19"/>
    <p:sldId id="271" r:id="rId20"/>
    <p:sldId id="272" r:id="rId21"/>
    <p:sldId id="274" r:id="rId22"/>
    <p:sldId id="285" r:id="rId23"/>
    <p:sldId id="286" r:id="rId24"/>
    <p:sldId id="275" r:id="rId25"/>
    <p:sldId id="276" r:id="rId26"/>
    <p:sldId id="277" r:id="rId27"/>
    <p:sldId id="278" r:id="rId28"/>
    <p:sldId id="279" r:id="rId29"/>
    <p:sldId id="281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0%D0%BD%D1%82%D0%B5%D0%BD%D1%8C%D1%8F" TargetMode="External"/><Relationship Id="rId7" Type="http://schemas.openxmlformats.org/officeDocument/2006/relationships/hyperlink" Target="http://uk.wikipedia.org/wiki/%D0%9F%D0%B5%D1%80%D1%83%D1%86%D1%86%D1%96" TargetMode="External"/><Relationship Id="rId2" Type="http://schemas.openxmlformats.org/officeDocument/2006/relationships/hyperlink" Target="http://uk.wikipedia.org/wiki/%D0%91%D1%80%D1%83%D0%BD%D0%B5%D0%BB%D0%BB%D0%B5%D1%81%D0%BA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1%D1%80%D0%B0%D0%BC%D0%B0%D0%BD%D1%82%D0%B5" TargetMode="External"/><Relationship Id="rId5" Type="http://schemas.openxmlformats.org/officeDocument/2006/relationships/hyperlink" Target="http://uk.wikipedia.org/wiki/%D0%A0%D0%B0%D1%84%D0%B0%D0%B5%D0%BB%D1%8C" TargetMode="External"/><Relationship Id="rId4" Type="http://schemas.openxmlformats.org/officeDocument/2006/relationships/hyperlink" Target="http://uk.wikipedia.org/wiki/%D0%9B%D0%B5%D0%BE%D0%BD%D0%B0%D1%80%D0%B4%D0%BE_%D0%B4%D0%B0_%D0%92%D1%96%D0%BD%D1%87%D1%9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1%83%D0%B6%D0%B0%D0%BD%D0%B8" TargetMode="External"/><Relationship Id="rId3" Type="http://schemas.openxmlformats.org/officeDocument/2006/relationships/hyperlink" Target="http://uk.wikipedia.org/w/index.php?title=%D0%86._%D0%A4%D1%83%D1%80%D1%82%D0%B5%D0%BD%D0%B1%D0%B0%D1%85&amp;action=edit&amp;redlink=1" TargetMode="External"/><Relationship Id="rId7" Type="http://schemas.openxmlformats.org/officeDocument/2006/relationships/hyperlink" Target="http://uk.wikipedia.org/wiki/1672" TargetMode="External"/><Relationship Id="rId2" Type="http://schemas.openxmlformats.org/officeDocument/2006/relationships/hyperlink" Target="http://uk.wikipedia.org/w/index.php?title=%D0%9D._%D0%A1%D0%B0%D0%B1%D0%B1%D0%B0%D1%82%D1%96%D0%BD%D1%96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86._%D0%94%D0%B6%D0%BE%D0%BD%D1%81&amp;action=edit&amp;redlink=1" TargetMode="External"/><Relationship Id="rId5" Type="http://schemas.openxmlformats.org/officeDocument/2006/relationships/hyperlink" Target="http://uk.wikipedia.org/wiki/%D0%92%D1%96%D0%B4%D1%80%D0%BE%D0%B4%D0%B6%D0%B5%D0%BD%D0%BD%D1%8F" TargetMode="External"/><Relationship Id="rId10" Type="http://schemas.openxmlformats.org/officeDocument/2006/relationships/hyperlink" Target="http://uk.wikipedia.org/wiki/%D0%9F%D0%B0%D1%80%D0%BC%D0%B0" TargetMode="External"/><Relationship Id="rId4" Type="http://schemas.openxmlformats.org/officeDocument/2006/relationships/hyperlink" Target="http://uk.wikipedia.org/w/index.php?title=%D0%9B%D0%B0%D1%88%D1%82%D1%83%D0%BD%D0%BA%D0%B8&amp;action=edit&amp;redlink=1" TargetMode="External"/><Relationship Id="rId9" Type="http://schemas.openxmlformats.org/officeDocument/2006/relationships/hyperlink" Target="http://uk.wikipedia.org/w/index.php?title=.%D0%91%D1%96%D0%BB%D0%BE%D1%80%D1%83%D1%81%D1%8C&amp;action=edit&amp;redlink=1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F%D0%BF%D0%BE%D0%BD%D1%96%D1%8F" TargetMode="External"/><Relationship Id="rId2" Type="http://schemas.openxmlformats.org/officeDocument/2006/relationships/hyperlink" Target="http://uk.wikipedia.org/wiki/%D0%9A%D0%BB%D0%B0%D1%81%D0%B8%D1%86%D0%B8%D0%B7%D0%B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1758" TargetMode="External"/><Relationship Id="rId4" Type="http://schemas.openxmlformats.org/officeDocument/2006/relationships/hyperlink" Target="http://uk.wikipedia.org/wiki/%D0%9A%D0%B0%D0%B1%D1%83%D0%BA%D1%96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6._%D0%91._%D0%86%D0%B7%D0%B0%D0%B1%D0%B5&amp;action=edit&amp;redlink=1" TargetMode="External"/><Relationship Id="rId13" Type="http://schemas.openxmlformats.org/officeDocument/2006/relationships/hyperlink" Target="http://uk.wikipedia.org/wiki/1829" TargetMode="External"/><Relationship Id="rId18" Type="http://schemas.openxmlformats.org/officeDocument/2006/relationships/hyperlink" Target="http://uk.wikipedia.org/w/index.php?title=%D0%9A%D0%B0%D1%83%D0%BB%D1%8C%D0%B1%D0%B0%D1%85&amp;action=edit&amp;redlink=1" TargetMode="External"/><Relationship Id="rId3" Type="http://schemas.openxmlformats.org/officeDocument/2006/relationships/hyperlink" Target="http://uk.wikipedia.org/wiki/%D0%9B%D1%83%D1%97_%D0%94%D0%B0%D2%91%D0%B5%D1%80" TargetMode="External"/><Relationship Id="rId7" Type="http://schemas.openxmlformats.org/officeDocument/2006/relationships/hyperlink" Target="http://uk.wikipedia.org/w/index.php?title=%D0%9F._%D0%94%D0%B5%D0%BB%D0%B0%D1%80%D0%BE%D1%88%D0%B0&amp;action=edit&amp;redlink=1" TargetMode="External"/><Relationship Id="rId12" Type="http://schemas.openxmlformats.org/officeDocument/2006/relationships/hyperlink" Target="http://uk.wikipedia.org/w/index.php?title=%D0%A4._%D1%84%D0%BE%D0%BD_%D0%94%D0%B8%D0%BD%D0%B3%D0%B5%D0%BB%D1%8C%D1%88%D1%82%D0%B5%D0%B4%D1%82&amp;action=edit&amp;redlink=1" TargetMode="External"/><Relationship Id="rId17" Type="http://schemas.openxmlformats.org/officeDocument/2006/relationships/hyperlink" Target="http://uk.wikipedia.org/w/index.php?title=%D0%9A%D0%BE%D1%80%D0%BD%D0%B5%D0%BB%D1%96%D1%83%D1%81&amp;action=edit&amp;redlink=1" TargetMode="External"/><Relationship Id="rId2" Type="http://schemas.openxmlformats.org/officeDocument/2006/relationships/hyperlink" Target="http://uk.wikipedia.org/wiki/%D0%92%D0%B5%D0%BB%D0%B8%D0%BA%D0%B0_%D1%84%D1%80%D0%B0%D0%BD%D1%86%D1%83%D0%B7%D1%8C%D0%BA%D0%B0_%D1%80%D0%B5%D0%B2%D0%BE%D0%BB%D1%8E%D1%86%D1%96%D1%8F" TargetMode="External"/><Relationship Id="rId16" Type="http://schemas.openxmlformats.org/officeDocument/2006/relationships/hyperlink" Target="http://uk.wikipedia.org/w/index.php?title=%D0%90._%D0%90._%D0%A0%D0%BE%D0%BB%D0%BB%D0%B5%D1%80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4%D0%B5%D0%BB%D0%B0%D0%BA%D1%80%D1%83%D0%B0" TargetMode="External"/><Relationship Id="rId11" Type="http://schemas.openxmlformats.org/officeDocument/2006/relationships/hyperlink" Target="http://uk.wikipedia.org/w/index.php?title=%D0%95._%D0%94%D0%B5%D0%BF%D0%BB%D0%B5%D1%88%D0%B5%D0%BD&amp;action=edit&amp;redlink=1" TargetMode="External"/><Relationship Id="rId5" Type="http://schemas.openxmlformats.org/officeDocument/2006/relationships/hyperlink" Target="http://uk.wikipedia.org/wiki/%D0%A0%D0%BE%D0%BC%D0%B0%D0%BD%D1%82%D0%B8%D0%B7%D0%BC" TargetMode="External"/><Relationship Id="rId15" Type="http://schemas.openxmlformats.org/officeDocument/2006/relationships/hyperlink" Target="http://uk.wikipedia.org/wiki/1849" TargetMode="External"/><Relationship Id="rId10" Type="http://schemas.openxmlformats.org/officeDocument/2006/relationships/hyperlink" Target="http://uk.wikipedia.org/w/index.php?title=%D0%A8._%D0%A1%D0%B5%D1%88%D0%B0%D0%BD&amp;action=edit&amp;redlink=1" TargetMode="External"/><Relationship Id="rId4" Type="http://schemas.openxmlformats.org/officeDocument/2006/relationships/hyperlink" Target="http://uk.wikipedia.org/w/index.php?title=%D0%A7._%D0%91%D0%B0%D1%80%D0%BA%D0%B5%D1%80&amp;action=edit&amp;redlink=1" TargetMode="External"/><Relationship Id="rId9" Type="http://schemas.openxmlformats.org/officeDocument/2006/relationships/hyperlink" Target="http://uk.wikipedia.org/w/index.php?title=%D0%9F._%D0%A1%D0%B8%D1%81%D0%B5%D1%80%D1%96&amp;action=edit&amp;redlink=1" TargetMode="External"/><Relationship Id="rId14" Type="http://schemas.openxmlformats.org/officeDocument/2006/relationships/hyperlink" Target="http://uk.wikipedia.org/wiki/%D0%93%D1%80%D0%B0%D0%BD%D0%B4-%D0%9E%D0%BF%D0%B5%D1%80%D0%B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5%D0%BD%D1%96" TargetMode="External"/><Relationship Id="rId2" Type="http://schemas.openxmlformats.org/officeDocument/2006/relationships/hyperlink" Target="http://uk.wikipedia.org/wiki/%D0%95%D0%BC%D1%96%D0%BB%D1%8C_%D0%97%D0%BE%D0%BB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2%D1%8E%D0%B9%D1%8F%D1%80&amp;action=edit&amp;redlink=1" TargetMode="External"/><Relationship Id="rId5" Type="http://schemas.openxmlformats.org/officeDocument/2006/relationships/hyperlink" Target="http://uk.wikipedia.org/wiki/%D0%90%D0%BD%D1%80%D1%96_%D0%A2%D1%83%D0%BB%D1%83%D0%B7-%D0%9B%D0%BE%D1%82%D1%80%D0%B5%D0%BA" TargetMode="External"/><Relationship Id="rId4" Type="http://schemas.openxmlformats.org/officeDocument/2006/relationships/hyperlink" Target="http://uk.wikipedia.org/w/index.php?title=%D0%A1%D0%B5%D1%80%D1%8E%D0%B7%D1%8C%D1%94&amp;action=edit&amp;redlink=1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175351" cy="2216537"/>
          </a:xfrm>
        </p:spPr>
        <p:txBody>
          <a:bodyPr>
            <a:normAutofit/>
          </a:bodyPr>
          <a:lstStyle/>
          <a:p>
            <a:r>
              <a:rPr lang="ru-RU" dirty="0" smtClean="0"/>
              <a:t>Театр. </a:t>
            </a:r>
            <a:r>
              <a:rPr lang="ru-RU" dirty="0" err="1" smtClean="0"/>
              <a:t>Зародження</a:t>
            </a:r>
            <a:r>
              <a:rPr lang="ru-RU" dirty="0" smtClean="0"/>
              <a:t> театру. </a:t>
            </a:r>
            <a:r>
              <a:rPr lang="uk-UA" dirty="0" smtClean="0"/>
              <a:t>Театр 19-го століття.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7406640" cy="1752600"/>
          </a:xfrm>
        </p:spPr>
        <p:txBody>
          <a:bodyPr>
            <a:normAutofit fontScale="92500" lnSpcReduction="10000"/>
          </a:bodyPr>
          <a:lstStyle/>
          <a:p>
            <a:pPr algn="r"/>
            <a:endParaRPr lang="uk-UA" sz="1600" i="1" dirty="0" smtClean="0"/>
          </a:p>
          <a:p>
            <a:pPr algn="r"/>
            <a:endParaRPr lang="uk-UA" sz="1600" i="1" dirty="0"/>
          </a:p>
          <a:p>
            <a:pPr algn="r"/>
            <a:endParaRPr lang="uk-UA" sz="1600" i="1" dirty="0" smtClean="0"/>
          </a:p>
          <a:p>
            <a:pPr algn="r"/>
            <a:r>
              <a:rPr lang="uk-UA" sz="1600" i="1" dirty="0" smtClean="0"/>
              <a:t>Підготував </a:t>
            </a:r>
          </a:p>
          <a:p>
            <a:pPr algn="r"/>
            <a:r>
              <a:rPr lang="uk-UA" sz="1600" i="1" dirty="0" smtClean="0"/>
              <a:t>Учень 9-Б класу</a:t>
            </a:r>
          </a:p>
          <a:p>
            <a:pPr algn="r"/>
            <a:r>
              <a:rPr lang="uk-UA" sz="1600" i="1" dirty="0" err="1" smtClean="0"/>
              <a:t>Мартюк</a:t>
            </a:r>
            <a:r>
              <a:rPr lang="uk-UA" sz="1600" i="1" dirty="0" smtClean="0"/>
              <a:t> Євген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42603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7642820" cy="611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28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988840"/>
            <a:ext cx="7499350" cy="297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99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60" y="692696"/>
            <a:ext cx="7697944" cy="5858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8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900003" cy="5325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60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70" y="404664"/>
            <a:ext cx="7832455" cy="6240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44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29" y="764704"/>
            <a:ext cx="7648939" cy="57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35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56" y="188640"/>
            <a:ext cx="4345020" cy="6517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24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88840"/>
            <a:ext cx="7406640" cy="2664296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/>
              <a:t>Театр доби </a:t>
            </a:r>
            <a:r>
              <a:rPr lang="uk-UA" sz="6000" dirty="0" err="1" smtClean="0"/>
              <a:t>сердньовіччя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55" y="1556792"/>
            <a:ext cx="7553333" cy="498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7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effectLst/>
              </a:rPr>
              <a:t>Відродження</a:t>
            </a:r>
            <a:r>
              <a:rPr lang="ru-RU" b="1" dirty="0">
                <a:effectLst/>
              </a:rPr>
              <a:t> та </a:t>
            </a:r>
            <a:r>
              <a:rPr lang="ru-RU" b="1" dirty="0" err="1" smtClean="0">
                <a:effectLst/>
              </a:rPr>
              <a:t>Просвітництво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У 15 — початку 16 ст. в </a:t>
            </a:r>
            <a:r>
              <a:rPr lang="ru-RU" dirty="0" err="1"/>
              <a:t>Італії</a:t>
            </a:r>
            <a:r>
              <a:rPr lang="ru-RU" dirty="0"/>
              <a:t>, де до театрального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зверталися</a:t>
            </a:r>
            <a:r>
              <a:rPr lang="ru-RU" dirty="0"/>
              <a:t> </a:t>
            </a:r>
            <a:r>
              <a:rPr lang="ru-RU" u="sng" dirty="0" err="1">
                <a:hlinkClick r:id="rId2" tooltip="Брунеллескі"/>
              </a:rPr>
              <a:t>Брунеллескі</a:t>
            </a:r>
            <a:r>
              <a:rPr lang="ru-RU" dirty="0"/>
              <a:t>, </a:t>
            </a:r>
            <a:r>
              <a:rPr lang="ru-RU" u="sng" dirty="0" err="1">
                <a:hlinkClick r:id="rId3" tooltip="Мантенья"/>
              </a:rPr>
              <a:t>Мантенья</a:t>
            </a:r>
            <a:r>
              <a:rPr lang="ru-RU" dirty="0"/>
              <a:t>, </a:t>
            </a:r>
            <a:r>
              <a:rPr lang="ru-RU" u="sng" dirty="0">
                <a:hlinkClick r:id="rId4" tooltip="Леонардо да Вінчі"/>
              </a:rPr>
              <a:t>Леонардо да </a:t>
            </a:r>
            <a:r>
              <a:rPr lang="ru-RU" u="sng" dirty="0" err="1">
                <a:hlinkClick r:id="rId4" tooltip="Леонардо да Вінчі"/>
              </a:rPr>
              <a:t>Вінчі</a:t>
            </a:r>
            <a:r>
              <a:rPr lang="ru-RU" dirty="0"/>
              <a:t>, </a:t>
            </a:r>
            <a:r>
              <a:rPr lang="ru-RU" u="sng" dirty="0" err="1">
                <a:hlinkClick r:id="rId5" tooltip="Рафаель"/>
              </a:rPr>
              <a:t>Рафаель</a:t>
            </a:r>
            <a:r>
              <a:rPr lang="ru-RU" dirty="0"/>
              <a:t> й </a:t>
            </a:r>
            <a:r>
              <a:rPr lang="ru-RU" dirty="0" err="1"/>
              <a:t>ін</a:t>
            </a:r>
            <a:r>
              <a:rPr lang="ru-RU" dirty="0"/>
              <a:t>., </a:t>
            </a:r>
            <a:r>
              <a:rPr lang="ru-RU" dirty="0" err="1"/>
              <a:t>складається</a:t>
            </a:r>
            <a:r>
              <a:rPr lang="ru-RU" dirty="0"/>
              <a:t> тип </a:t>
            </a:r>
            <a:r>
              <a:rPr lang="ru-RU" dirty="0" err="1"/>
              <a:t>перспективної</a:t>
            </a:r>
            <a:r>
              <a:rPr lang="ru-RU" dirty="0"/>
              <a:t> </a:t>
            </a:r>
            <a:r>
              <a:rPr lang="ru-RU" dirty="0" err="1"/>
              <a:t>декорації</a:t>
            </a:r>
            <a:r>
              <a:rPr lang="ru-RU" dirty="0"/>
              <a:t> (</a:t>
            </a:r>
            <a:r>
              <a:rPr lang="ru-RU" u="sng" dirty="0" err="1">
                <a:hlinkClick r:id="rId6" tooltip="Браманте"/>
              </a:rPr>
              <a:t>Браманте</a:t>
            </a:r>
            <a:r>
              <a:rPr lang="ru-RU" dirty="0"/>
              <a:t>, </a:t>
            </a:r>
            <a:r>
              <a:rPr lang="ru-RU" u="sng" dirty="0">
                <a:hlinkClick r:id="rId7" tooltip="Перуцці"/>
              </a:rPr>
              <a:t>Б. </a:t>
            </a:r>
            <a:r>
              <a:rPr lang="ru-RU" u="sng" dirty="0" err="1">
                <a:hlinkClick r:id="rId7" tooltip="Перуцці"/>
              </a:rPr>
              <a:t>Перуцці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зображує</a:t>
            </a:r>
            <a:r>
              <a:rPr lang="ru-RU" dirty="0"/>
              <a:t> </a:t>
            </a:r>
            <a:r>
              <a:rPr lang="ru-RU" dirty="0" err="1"/>
              <a:t>вулицю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вдалину</a:t>
            </a:r>
            <a:r>
              <a:rPr lang="ru-RU" dirty="0"/>
              <a:t>, і </a:t>
            </a:r>
            <a:r>
              <a:rPr lang="ru-RU" dirty="0" err="1"/>
              <a:t>написаної</a:t>
            </a:r>
            <a:r>
              <a:rPr lang="ru-RU" dirty="0"/>
              <a:t> на полотнах, </a:t>
            </a:r>
            <a:r>
              <a:rPr lang="ru-RU" dirty="0" err="1"/>
              <a:t>натягнутих</a:t>
            </a:r>
            <a:r>
              <a:rPr lang="ru-RU" dirty="0"/>
              <a:t> на рами (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виконувалися</a:t>
            </a:r>
            <a:r>
              <a:rPr lang="ru-RU" dirty="0"/>
              <a:t> з дерева);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декорації</a:t>
            </a:r>
            <a:r>
              <a:rPr lang="ru-RU" dirty="0"/>
              <a:t> </a:t>
            </a:r>
            <a:r>
              <a:rPr lang="ru-RU" dirty="0" err="1"/>
              <a:t>відтворювали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незмінне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для </a:t>
            </a:r>
            <a:r>
              <a:rPr lang="ru-RU" dirty="0" err="1"/>
              <a:t>спектаклів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жанрів</a:t>
            </a:r>
            <a:r>
              <a:rPr lang="ru-RU" dirty="0"/>
              <a:t> (до </a:t>
            </a:r>
            <a:r>
              <a:rPr lang="ru-RU" dirty="0" err="1"/>
              <a:t>середини</a:t>
            </a:r>
            <a:r>
              <a:rPr lang="ru-RU" dirty="0"/>
              <a:t> 16 </a:t>
            </a:r>
            <a:r>
              <a:rPr lang="ru-RU" dirty="0" err="1"/>
              <a:t>столітті</a:t>
            </a:r>
            <a:r>
              <a:rPr lang="ru-RU" dirty="0"/>
              <a:t> С. </a:t>
            </a:r>
            <a:r>
              <a:rPr lang="ru-RU" dirty="0" err="1"/>
              <a:t>Серліо</a:t>
            </a:r>
            <a:r>
              <a:rPr lang="ru-RU" dirty="0"/>
              <a:t> </a:t>
            </a:r>
            <a:r>
              <a:rPr lang="ru-RU" dirty="0" err="1"/>
              <a:t>розробив</a:t>
            </a:r>
            <a:r>
              <a:rPr lang="ru-RU" dirty="0"/>
              <a:t> 3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 — для </a:t>
            </a:r>
            <a:r>
              <a:rPr lang="ru-RU" dirty="0" err="1"/>
              <a:t>трагедії</a:t>
            </a:r>
            <a:r>
              <a:rPr lang="ru-RU" dirty="0"/>
              <a:t>, </a:t>
            </a:r>
            <a:r>
              <a:rPr lang="ru-RU" dirty="0" err="1"/>
              <a:t>комедії</a:t>
            </a:r>
            <a:r>
              <a:rPr lang="ru-RU" dirty="0"/>
              <a:t> й </a:t>
            </a:r>
            <a:r>
              <a:rPr lang="ru-RU" dirty="0" err="1"/>
              <a:t>пасторалі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1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effectLst/>
              </a:rPr>
              <a:t>Античність</a:t>
            </a:r>
            <a:r>
              <a:rPr lang="ru-RU" b="1" dirty="0">
                <a:effectLst/>
              </a:rPr>
              <a:t> і </a:t>
            </a:r>
            <a:r>
              <a:rPr lang="ru-RU" b="1" dirty="0" err="1" smtClean="0">
                <a:effectLst/>
              </a:rPr>
              <a:t>середньовіччя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 smtClean="0"/>
              <a:t>Елементи театрального мистецтва (костюми, маски та ін.) народжувалися в найдавніших народних обрядах й іграх. У давньогрецькому театрі вже в 5 ст. до н. е., крім будинку </a:t>
            </a:r>
            <a:r>
              <a:rPr lang="uk-UA" dirty="0" err="1" smtClean="0"/>
              <a:t>скени</a:t>
            </a:r>
            <a:r>
              <a:rPr lang="uk-UA" dirty="0" smtClean="0"/>
              <a:t>, існували об'ємні декорації, які в епоху еллінізму сполучалися з мальованими. Принципи давньогрецького театрального мистецтва були засвоєні в театрі Древнього Рима, де часто застосовувалася завіса.</a:t>
            </a:r>
          </a:p>
          <a:p>
            <a:r>
              <a:rPr lang="uk-UA" dirty="0" smtClean="0"/>
              <a:t>Існуючий уже за античності принцип симультанної декорації, (розрахованої на одночасний показ всіх місць дії) став характерним для європейського середньовічного театру, де спочатку роль тла при виконанні містерій виконував інтер'єр, а потім — зовнішня стіна церкви. Для середньовічних вистав було створено кілька типів сценічних площадок, статичних або пересувних; поряд з об'ємними декораціями (наприклад, «раєм» у вигляді альтанки або «пеклом» у вигляді пасти дракона) використалися й мальовані декорації (наприклад, зображення зоряного неба). </a:t>
            </a:r>
            <a:r>
              <a:rPr lang="uk-UA" smtClean="0"/>
              <a:t>У багатьох країнах середньовічної Азії (у тому числі державах Індокитаю, у Китаї і Японії) панували методи умовно-символічного оформлення сцени, згідно з якими окремі деталі лаконічно позначали місце дії.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25" y="1476375"/>
            <a:ext cx="6667500" cy="474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15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58" y="404664"/>
            <a:ext cx="2717841" cy="6115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0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4278"/>
            <a:ext cx="324036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0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921"/>
            <a:ext cx="2664296" cy="6480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44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effectLst/>
              </a:rPr>
              <a:t>Сценографія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доби</a:t>
            </a:r>
            <a:r>
              <a:rPr lang="ru-RU" b="1" dirty="0">
                <a:effectLst/>
              </a:rPr>
              <a:t> </a:t>
            </a:r>
            <a:r>
              <a:rPr lang="ru-RU" b="1" dirty="0" err="1" smtClean="0">
                <a:effectLst/>
              </a:rPr>
              <a:t>бароко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/>
              <a:t>Феєрично-видовищний</a:t>
            </a:r>
            <a:r>
              <a:rPr lang="ru-RU" dirty="0"/>
              <a:t> характер придворного оперно-балетного спектаклю до </a:t>
            </a:r>
            <a:r>
              <a:rPr lang="ru-RU" dirty="0" err="1"/>
              <a:t>кінця</a:t>
            </a:r>
            <a:r>
              <a:rPr lang="ru-RU" dirty="0"/>
              <a:t> 16 — початку 17 ст. </a:t>
            </a:r>
            <a:r>
              <a:rPr lang="ru-RU" dirty="0" err="1"/>
              <a:t>зажадав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</a:t>
            </a:r>
            <a:r>
              <a:rPr lang="ru-RU" dirty="0" err="1"/>
              <a:t>нерухомої</a:t>
            </a:r>
            <a:r>
              <a:rPr lang="ru-RU" dirty="0"/>
              <a:t> </a:t>
            </a:r>
            <a:r>
              <a:rPr lang="ru-RU" dirty="0" err="1"/>
              <a:t>декорації</a:t>
            </a:r>
            <a:r>
              <a:rPr lang="ru-RU" dirty="0"/>
              <a:t> </a:t>
            </a:r>
            <a:r>
              <a:rPr lang="ru-RU" dirty="0" err="1"/>
              <a:t>змінною</a:t>
            </a:r>
            <a:r>
              <a:rPr lang="ru-RU" dirty="0"/>
              <a:t>. В 17 </a:t>
            </a:r>
            <a:r>
              <a:rPr lang="ru-RU" dirty="0" err="1"/>
              <a:t>столітті</a:t>
            </a:r>
            <a:r>
              <a:rPr lang="ru-RU" dirty="0"/>
              <a:t> усе </a:t>
            </a:r>
            <a:r>
              <a:rPr lang="ru-RU" dirty="0" err="1"/>
              <a:t>ширше</a:t>
            </a:r>
            <a:r>
              <a:rPr lang="ru-RU" dirty="0"/>
              <a:t> </a:t>
            </a:r>
            <a:r>
              <a:rPr lang="ru-RU" dirty="0" err="1"/>
              <a:t>використалися</a:t>
            </a:r>
            <a:r>
              <a:rPr lang="ru-RU" dirty="0"/>
              <a:t> </a:t>
            </a:r>
            <a:r>
              <a:rPr lang="ru-RU" dirty="0" err="1"/>
              <a:t>театральні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;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теларіїв</a:t>
            </a:r>
            <a:r>
              <a:rPr lang="ru-RU" dirty="0"/>
              <a:t> (3-гранних </a:t>
            </a:r>
            <a:r>
              <a:rPr lang="ru-RU" dirty="0" err="1"/>
              <a:t>обертових</a:t>
            </a:r>
            <a:r>
              <a:rPr lang="ru-RU" dirty="0"/>
              <a:t> призм, </a:t>
            </a:r>
            <a:r>
              <a:rPr lang="ru-RU" dirty="0" err="1"/>
              <a:t>обтягнутих</a:t>
            </a:r>
            <a:r>
              <a:rPr lang="ru-RU" dirty="0"/>
              <a:t> полотном і </a:t>
            </a:r>
            <a:r>
              <a:rPr lang="ru-RU" dirty="0" err="1"/>
              <a:t>розписаних</a:t>
            </a:r>
            <a:r>
              <a:rPr lang="ru-RU" dirty="0"/>
              <a:t>) дозволяло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декорацій</a:t>
            </a:r>
            <a:r>
              <a:rPr lang="ru-RU" dirty="0"/>
              <a:t> на очах у </a:t>
            </a:r>
            <a:r>
              <a:rPr lang="ru-RU" dirty="0" err="1"/>
              <a:t>публіки</a:t>
            </a:r>
            <a:r>
              <a:rPr lang="ru-RU" dirty="0"/>
              <a:t> (</a:t>
            </a:r>
            <a:r>
              <a:rPr lang="ru-RU" dirty="0" err="1"/>
              <a:t>італієць</a:t>
            </a:r>
            <a:r>
              <a:rPr lang="ru-RU" dirty="0"/>
              <a:t> </a:t>
            </a:r>
            <a:r>
              <a:rPr lang="ru-RU" u="sng" dirty="0">
                <a:hlinkClick r:id="rId2" tooltip="Н. Саббатіні (ще не написана)"/>
              </a:rPr>
              <a:t>Н. </a:t>
            </a:r>
            <a:r>
              <a:rPr lang="ru-RU" u="sng" dirty="0" err="1">
                <a:hlinkClick r:id="rId2" tooltip="Н. Саббатіні (ще не написана)"/>
              </a:rPr>
              <a:t>Саббатіні</a:t>
            </a:r>
            <a:r>
              <a:rPr lang="ru-RU" dirty="0"/>
              <a:t>, </a:t>
            </a:r>
            <a:r>
              <a:rPr lang="ru-RU" dirty="0" err="1"/>
              <a:t>німець</a:t>
            </a:r>
            <a:r>
              <a:rPr lang="ru-RU" dirty="0"/>
              <a:t> </a:t>
            </a:r>
            <a:r>
              <a:rPr lang="ru-RU" u="sng" dirty="0">
                <a:hlinkClick r:id="rId3" tooltip="І. Фуртенбах (ще не написана)"/>
              </a:rPr>
              <a:t>І. </a:t>
            </a:r>
            <a:r>
              <a:rPr lang="ru-RU" u="sng" dirty="0" err="1">
                <a:hlinkClick r:id="rId3" tooltip="І. Фуртенбах (ще не написана)"/>
              </a:rPr>
              <a:t>Фуртенбах</a:t>
            </a:r>
            <a:r>
              <a:rPr lang="ru-RU" dirty="0"/>
              <a:t>). </a:t>
            </a:r>
            <a:r>
              <a:rPr lang="ru-RU" dirty="0" err="1"/>
              <a:t>Удосконалення</a:t>
            </a:r>
            <a:r>
              <a:rPr lang="ru-RU" dirty="0"/>
              <a:t> систем театрального </a:t>
            </a:r>
            <a:r>
              <a:rPr lang="ru-RU" dirty="0" err="1"/>
              <a:t>мистецтва</a:t>
            </a:r>
            <a:r>
              <a:rPr lang="ru-RU" dirty="0"/>
              <a:t> привело до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u="sng" dirty="0" err="1">
                <a:hlinkClick r:id="rId4" tooltip="Лаштунки (ще не написана)"/>
              </a:rPr>
              <a:t>лаштунків</a:t>
            </a:r>
            <a:r>
              <a:rPr lang="ru-RU" dirty="0"/>
              <a:t> (</a:t>
            </a:r>
            <a:r>
              <a:rPr lang="ru-RU" dirty="0" err="1"/>
              <a:t>італієць</a:t>
            </a:r>
            <a:r>
              <a:rPr lang="ru-RU" dirty="0"/>
              <a:t> Дж. </a:t>
            </a:r>
            <a:r>
              <a:rPr lang="ru-RU" dirty="0" err="1"/>
              <a:t>Алеотті</a:t>
            </a:r>
            <a:r>
              <a:rPr lang="ru-RU" dirty="0"/>
              <a:t>) і </a:t>
            </a:r>
            <a:r>
              <a:rPr lang="ru-RU" dirty="0" err="1"/>
              <a:t>сцени</a:t>
            </a:r>
            <a:r>
              <a:rPr lang="ru-RU" dirty="0"/>
              <a:t>-коробки,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зберігає</a:t>
            </a:r>
            <a:r>
              <a:rPr lang="ru-RU" dirty="0"/>
              <a:t> </a:t>
            </a:r>
            <a:r>
              <a:rPr lang="ru-RU" dirty="0" err="1"/>
              <a:t>пануюче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і в 20 ст.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середини</a:t>
            </a:r>
            <a:r>
              <a:rPr lang="ru-RU" dirty="0"/>
              <a:t> 17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італійська</a:t>
            </a:r>
            <a:r>
              <a:rPr lang="ru-RU" dirty="0"/>
              <a:t> система </a:t>
            </a:r>
            <a:r>
              <a:rPr lang="ru-RU" dirty="0" err="1"/>
              <a:t>кулісно-аркової</a:t>
            </a:r>
            <a:r>
              <a:rPr lang="ru-RU" dirty="0"/>
              <a:t> </a:t>
            </a:r>
            <a:r>
              <a:rPr lang="ru-RU" dirty="0" err="1"/>
              <a:t>декорації</a:t>
            </a:r>
            <a:r>
              <a:rPr lang="ru-RU" dirty="0"/>
              <a:t> (Л. О. </a:t>
            </a:r>
            <a:r>
              <a:rPr lang="ru-RU" dirty="0" err="1"/>
              <a:t>Бурначіні</a:t>
            </a:r>
            <a:r>
              <a:rPr lang="ru-RU" dirty="0"/>
              <a:t>, Дж. </a:t>
            </a:r>
            <a:r>
              <a:rPr lang="ru-RU" dirty="0" err="1"/>
              <a:t>Тореллі</a:t>
            </a:r>
            <a:r>
              <a:rPr lang="ru-RU" dirty="0"/>
              <a:t>) </a:t>
            </a:r>
            <a:r>
              <a:rPr lang="ru-RU" dirty="0" err="1"/>
              <a:t>поширилася</a:t>
            </a:r>
            <a:r>
              <a:rPr lang="ru-RU" dirty="0"/>
              <a:t> по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. У </a:t>
            </a:r>
            <a:r>
              <a:rPr lang="ru-RU" dirty="0" err="1"/>
              <a:t>міських</a:t>
            </a:r>
            <a:r>
              <a:rPr lang="ru-RU" dirty="0"/>
              <a:t> театрах Лондона в </a:t>
            </a:r>
            <a:r>
              <a:rPr lang="ru-RU" dirty="0" err="1"/>
              <a:t>епоху</a:t>
            </a:r>
            <a:r>
              <a:rPr lang="ru-RU" dirty="0"/>
              <a:t> </a:t>
            </a:r>
            <a:r>
              <a:rPr lang="ru-RU" u="sng" dirty="0" err="1">
                <a:hlinkClick r:id="rId5" tooltip="Відродження"/>
              </a:rPr>
              <a:t>Відродження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особливий</a:t>
            </a:r>
            <a:r>
              <a:rPr lang="ru-RU" dirty="0"/>
              <a:t> тип </a:t>
            </a:r>
            <a:r>
              <a:rPr lang="ru-RU" dirty="0" err="1"/>
              <a:t>сценічної</a:t>
            </a:r>
            <a:r>
              <a:rPr lang="ru-RU" dirty="0"/>
              <a:t> площадки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членуванням</a:t>
            </a:r>
            <a:r>
              <a:rPr lang="ru-RU" dirty="0"/>
              <a:t> на </a:t>
            </a:r>
            <a:r>
              <a:rPr lang="ru-RU" dirty="0" err="1"/>
              <a:t>нижні</a:t>
            </a:r>
            <a:r>
              <a:rPr lang="ru-RU" dirty="0"/>
              <a:t>, </a:t>
            </a:r>
            <a:r>
              <a:rPr lang="ru-RU" dirty="0" err="1"/>
              <a:t>верхні</a:t>
            </a:r>
            <a:r>
              <a:rPr lang="ru-RU" dirty="0"/>
              <a:t>, </a:t>
            </a:r>
            <a:r>
              <a:rPr lang="ru-RU" dirty="0" err="1"/>
              <a:t>задню</a:t>
            </a:r>
            <a:r>
              <a:rPr lang="ru-RU" dirty="0"/>
              <a:t> </a:t>
            </a:r>
            <a:r>
              <a:rPr lang="ru-RU" dirty="0" err="1"/>
              <a:t>сцени</a:t>
            </a:r>
            <a:r>
              <a:rPr lang="ru-RU" dirty="0"/>
              <a:t> й </a:t>
            </a:r>
            <a:r>
              <a:rPr lang="ru-RU" dirty="0" err="1"/>
              <a:t>видатної</a:t>
            </a:r>
            <a:r>
              <a:rPr lang="ru-RU" dirty="0"/>
              <a:t> в зал для </a:t>
            </a:r>
            <a:r>
              <a:rPr lang="ru-RU" dirty="0" err="1"/>
              <a:t>глядачів</a:t>
            </a:r>
            <a:r>
              <a:rPr lang="ru-RU" dirty="0"/>
              <a:t> </a:t>
            </a:r>
            <a:r>
              <a:rPr lang="ru-RU" dirty="0" err="1"/>
              <a:t>просценіумом</a:t>
            </a:r>
            <a:r>
              <a:rPr lang="ru-RU" dirty="0"/>
              <a:t> (</a:t>
            </a:r>
            <a:r>
              <a:rPr lang="ru-RU" dirty="0" err="1"/>
              <a:t>перспективні</a:t>
            </a:r>
            <a:r>
              <a:rPr lang="ru-RU" dirty="0"/>
              <a:t> </a:t>
            </a:r>
            <a:r>
              <a:rPr lang="ru-RU" dirty="0" err="1"/>
              <a:t>декорації</a:t>
            </a:r>
            <a:r>
              <a:rPr lang="ru-RU" dirty="0"/>
              <a:t> </a:t>
            </a:r>
            <a:r>
              <a:rPr lang="ru-RU" dirty="0" err="1"/>
              <a:t>італійського</a:t>
            </a:r>
            <a:r>
              <a:rPr lang="ru-RU" dirty="0"/>
              <a:t> типу в </a:t>
            </a:r>
            <a:r>
              <a:rPr lang="ru-RU" dirty="0" err="1"/>
              <a:t>Англії</a:t>
            </a:r>
            <a:r>
              <a:rPr lang="ru-RU" dirty="0"/>
              <a:t> </a:t>
            </a:r>
            <a:r>
              <a:rPr lang="ru-RU" dirty="0" err="1"/>
              <a:t>ввів</a:t>
            </a:r>
            <a:r>
              <a:rPr lang="ru-RU" dirty="0"/>
              <a:t> </a:t>
            </a:r>
            <a:r>
              <a:rPr lang="ru-RU" u="sng" dirty="0">
                <a:hlinkClick r:id="rId6" tooltip="І. Джонс (ще не написана)"/>
              </a:rPr>
              <a:t>І. Джонс</a:t>
            </a:r>
            <a:r>
              <a:rPr lang="ru-RU" dirty="0"/>
              <a:t> у 1-й </a:t>
            </a:r>
            <a:r>
              <a:rPr lang="ru-RU" dirty="0" err="1"/>
              <a:t>чверті</a:t>
            </a:r>
            <a:r>
              <a:rPr lang="ru-RU" dirty="0"/>
              <a:t> 17 ст.). У </a:t>
            </a:r>
            <a:r>
              <a:rPr lang="ru-RU" dirty="0" err="1"/>
              <a:t>Росії</a:t>
            </a:r>
            <a:r>
              <a:rPr lang="ru-RU" dirty="0"/>
              <a:t> </a:t>
            </a:r>
            <a:r>
              <a:rPr lang="ru-RU" dirty="0" err="1"/>
              <a:t>кулісні</a:t>
            </a:r>
            <a:r>
              <a:rPr lang="ru-RU" dirty="0"/>
              <a:t> «рами перспективного листа»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застосовані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в </a:t>
            </a:r>
            <a:r>
              <a:rPr lang="ru-RU" u="sng" dirty="0">
                <a:hlinkClick r:id="rId7" tooltip="1672"/>
              </a:rPr>
              <a:t>1672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 </a:t>
            </a:r>
            <a:r>
              <a:rPr lang="ru-RU" dirty="0" err="1"/>
              <a:t>поширюється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театрів</a:t>
            </a:r>
            <a:r>
              <a:rPr lang="ru-RU" dirty="0"/>
              <a:t> в </a:t>
            </a:r>
            <a:r>
              <a:rPr lang="ru-RU" dirty="0" err="1"/>
              <a:t>провінціях</a:t>
            </a:r>
            <a:r>
              <a:rPr lang="ru-RU" dirty="0"/>
              <a:t> і </a:t>
            </a:r>
            <a:r>
              <a:rPr lang="ru-RU" dirty="0" err="1"/>
              <a:t>садибах</a:t>
            </a:r>
            <a:r>
              <a:rPr lang="ru-RU" dirty="0"/>
              <a:t> </a:t>
            </a:r>
            <a:r>
              <a:rPr lang="ru-RU" dirty="0" err="1"/>
              <a:t>магнатів.цікавим</a:t>
            </a:r>
            <a:r>
              <a:rPr lang="ru-RU" dirty="0"/>
              <a:t> </a:t>
            </a:r>
            <a:r>
              <a:rPr lang="ru-RU" dirty="0" err="1"/>
              <a:t>зразком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театр в </a:t>
            </a:r>
            <a:r>
              <a:rPr lang="ru-RU" dirty="0" err="1"/>
              <a:t>садибі</a:t>
            </a:r>
            <a:r>
              <a:rPr lang="ru-RU" dirty="0"/>
              <a:t> </a:t>
            </a:r>
            <a:r>
              <a:rPr lang="ru-RU" dirty="0" err="1"/>
              <a:t>Сапег</a:t>
            </a:r>
            <a:r>
              <a:rPr lang="ru-RU" dirty="0"/>
              <a:t> </a:t>
            </a:r>
            <a:r>
              <a:rPr lang="ru-RU" u="sng" dirty="0" err="1">
                <a:hlinkClick r:id="rId8" tooltip="Ружани"/>
              </a:rPr>
              <a:t>Ружани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 в </a:t>
            </a:r>
            <a:r>
              <a:rPr lang="ru-RU" u="sng" dirty="0" err="1">
                <a:hlinkClick r:id="rId9" tooltip=".Білорусь (ще не написана)"/>
              </a:rPr>
              <a:t>Білорусі</a:t>
            </a:r>
            <a:r>
              <a:rPr lang="ru-RU" dirty="0" err="1"/>
              <a:t>.Один</a:t>
            </a:r>
            <a:r>
              <a:rPr lang="ru-RU" dirty="0"/>
              <a:t> з </a:t>
            </a:r>
            <a:r>
              <a:rPr lang="ru-RU" dirty="0" err="1"/>
              <a:t>бокових</a:t>
            </a:r>
            <a:r>
              <a:rPr lang="ru-RU" dirty="0"/>
              <a:t> </a:t>
            </a:r>
            <a:r>
              <a:rPr lang="ru-RU" dirty="0" err="1"/>
              <a:t>корпусів</a:t>
            </a:r>
            <a:r>
              <a:rPr lang="ru-RU" dirty="0"/>
              <a:t> </a:t>
            </a:r>
            <a:r>
              <a:rPr lang="ru-RU" dirty="0" err="1"/>
              <a:t>садиби</a:t>
            </a:r>
            <a:r>
              <a:rPr lang="ru-RU" dirty="0"/>
              <a:t> </a:t>
            </a:r>
            <a:r>
              <a:rPr lang="ru-RU" dirty="0" err="1"/>
              <a:t>виддали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театр, зала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нагадувала</a:t>
            </a:r>
            <a:r>
              <a:rPr lang="ru-RU" dirty="0"/>
              <a:t> театр </a:t>
            </a:r>
            <a:r>
              <a:rPr lang="ru-RU" dirty="0" err="1"/>
              <a:t>Фарнезе</a:t>
            </a:r>
            <a:r>
              <a:rPr lang="ru-RU" dirty="0"/>
              <a:t> у </a:t>
            </a:r>
            <a:r>
              <a:rPr lang="ru-RU" u="sng" dirty="0" err="1">
                <a:hlinkClick r:id="rId10" tooltip="Парма"/>
              </a:rPr>
              <a:t>Пармі</a:t>
            </a:r>
            <a:r>
              <a:rPr lang="ru-RU" dirty="0" err="1"/>
              <a:t>.Оснащеність</a:t>
            </a:r>
            <a:r>
              <a:rPr lang="ru-RU" dirty="0"/>
              <a:t> </a:t>
            </a:r>
            <a:r>
              <a:rPr lang="ru-RU" dirty="0" err="1"/>
              <a:t>механізмами</a:t>
            </a:r>
            <a:r>
              <a:rPr lang="ru-RU" dirty="0"/>
              <a:t> </a:t>
            </a:r>
            <a:r>
              <a:rPr lang="ru-RU" dirty="0" err="1"/>
              <a:t>дозволяля</a:t>
            </a:r>
            <a:r>
              <a:rPr lang="ru-RU" dirty="0"/>
              <a:t> </a:t>
            </a:r>
            <a:r>
              <a:rPr lang="ru-RU" dirty="0" err="1"/>
              <a:t>тричі</a:t>
            </a:r>
            <a:r>
              <a:rPr lang="ru-RU" dirty="0"/>
              <a:t> </a:t>
            </a:r>
            <a:r>
              <a:rPr lang="ru-RU" dirty="0" err="1"/>
              <a:t>міняти</a:t>
            </a:r>
            <a:r>
              <a:rPr lang="ru-RU" dirty="0"/>
              <a:t> </a:t>
            </a:r>
            <a:r>
              <a:rPr lang="ru-RU" dirty="0" err="1"/>
              <a:t>декорації</a:t>
            </a:r>
            <a:r>
              <a:rPr lang="ru-RU" dirty="0"/>
              <a:t> за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вистави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3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420888"/>
            <a:ext cx="9348476" cy="252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28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9"/>
            <a:ext cx="7746826" cy="4384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1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961037" cy="6120680"/>
          </a:xfrm>
        </p:spPr>
      </p:pic>
    </p:spTree>
    <p:extLst>
      <p:ext uri="{BB962C8B-B14F-4D97-AF65-F5344CB8AC3E}">
        <p14:creationId xmlns:p14="http://schemas.microsoft.com/office/powerpoint/2010/main" val="10569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effectLst/>
              </a:rPr>
              <a:t>Епоха</a:t>
            </a:r>
            <a:r>
              <a:rPr lang="ru-RU" b="1" dirty="0">
                <a:effectLst/>
              </a:rPr>
              <a:t> </a:t>
            </a:r>
            <a:r>
              <a:rPr lang="ru-RU" b="1" dirty="0" err="1" smtClean="0">
                <a:effectLst/>
              </a:rPr>
              <a:t>класицизму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7848872" cy="5472608"/>
          </a:xfrm>
        </p:spPr>
        <p:txBody>
          <a:bodyPr>
            <a:noAutofit/>
          </a:bodyPr>
          <a:lstStyle/>
          <a:p>
            <a:r>
              <a:rPr lang="ru-RU" sz="1600" dirty="0"/>
              <a:t>В </a:t>
            </a:r>
            <a:r>
              <a:rPr lang="ru-RU" sz="1600" dirty="0" err="1"/>
              <a:t>епоху</a:t>
            </a:r>
            <a:r>
              <a:rPr lang="ru-RU" sz="1600" dirty="0"/>
              <a:t> </a:t>
            </a:r>
            <a:r>
              <a:rPr lang="ru-RU" sz="1600" u="sng" dirty="0" err="1">
                <a:hlinkClick r:id="rId2" tooltip="Класицизм"/>
              </a:rPr>
              <a:t>класицизму</a:t>
            </a:r>
            <a:r>
              <a:rPr lang="ru-RU" sz="1600" dirty="0"/>
              <a:t> </a:t>
            </a:r>
            <a:r>
              <a:rPr lang="ru-RU" sz="1600" dirty="0" err="1"/>
              <a:t>драматургічний</a:t>
            </a:r>
            <a:r>
              <a:rPr lang="ru-RU" sz="1600" dirty="0"/>
              <a:t> канон </a:t>
            </a:r>
            <a:r>
              <a:rPr lang="ru-RU" sz="1600" dirty="0" err="1"/>
              <a:t>єдності</a:t>
            </a:r>
            <a:r>
              <a:rPr lang="ru-RU" sz="1600" dirty="0"/>
              <a:t> </a:t>
            </a:r>
            <a:r>
              <a:rPr lang="ru-RU" sz="1600" dirty="0" err="1"/>
              <a:t>місця</a:t>
            </a:r>
            <a:r>
              <a:rPr lang="ru-RU" sz="1600" dirty="0"/>
              <a:t> й часу </a:t>
            </a:r>
            <a:r>
              <a:rPr lang="ru-RU" sz="1600" dirty="0" err="1"/>
              <a:t>дії</a:t>
            </a:r>
            <a:r>
              <a:rPr lang="ru-RU" sz="1600" dirty="0"/>
              <a:t> </a:t>
            </a:r>
            <a:r>
              <a:rPr lang="ru-RU" sz="1600" dirty="0" err="1"/>
              <a:t>сприяв</a:t>
            </a:r>
            <a:r>
              <a:rPr lang="ru-RU" sz="1600" dirty="0"/>
              <a:t> </a:t>
            </a:r>
            <a:r>
              <a:rPr lang="ru-RU" sz="1600" dirty="0" err="1"/>
              <a:t>пануванню</a:t>
            </a:r>
            <a:r>
              <a:rPr lang="ru-RU" sz="1600" dirty="0"/>
              <a:t> </a:t>
            </a:r>
            <a:r>
              <a:rPr lang="ru-RU" sz="1600" dirty="0" err="1"/>
              <a:t>незмінюваної</a:t>
            </a:r>
            <a:r>
              <a:rPr lang="ru-RU" sz="1600" dirty="0"/>
              <a:t> </a:t>
            </a:r>
            <a:r>
              <a:rPr lang="ru-RU" sz="1600" dirty="0" err="1"/>
              <a:t>декорації</a:t>
            </a:r>
            <a:r>
              <a:rPr lang="ru-RU" sz="1600" dirty="0"/>
              <a:t> (</a:t>
            </a:r>
            <a:r>
              <a:rPr lang="ru-RU" sz="1600" dirty="0" err="1"/>
              <a:t>тронний</a:t>
            </a:r>
            <a:r>
              <a:rPr lang="ru-RU" sz="1600" dirty="0"/>
              <a:t> зал, вестибюль палацу в </a:t>
            </a:r>
            <a:r>
              <a:rPr lang="ru-RU" sz="1600" dirty="0" err="1"/>
              <a:t>трагедії</a:t>
            </a:r>
            <a:r>
              <a:rPr lang="ru-RU" sz="1600" dirty="0"/>
              <a:t>, </a:t>
            </a:r>
            <a:r>
              <a:rPr lang="ru-RU" sz="1600" dirty="0" err="1"/>
              <a:t>міська</a:t>
            </a:r>
            <a:r>
              <a:rPr lang="ru-RU" sz="1600" dirty="0"/>
              <a:t> </a:t>
            </a:r>
            <a:r>
              <a:rPr lang="ru-RU" sz="1600" dirty="0" err="1"/>
              <a:t>площа</a:t>
            </a:r>
            <a:r>
              <a:rPr lang="ru-RU" sz="1600" dirty="0"/>
              <a:t>, </a:t>
            </a:r>
            <a:r>
              <a:rPr lang="ru-RU" sz="1600" dirty="0" err="1"/>
              <a:t>кімната</a:t>
            </a:r>
            <a:r>
              <a:rPr lang="ru-RU" sz="1600" dirty="0"/>
              <a:t> — у </a:t>
            </a:r>
            <a:r>
              <a:rPr lang="ru-RU" sz="1600" dirty="0" err="1"/>
              <a:t>комедії</a:t>
            </a:r>
            <a:r>
              <a:rPr lang="ru-RU" sz="1600" dirty="0"/>
              <a:t>), тому все </a:t>
            </a:r>
            <a:r>
              <a:rPr lang="ru-RU" sz="1600" dirty="0" err="1"/>
              <a:t>багатство</a:t>
            </a:r>
            <a:r>
              <a:rPr lang="ru-RU" sz="1600" dirty="0"/>
              <a:t> </a:t>
            </a:r>
            <a:r>
              <a:rPr lang="ru-RU" sz="1600" dirty="0" err="1"/>
              <a:t>декораційно-постановочних</a:t>
            </a:r>
            <a:r>
              <a:rPr lang="ru-RU" sz="1600" dirty="0"/>
              <a:t> </a:t>
            </a:r>
            <a:r>
              <a:rPr lang="ru-RU" sz="1600" dirty="0" err="1"/>
              <a:t>ефектів</a:t>
            </a:r>
            <a:r>
              <a:rPr lang="ru-RU" sz="1600" dirty="0"/>
              <a:t> </a:t>
            </a:r>
            <a:r>
              <a:rPr lang="ru-RU" sz="1600" dirty="0" err="1"/>
              <a:t>зосередилося</a:t>
            </a:r>
            <a:r>
              <a:rPr lang="ru-RU" sz="1600" dirty="0"/>
              <a:t> в оперно-балетному </a:t>
            </a:r>
            <a:r>
              <a:rPr lang="ru-RU" sz="1600" dirty="0" err="1"/>
              <a:t>жанрі</a:t>
            </a:r>
            <a:r>
              <a:rPr lang="ru-RU" sz="1600" dirty="0"/>
              <a:t>. </a:t>
            </a:r>
            <a:r>
              <a:rPr lang="ru-RU" sz="1600" dirty="0" err="1"/>
              <a:t>Італійські</a:t>
            </a:r>
            <a:r>
              <a:rPr lang="ru-RU" sz="1600" dirty="0"/>
              <a:t> </a:t>
            </a:r>
            <a:r>
              <a:rPr lang="ru-RU" sz="1600" dirty="0" err="1"/>
              <a:t>майстри</a:t>
            </a:r>
            <a:r>
              <a:rPr lang="ru-RU" sz="1600" dirty="0"/>
              <a:t> (А. Поццо, художники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сімейства</a:t>
            </a:r>
            <a:r>
              <a:rPr lang="ru-RU" sz="1600" dirty="0"/>
              <a:t> </a:t>
            </a:r>
            <a:r>
              <a:rPr lang="ru-RU" sz="1600" dirty="0" err="1"/>
              <a:t>Галлі-Біббіена</a:t>
            </a:r>
            <a:r>
              <a:rPr lang="ru-RU" sz="1600" dirty="0"/>
              <a:t>) порушили </a:t>
            </a:r>
            <a:r>
              <a:rPr lang="ru-RU" sz="1600" dirty="0" err="1"/>
              <a:t>симетрію</a:t>
            </a:r>
            <a:r>
              <a:rPr lang="ru-RU" sz="1600" dirty="0"/>
              <a:t> </a:t>
            </a:r>
            <a:r>
              <a:rPr lang="ru-RU" sz="1600" dirty="0" err="1"/>
              <a:t>декорацій</a:t>
            </a:r>
            <a:r>
              <a:rPr lang="ru-RU" sz="1600" dirty="0"/>
              <a:t> 17 ст., увели </a:t>
            </a:r>
            <a:r>
              <a:rPr lang="ru-RU" sz="1600" dirty="0" err="1"/>
              <a:t>кутову</a:t>
            </a:r>
            <a:r>
              <a:rPr lang="ru-RU" sz="1600" dirty="0"/>
              <a:t> перспективу, </a:t>
            </a:r>
            <a:r>
              <a:rPr lang="ru-RU" sz="1600" dirty="0" err="1"/>
              <a:t>підсиливши</a:t>
            </a:r>
            <a:r>
              <a:rPr lang="ru-RU" sz="1600" dirty="0"/>
              <a:t> </a:t>
            </a:r>
            <a:r>
              <a:rPr lang="ru-RU" sz="1600" dirty="0" err="1"/>
              <a:t>засобами</a:t>
            </a:r>
            <a:r>
              <a:rPr lang="ru-RU" sz="1600" dirty="0"/>
              <a:t> </a:t>
            </a:r>
            <a:r>
              <a:rPr lang="ru-RU" sz="1600" dirty="0" err="1"/>
              <a:t>живопису</a:t>
            </a:r>
            <a:r>
              <a:rPr lang="ru-RU" sz="1600" dirty="0"/>
              <a:t> </a:t>
            </a:r>
            <a:r>
              <a:rPr lang="ru-RU" sz="1600" dirty="0" err="1"/>
              <a:t>ілюзію</a:t>
            </a:r>
            <a:r>
              <a:rPr lang="ru-RU" sz="1600" dirty="0"/>
              <a:t> </a:t>
            </a:r>
            <a:r>
              <a:rPr lang="ru-RU" sz="1600" dirty="0" err="1"/>
              <a:t>глибини</a:t>
            </a:r>
            <a:r>
              <a:rPr lang="ru-RU" sz="1600" dirty="0"/>
              <a:t>; </a:t>
            </a:r>
            <a:r>
              <a:rPr lang="ru-RU" sz="1600" dirty="0" err="1"/>
              <a:t>домагаючись</a:t>
            </a:r>
            <a:r>
              <a:rPr lang="ru-RU" sz="1600" dirty="0"/>
              <a:t> </a:t>
            </a:r>
            <a:r>
              <a:rPr lang="ru-RU" sz="1600" dirty="0" err="1"/>
              <a:t>більшої</a:t>
            </a:r>
            <a:r>
              <a:rPr lang="ru-RU" sz="1600" dirty="0"/>
              <a:t> </a:t>
            </a:r>
            <a:r>
              <a:rPr lang="ru-RU" sz="1600" dirty="0" err="1"/>
              <a:t>масштабності</a:t>
            </a:r>
            <a:r>
              <a:rPr lang="ru-RU" sz="1600" dirty="0"/>
              <a:t> шляхом </a:t>
            </a:r>
            <a:r>
              <a:rPr lang="ru-RU" sz="1600" dirty="0" err="1"/>
              <a:t>зображення</a:t>
            </a:r>
            <a:r>
              <a:rPr lang="ru-RU" sz="1600" dirty="0"/>
              <a:t> </a:t>
            </a:r>
            <a:r>
              <a:rPr lang="ru-RU" sz="1600" dirty="0" err="1"/>
              <a:t>окремих</a:t>
            </a:r>
            <a:r>
              <a:rPr lang="ru-RU" sz="1600" dirty="0"/>
              <a:t> </a:t>
            </a:r>
            <a:r>
              <a:rPr lang="ru-RU" sz="1600" dirty="0" err="1"/>
              <a:t>архітектурних</a:t>
            </a:r>
            <a:r>
              <a:rPr lang="ru-RU" sz="1600" dirty="0"/>
              <a:t> </a:t>
            </a:r>
            <a:r>
              <a:rPr lang="ru-RU" sz="1600" dirty="0" err="1"/>
              <a:t>частин</a:t>
            </a:r>
            <a:r>
              <a:rPr lang="ru-RU" sz="1600" dirty="0"/>
              <a:t> </a:t>
            </a:r>
            <a:r>
              <a:rPr lang="ru-RU" sz="1600" dirty="0" err="1"/>
              <a:t>замість</a:t>
            </a:r>
            <a:r>
              <a:rPr lang="ru-RU" sz="1600" dirty="0"/>
              <a:t> </a:t>
            </a:r>
            <a:r>
              <a:rPr lang="ru-RU" sz="1600" dirty="0" err="1"/>
              <a:t>цілого</a:t>
            </a:r>
            <a:r>
              <a:rPr lang="ru-RU" sz="1600" dirty="0"/>
              <a:t> </a:t>
            </a:r>
            <a:r>
              <a:rPr lang="ru-RU" sz="1600" dirty="0" err="1"/>
              <a:t>будинку</a:t>
            </a:r>
            <a:r>
              <a:rPr lang="ru-RU" sz="1600" dirty="0"/>
              <a:t>, вони </a:t>
            </a:r>
            <a:r>
              <a:rPr lang="ru-RU" sz="1600" dirty="0" err="1"/>
              <a:t>форсували</a:t>
            </a:r>
            <a:r>
              <a:rPr lang="ru-RU" sz="1600" dirty="0"/>
              <a:t> </a:t>
            </a:r>
            <a:r>
              <a:rPr lang="ru-RU" sz="1600" dirty="0" err="1"/>
              <a:t>контрасти</a:t>
            </a:r>
            <a:r>
              <a:rPr lang="ru-RU" sz="1600" dirty="0"/>
              <a:t> </a:t>
            </a:r>
            <a:r>
              <a:rPr lang="ru-RU" sz="1600" dirty="0" err="1"/>
              <a:t>світла</a:t>
            </a:r>
            <a:r>
              <a:rPr lang="ru-RU" sz="1600" dirty="0"/>
              <a:t> й </a:t>
            </a:r>
            <a:r>
              <a:rPr lang="ru-RU" sz="1600" dirty="0" err="1"/>
              <a:t>тіні</a:t>
            </a:r>
            <a:r>
              <a:rPr lang="ru-RU" sz="1600" dirty="0"/>
              <a:t>. В </a:t>
            </a:r>
            <a:r>
              <a:rPr lang="ru-RU" sz="1600" dirty="0" err="1"/>
              <a:t>епоху</a:t>
            </a:r>
            <a:r>
              <a:rPr lang="ru-RU" sz="1600" dirty="0"/>
              <a:t> </a:t>
            </a:r>
            <a:r>
              <a:rPr lang="ru-RU" sz="1600" dirty="0" err="1"/>
              <a:t>Просвітництва</a:t>
            </a:r>
            <a:r>
              <a:rPr lang="ru-RU" sz="1600" dirty="0"/>
              <a:t> </a:t>
            </a:r>
            <a:r>
              <a:rPr lang="ru-RU" sz="1600" dirty="0" err="1"/>
              <a:t>майстри</a:t>
            </a:r>
            <a:r>
              <a:rPr lang="ru-RU" sz="1600" dirty="0"/>
              <a:t> театрального </a:t>
            </a:r>
            <a:r>
              <a:rPr lang="ru-RU" sz="1600" dirty="0" err="1"/>
              <a:t>мистецтва</a:t>
            </a:r>
            <a:r>
              <a:rPr lang="ru-RU" sz="1600" dirty="0"/>
              <a:t> </a:t>
            </a:r>
            <a:r>
              <a:rPr lang="ru-RU" sz="1600" dirty="0" err="1"/>
              <a:t>зверталися</a:t>
            </a:r>
            <a:r>
              <a:rPr lang="ru-RU" sz="1600" dirty="0"/>
              <a:t> до </a:t>
            </a:r>
            <a:r>
              <a:rPr lang="ru-RU" sz="1600" dirty="0" err="1"/>
              <a:t>героїчних</a:t>
            </a:r>
            <a:r>
              <a:rPr lang="ru-RU" sz="1600" dirty="0"/>
              <a:t> </a:t>
            </a:r>
            <a:r>
              <a:rPr lang="ru-RU" sz="1600" dirty="0" err="1"/>
              <a:t>образів</a:t>
            </a:r>
            <a:r>
              <a:rPr lang="ru-RU" sz="1600" dirty="0"/>
              <a:t> </a:t>
            </a:r>
            <a:r>
              <a:rPr lang="ru-RU" sz="1600" dirty="0" err="1"/>
              <a:t>античності</a:t>
            </a:r>
            <a:r>
              <a:rPr lang="ru-RU" sz="1600" dirty="0"/>
              <a:t> (</a:t>
            </a:r>
            <a:r>
              <a:rPr lang="ru-RU" sz="1600" dirty="0" err="1"/>
              <a:t>Французи</a:t>
            </a:r>
            <a:r>
              <a:rPr lang="ru-RU" sz="1600" dirty="0"/>
              <a:t> Дж. Н. </a:t>
            </a:r>
            <a:r>
              <a:rPr lang="ru-RU" sz="1600" dirty="0" err="1"/>
              <a:t>Сервандоні</a:t>
            </a:r>
            <a:r>
              <a:rPr lang="ru-RU" sz="1600" dirty="0"/>
              <a:t>, Г. </a:t>
            </a:r>
            <a:r>
              <a:rPr lang="ru-RU" sz="1600" dirty="0" err="1"/>
              <a:t>Дюмон</a:t>
            </a:r>
            <a:r>
              <a:rPr lang="ru-RU" sz="1600" dirty="0"/>
              <a:t>, П. А. </a:t>
            </a:r>
            <a:r>
              <a:rPr lang="ru-RU" sz="1600" dirty="0" err="1"/>
              <a:t>Брюнетті</a:t>
            </a:r>
            <a:r>
              <a:rPr lang="ru-RU" sz="1600" dirty="0"/>
              <a:t>). </a:t>
            </a:r>
            <a:r>
              <a:rPr lang="ru-RU" sz="1600" dirty="0" err="1"/>
              <a:t>Наприкінці</a:t>
            </a:r>
            <a:r>
              <a:rPr lang="ru-RU" sz="1600" dirty="0"/>
              <a:t> 18 </a:t>
            </a:r>
            <a:r>
              <a:rPr lang="ru-RU" sz="1600" dirty="0" err="1"/>
              <a:t>століття</a:t>
            </a:r>
            <a:r>
              <a:rPr lang="ru-RU" sz="1600" dirty="0"/>
              <a:t>, у </a:t>
            </a:r>
            <a:r>
              <a:rPr lang="ru-RU" sz="1600" dirty="0" err="1"/>
              <a:t>зв'язку</a:t>
            </a:r>
            <a:r>
              <a:rPr lang="ru-RU" sz="1600" dirty="0"/>
              <a:t> з </a:t>
            </a:r>
            <a:r>
              <a:rPr lang="ru-RU" sz="1600" dirty="0" err="1"/>
              <a:t>розвитком</a:t>
            </a:r>
            <a:r>
              <a:rPr lang="ru-RU" sz="1600" dirty="0"/>
              <a:t> </a:t>
            </a:r>
            <a:r>
              <a:rPr lang="ru-RU" sz="1600" dirty="0" err="1"/>
              <a:t>буржуазної</a:t>
            </a:r>
            <a:r>
              <a:rPr lang="ru-RU" sz="1600" dirty="0"/>
              <a:t> </a:t>
            </a:r>
            <a:r>
              <a:rPr lang="ru-RU" sz="1600" dirty="0" err="1"/>
              <a:t>драми</a:t>
            </a:r>
            <a:r>
              <a:rPr lang="ru-RU" sz="1600" dirty="0"/>
              <a:t>, </a:t>
            </a:r>
            <a:r>
              <a:rPr lang="ru-RU" sz="1600" dirty="0" err="1"/>
              <a:t>з'явилися</a:t>
            </a:r>
            <a:r>
              <a:rPr lang="ru-RU" sz="1600" dirty="0"/>
              <a:t> </a:t>
            </a:r>
            <a:r>
              <a:rPr lang="ru-RU" sz="1600" dirty="0" err="1"/>
              <a:t>декораційні</a:t>
            </a:r>
            <a:r>
              <a:rPr lang="ru-RU" sz="1600" dirty="0"/>
              <a:t> </a:t>
            </a:r>
            <a:r>
              <a:rPr lang="ru-RU" sz="1600" dirty="0" err="1"/>
              <a:t>павільйони</a:t>
            </a:r>
            <a:r>
              <a:rPr lang="ru-RU" sz="1600" dirty="0"/>
              <a:t>. У </a:t>
            </a:r>
            <a:r>
              <a:rPr lang="ru-RU" sz="1600" dirty="0" err="1"/>
              <a:t>театрельному</a:t>
            </a:r>
            <a:r>
              <a:rPr lang="ru-RU" sz="1600" dirty="0"/>
              <a:t> </a:t>
            </a:r>
            <a:r>
              <a:rPr lang="ru-RU" sz="1600" dirty="0" err="1"/>
              <a:t>мистецтві</a:t>
            </a:r>
            <a:r>
              <a:rPr lang="ru-RU" sz="1600" dirty="0"/>
              <a:t> </a:t>
            </a:r>
            <a:r>
              <a:rPr lang="ru-RU" sz="1600" dirty="0" err="1"/>
              <a:t>Російської</a:t>
            </a:r>
            <a:r>
              <a:rPr lang="ru-RU" sz="1600" dirty="0"/>
              <a:t> </a:t>
            </a:r>
            <a:r>
              <a:rPr lang="ru-RU" sz="1600" dirty="0" err="1"/>
              <a:t>імперії</a:t>
            </a:r>
            <a:r>
              <a:rPr lang="ru-RU" sz="1600" dirty="0"/>
              <a:t> 18 ст. до </a:t>
            </a:r>
            <a:r>
              <a:rPr lang="ru-RU" sz="1600" dirty="0" err="1"/>
              <a:t>оформлення</a:t>
            </a:r>
            <a:r>
              <a:rPr lang="ru-RU" sz="1600" dirty="0"/>
              <a:t> </a:t>
            </a:r>
            <a:r>
              <a:rPr lang="ru-RU" sz="1600" dirty="0" err="1"/>
              <a:t>спектаклів</a:t>
            </a:r>
            <a:r>
              <a:rPr lang="ru-RU" sz="1600" dirty="0"/>
              <a:t> </a:t>
            </a:r>
            <a:r>
              <a:rPr lang="ru-RU" sz="1600" dirty="0" err="1"/>
              <a:t>залучалися</a:t>
            </a:r>
            <a:r>
              <a:rPr lang="ru-RU" sz="1600" dirty="0"/>
              <a:t> </a:t>
            </a:r>
            <a:r>
              <a:rPr lang="ru-RU" sz="1600" dirty="0" err="1"/>
              <a:t>іноземні</a:t>
            </a:r>
            <a:r>
              <a:rPr lang="ru-RU" sz="1600" dirty="0"/>
              <a:t> </a:t>
            </a:r>
            <a:r>
              <a:rPr lang="ru-RU" sz="1600" dirty="0" err="1"/>
              <a:t>майстри</a:t>
            </a:r>
            <a:r>
              <a:rPr lang="ru-RU" sz="1600" dirty="0"/>
              <a:t> — Дж. </a:t>
            </a:r>
            <a:r>
              <a:rPr lang="ru-RU" sz="1600" dirty="0" err="1"/>
              <a:t>Валеріані</a:t>
            </a:r>
            <a:r>
              <a:rPr lang="ru-RU" sz="1600" dirty="0"/>
              <a:t> й П. </a:t>
            </a:r>
            <a:r>
              <a:rPr lang="ru-RU" sz="1600" dirty="0" err="1"/>
              <a:t>Ді</a:t>
            </a:r>
            <a:r>
              <a:rPr lang="ru-RU" sz="1600" dirty="0"/>
              <a:t> Г. Гонзаго й </a:t>
            </a:r>
            <a:r>
              <a:rPr lang="ru-RU" sz="1600" dirty="0" err="1"/>
              <a:t>ін</a:t>
            </a:r>
            <a:r>
              <a:rPr lang="ru-RU" sz="1600" dirty="0"/>
              <a:t>. В 2-й </a:t>
            </a:r>
            <a:r>
              <a:rPr lang="ru-RU" sz="1600" dirty="0" err="1"/>
              <a:t>половині</a:t>
            </a:r>
            <a:r>
              <a:rPr lang="ru-RU" sz="1600" dirty="0"/>
              <a:t> 18 </a:t>
            </a:r>
            <a:r>
              <a:rPr lang="ru-RU" sz="1600" dirty="0" err="1"/>
              <a:t>столітті</a:t>
            </a:r>
            <a:r>
              <a:rPr lang="ru-RU" sz="1600" dirty="0"/>
              <a:t> </a:t>
            </a:r>
            <a:r>
              <a:rPr lang="ru-RU" sz="1600" dirty="0" err="1"/>
              <a:t>висунулися</a:t>
            </a:r>
            <a:r>
              <a:rPr lang="ru-RU" sz="1600" dirty="0"/>
              <a:t> </a:t>
            </a:r>
            <a:r>
              <a:rPr lang="ru-RU" sz="1600" dirty="0" err="1"/>
              <a:t>талановиті</a:t>
            </a:r>
            <a:r>
              <a:rPr lang="ru-RU" sz="1600" dirty="0"/>
              <a:t> </a:t>
            </a:r>
            <a:r>
              <a:rPr lang="ru-RU" sz="1600" dirty="0" err="1"/>
              <a:t>російські</a:t>
            </a:r>
            <a:r>
              <a:rPr lang="ru-RU" sz="1600" dirty="0"/>
              <a:t> </a:t>
            </a:r>
            <a:r>
              <a:rPr lang="ru-RU" sz="1600" dirty="0" err="1"/>
              <a:t>декоратори</a:t>
            </a:r>
            <a:r>
              <a:rPr lang="ru-RU" sz="1600" dirty="0"/>
              <a:t>, </a:t>
            </a:r>
            <a:r>
              <a:rPr lang="ru-RU" sz="1600" dirty="0" err="1"/>
              <a:t>більшість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кріпаками</a:t>
            </a:r>
            <a:r>
              <a:rPr lang="ru-RU" sz="1600" dirty="0"/>
              <a:t>, — </a:t>
            </a:r>
            <a:r>
              <a:rPr lang="ru-RU" sz="1600" dirty="0" err="1"/>
              <a:t>брати</a:t>
            </a:r>
            <a:r>
              <a:rPr lang="ru-RU" sz="1600" dirty="0"/>
              <a:t> </a:t>
            </a:r>
            <a:r>
              <a:rPr lang="ru-RU" sz="1600" dirty="0" err="1"/>
              <a:t>Бєльські</a:t>
            </a:r>
            <a:r>
              <a:rPr lang="ru-RU" sz="1600" dirty="0"/>
              <a:t>, И. Я. Вишняков, І. </a:t>
            </a:r>
            <a:r>
              <a:rPr lang="ru-RU" sz="1600" dirty="0" err="1"/>
              <a:t>Фірсов</a:t>
            </a:r>
            <a:r>
              <a:rPr lang="ru-RU" sz="1600" dirty="0"/>
              <a:t> й </a:t>
            </a:r>
            <a:r>
              <a:rPr lang="ru-RU" sz="1600" dirty="0" err="1"/>
              <a:t>ін</a:t>
            </a:r>
            <a:r>
              <a:rPr lang="ru-RU" sz="1600" dirty="0"/>
              <a:t>.</a:t>
            </a:r>
          </a:p>
          <a:p>
            <a:r>
              <a:rPr lang="ru-RU" sz="1600" dirty="0"/>
              <a:t>В 17-18 ст. у </a:t>
            </a:r>
            <a:r>
              <a:rPr lang="ru-RU" sz="1600" dirty="0" err="1"/>
              <a:t>країнах</a:t>
            </a:r>
            <a:r>
              <a:rPr lang="ru-RU" sz="1600" dirty="0"/>
              <a:t> </a:t>
            </a:r>
            <a:r>
              <a:rPr lang="ru-RU" sz="1600" dirty="0" err="1"/>
              <a:t>Азії</a:t>
            </a:r>
            <a:r>
              <a:rPr lang="ru-RU" sz="1600" dirty="0"/>
              <a:t> криза </a:t>
            </a:r>
            <a:r>
              <a:rPr lang="ru-RU" sz="1600" dirty="0" err="1"/>
              <a:t>феодальної</a:t>
            </a:r>
            <a:r>
              <a:rPr lang="ru-RU" sz="1600" dirty="0"/>
              <a:t> </a:t>
            </a:r>
            <a:r>
              <a:rPr lang="ru-RU" sz="1600" dirty="0" err="1"/>
              <a:t>ідеології</a:t>
            </a:r>
            <a:r>
              <a:rPr lang="ru-RU" sz="1600" dirty="0"/>
              <a:t> </a:t>
            </a:r>
            <a:r>
              <a:rPr lang="ru-RU" sz="1600" dirty="0" err="1"/>
              <a:t>призвела</a:t>
            </a:r>
            <a:r>
              <a:rPr lang="ru-RU" sz="1600" dirty="0"/>
              <a:t> і до </a:t>
            </a:r>
            <a:r>
              <a:rPr lang="ru-RU" sz="1600" dirty="0" err="1"/>
              <a:t>нововведень</a:t>
            </a:r>
            <a:r>
              <a:rPr lang="ru-RU" sz="1600" dirty="0"/>
              <a:t> у театральному </a:t>
            </a:r>
            <a:r>
              <a:rPr lang="ru-RU" sz="1600" dirty="0" err="1"/>
              <a:t>мистецтві</a:t>
            </a:r>
            <a:r>
              <a:rPr lang="ru-RU" sz="1600" dirty="0"/>
              <a:t>. У </a:t>
            </a:r>
            <a:r>
              <a:rPr lang="ru-RU" sz="1600" u="sng" dirty="0" err="1">
                <a:hlinkClick r:id="rId3" tooltip="Японія"/>
              </a:rPr>
              <a:t>Японії</a:t>
            </a:r>
            <a:r>
              <a:rPr lang="ru-RU" sz="1600" dirty="0"/>
              <a:t> в 18 ст. </a:t>
            </a:r>
            <a:r>
              <a:rPr lang="ru-RU" sz="1600" dirty="0" err="1"/>
              <a:t>споруджувалися</a:t>
            </a:r>
            <a:r>
              <a:rPr lang="ru-RU" sz="1600" dirty="0"/>
              <a:t> </a:t>
            </a:r>
            <a:r>
              <a:rPr lang="ru-RU" sz="1600" dirty="0" err="1"/>
              <a:t>будинки</a:t>
            </a:r>
            <a:r>
              <a:rPr lang="ru-RU" sz="1600" dirty="0"/>
              <a:t> для </a:t>
            </a:r>
            <a:r>
              <a:rPr lang="ru-RU" sz="1600" dirty="0" err="1"/>
              <a:t>театрів</a:t>
            </a:r>
            <a:r>
              <a:rPr lang="ru-RU" sz="1600" dirty="0"/>
              <a:t> </a:t>
            </a:r>
            <a:r>
              <a:rPr lang="ru-RU" sz="1600" u="sng" dirty="0" err="1">
                <a:hlinkClick r:id="rId4" tooltip="Кабукі"/>
              </a:rPr>
              <a:t>Кабукі</a:t>
            </a:r>
            <a:r>
              <a:rPr lang="ru-RU" sz="1600" dirty="0"/>
              <a:t>, сцена </a:t>
            </a:r>
            <a:r>
              <a:rPr lang="ru-RU" sz="1600" dirty="0" err="1"/>
              <a:t>яких</a:t>
            </a:r>
            <a:r>
              <a:rPr lang="ru-RU" sz="1600" dirty="0"/>
              <a:t> мала </a:t>
            </a:r>
            <a:r>
              <a:rPr lang="ru-RU" sz="1600" dirty="0" err="1"/>
              <a:t>просценіум</a:t>
            </a:r>
            <a:r>
              <a:rPr lang="ru-RU" sz="1600" dirty="0"/>
              <a:t>, горизонтально </a:t>
            </a:r>
            <a:r>
              <a:rPr lang="ru-RU" sz="1600" dirty="0" err="1"/>
              <a:t>розсувну</a:t>
            </a:r>
            <a:r>
              <a:rPr lang="ru-RU" sz="1600" dirty="0"/>
              <a:t> </a:t>
            </a:r>
            <a:r>
              <a:rPr lang="ru-RU" sz="1600" dirty="0" err="1"/>
              <a:t>завісу</a:t>
            </a:r>
            <a:r>
              <a:rPr lang="ru-RU" sz="1600" dirty="0"/>
              <a:t>, </a:t>
            </a:r>
            <a:r>
              <a:rPr lang="ru-RU" sz="1600" dirty="0" err="1"/>
              <a:t>проходячі</a:t>
            </a:r>
            <a:r>
              <a:rPr lang="ru-RU" sz="1600" dirty="0"/>
              <a:t> </a:t>
            </a:r>
            <a:r>
              <a:rPr lang="ru-RU" sz="1600" dirty="0" err="1"/>
              <a:t>крізь</a:t>
            </a:r>
            <a:r>
              <a:rPr lang="ru-RU" sz="1600" dirty="0"/>
              <a:t> залу </a:t>
            </a:r>
            <a:r>
              <a:rPr lang="ru-RU" sz="1600" dirty="0" err="1"/>
              <a:t>помости</a:t>
            </a:r>
            <a:r>
              <a:rPr lang="ru-RU" sz="1600" dirty="0"/>
              <a:t> «</a:t>
            </a:r>
            <a:r>
              <a:rPr lang="ru-RU" sz="1600" dirty="0" err="1"/>
              <a:t>ханаміті</a:t>
            </a:r>
            <a:r>
              <a:rPr lang="ru-RU" sz="1600" dirty="0"/>
              <a:t>» («дороги </a:t>
            </a:r>
            <a:r>
              <a:rPr lang="ru-RU" sz="1600" dirty="0" err="1"/>
              <a:t>квітів</a:t>
            </a:r>
            <a:r>
              <a:rPr lang="ru-RU" sz="1600" dirty="0"/>
              <a:t>»); в </a:t>
            </a:r>
            <a:r>
              <a:rPr lang="ru-RU" sz="1600" u="sng" dirty="0">
                <a:hlinkClick r:id="rId5" tooltip="1758"/>
              </a:rPr>
              <a:t>1758</a:t>
            </a:r>
            <a:r>
              <a:rPr lang="ru-RU" sz="1600" dirty="0"/>
              <a:t> тут </a:t>
            </a:r>
            <a:r>
              <a:rPr lang="ru-RU" sz="1600" dirty="0" err="1"/>
              <a:t>була</a:t>
            </a:r>
            <a:r>
              <a:rPr lang="ru-RU" sz="1600" dirty="0"/>
              <a:t> уведена </a:t>
            </a:r>
            <a:r>
              <a:rPr lang="ru-RU" sz="1600" dirty="0" err="1"/>
              <a:t>обертова</a:t>
            </a:r>
            <a:r>
              <a:rPr lang="ru-RU" sz="1600" dirty="0"/>
              <a:t> сцена. </a:t>
            </a:r>
            <a:r>
              <a:rPr lang="ru-RU" sz="1600" dirty="0" err="1"/>
              <a:t>Середньовічні</a:t>
            </a:r>
            <a:r>
              <a:rPr lang="ru-RU" sz="1600" dirty="0"/>
              <a:t> </a:t>
            </a:r>
            <a:r>
              <a:rPr lang="ru-RU" sz="1600" dirty="0" err="1"/>
              <a:t>традиції</a:t>
            </a:r>
            <a:r>
              <a:rPr lang="ru-RU" sz="1600" dirty="0"/>
              <a:t> аж до 20 ст. </a:t>
            </a:r>
            <a:r>
              <a:rPr lang="ru-RU" sz="1600" dirty="0" err="1"/>
              <a:t>збереглися</a:t>
            </a:r>
            <a:r>
              <a:rPr lang="ru-RU" sz="1600" dirty="0"/>
              <a:t> в </a:t>
            </a:r>
            <a:r>
              <a:rPr lang="ru-RU" sz="1600" dirty="0" err="1"/>
              <a:t>багатьох</a:t>
            </a:r>
            <a:r>
              <a:rPr lang="ru-RU" sz="1600" dirty="0"/>
              <a:t> театрах </a:t>
            </a:r>
            <a:r>
              <a:rPr lang="ru-RU" sz="1600" dirty="0" err="1"/>
              <a:t>Індії</a:t>
            </a:r>
            <a:r>
              <a:rPr lang="ru-RU" sz="1600" dirty="0"/>
              <a:t>, </a:t>
            </a:r>
            <a:r>
              <a:rPr lang="ru-RU" sz="1600" dirty="0" err="1"/>
              <a:t>Індонезії</a:t>
            </a:r>
            <a:r>
              <a:rPr lang="ru-RU" sz="1600" dirty="0"/>
              <a:t>, </a:t>
            </a:r>
            <a:r>
              <a:rPr lang="ru-RU" sz="1600" dirty="0" err="1"/>
              <a:t>країн</a:t>
            </a:r>
            <a:r>
              <a:rPr lang="ru-RU" sz="1600" dirty="0"/>
              <a:t> </a:t>
            </a:r>
            <a:r>
              <a:rPr lang="ru-RU" sz="1600" dirty="0" err="1"/>
              <a:t>Індокитаю</a:t>
            </a:r>
            <a:r>
              <a:rPr lang="ru-RU" sz="1600" dirty="0"/>
              <a:t>, де </a:t>
            </a:r>
            <a:r>
              <a:rPr lang="ru-RU" sz="1600" dirty="0" err="1"/>
              <a:t>оформлення</a:t>
            </a:r>
            <a:r>
              <a:rPr lang="ru-RU" sz="1600" dirty="0"/>
              <a:t> </a:t>
            </a:r>
            <a:r>
              <a:rPr lang="ru-RU" sz="1600" dirty="0" err="1"/>
              <a:t>обмежується</a:t>
            </a:r>
            <a:r>
              <a:rPr lang="ru-RU" sz="1600" dirty="0"/>
              <a:t> </a:t>
            </a:r>
            <a:r>
              <a:rPr lang="ru-RU" sz="1600" dirty="0" err="1"/>
              <a:t>головним</a:t>
            </a:r>
            <a:r>
              <a:rPr lang="ru-RU" sz="1600" dirty="0"/>
              <a:t> чином костюмами, масками й гримами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203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/>
              </a:rPr>
              <a:t> Театр XIX </a:t>
            </a:r>
            <a:r>
              <a:rPr lang="ru-RU" b="1" dirty="0" err="1" smtClean="0">
                <a:effectLst/>
              </a:rPr>
              <a:t>століття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u="sng" dirty="0">
                <a:hlinkClick r:id="rId2" tooltip="Велика французька революція"/>
              </a:rPr>
              <a:t>Велика </a:t>
            </a:r>
            <a:r>
              <a:rPr lang="ru-RU" u="sng" dirty="0" err="1">
                <a:hlinkClick r:id="rId2" tooltip="Велика французька революція"/>
              </a:rPr>
              <a:t>французька</a:t>
            </a:r>
            <a:r>
              <a:rPr lang="ru-RU" u="sng" dirty="0">
                <a:hlinkClick r:id="rId2" tooltip="Велика французька революція"/>
              </a:rPr>
              <a:t> </a:t>
            </a:r>
            <a:r>
              <a:rPr lang="ru-RU" u="sng" dirty="0" err="1">
                <a:hlinkClick r:id="rId2" tooltip="Велика французька революція"/>
              </a:rPr>
              <a:t>революція</a:t>
            </a:r>
            <a:r>
              <a:rPr lang="ru-RU" dirty="0"/>
              <a:t> </a:t>
            </a:r>
            <a:r>
              <a:rPr lang="ru-RU" dirty="0" err="1"/>
              <a:t>зробила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театральне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. На сценах </a:t>
            </a:r>
            <a:r>
              <a:rPr lang="ru-RU" dirty="0" err="1"/>
              <a:t>паризьких</a:t>
            </a:r>
            <a:r>
              <a:rPr lang="ru-RU" dirty="0"/>
              <a:t> «</a:t>
            </a:r>
            <a:r>
              <a:rPr lang="ru-RU" dirty="0" err="1"/>
              <a:t>театрів</a:t>
            </a:r>
            <a:r>
              <a:rPr lang="ru-RU" dirty="0"/>
              <a:t> </a:t>
            </a:r>
            <a:r>
              <a:rPr lang="ru-RU" dirty="0" err="1"/>
              <a:t>бульварів</a:t>
            </a:r>
            <a:r>
              <a:rPr lang="ru-RU" dirty="0"/>
              <a:t>» </a:t>
            </a:r>
            <a:r>
              <a:rPr lang="ru-RU" dirty="0" err="1"/>
              <a:t>високе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театральних</a:t>
            </a:r>
            <a:r>
              <a:rPr lang="ru-RU" dirty="0"/>
              <a:t> </a:t>
            </a:r>
            <a:r>
              <a:rPr lang="ru-RU" dirty="0" err="1"/>
              <a:t>машиністів</a:t>
            </a:r>
            <a:r>
              <a:rPr lang="ru-RU" dirty="0"/>
              <a:t> дозволяло </a:t>
            </a:r>
            <a:r>
              <a:rPr lang="ru-RU" dirty="0" err="1"/>
              <a:t>відтворювати</a:t>
            </a:r>
            <a:r>
              <a:rPr lang="ru-RU" dirty="0"/>
              <a:t> </a:t>
            </a:r>
            <a:r>
              <a:rPr lang="ru-RU" dirty="0" err="1"/>
              <a:t>сцени</a:t>
            </a:r>
            <a:r>
              <a:rPr lang="ru-RU" dirty="0"/>
              <a:t> </a:t>
            </a:r>
            <a:r>
              <a:rPr lang="ru-RU" dirty="0" err="1"/>
              <a:t>аварій</a:t>
            </a:r>
            <a:r>
              <a:rPr lang="ru-RU" dirty="0"/>
              <a:t> корабля, </a:t>
            </a:r>
            <a:r>
              <a:rPr lang="ru-RU" dirty="0" err="1"/>
              <a:t>пожеж</a:t>
            </a:r>
            <a:r>
              <a:rPr lang="ru-RU" dirty="0"/>
              <a:t> і т. д.; </a:t>
            </a:r>
            <a:r>
              <a:rPr lang="ru-RU" dirty="0" err="1"/>
              <a:t>поширилися</a:t>
            </a:r>
            <a:r>
              <a:rPr lang="ru-RU" dirty="0"/>
              <a:t> так </a:t>
            </a:r>
            <a:r>
              <a:rPr lang="ru-RU" dirty="0" err="1"/>
              <a:t>називані</a:t>
            </a:r>
            <a:r>
              <a:rPr lang="ru-RU" dirty="0"/>
              <a:t> </a:t>
            </a:r>
            <a:r>
              <a:rPr lang="ru-RU" dirty="0" err="1"/>
              <a:t>пратикабли</a:t>
            </a:r>
            <a:r>
              <a:rPr lang="ru-RU" dirty="0"/>
              <a:t> (</a:t>
            </a:r>
            <a:r>
              <a:rPr lang="ru-RU" dirty="0" err="1"/>
              <a:t>об'ємні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зображували</a:t>
            </a:r>
            <a:r>
              <a:rPr lang="ru-RU" dirty="0"/>
              <a:t> </a:t>
            </a:r>
            <a:r>
              <a:rPr lang="ru-RU" dirty="0" err="1"/>
              <a:t>скелі</a:t>
            </a:r>
            <a:r>
              <a:rPr lang="ru-RU" dirty="0"/>
              <a:t>, мости й т.д.). В 1-й </a:t>
            </a:r>
            <a:r>
              <a:rPr lang="ru-RU" dirty="0" err="1"/>
              <a:t>чверті</a:t>
            </a:r>
            <a:r>
              <a:rPr lang="ru-RU" dirty="0"/>
              <a:t> 19 ст. </a:t>
            </a:r>
            <a:r>
              <a:rPr lang="ru-RU" u="sng" dirty="0">
                <a:hlinkClick r:id="rId3" tooltip="Луї Даґер"/>
              </a:rPr>
              <a:t>Л. Ж. М. </a:t>
            </a:r>
            <a:r>
              <a:rPr lang="ru-RU" u="sng" dirty="0" err="1">
                <a:hlinkClick r:id="rId3" tooltip="Луї Даґер"/>
              </a:rPr>
              <a:t>Дагер</a:t>
            </a:r>
            <a:r>
              <a:rPr lang="ru-RU" dirty="0"/>
              <a:t> у </a:t>
            </a:r>
            <a:r>
              <a:rPr lang="ru-RU" dirty="0" err="1"/>
              <a:t>Франції</a:t>
            </a:r>
            <a:r>
              <a:rPr lang="ru-RU" dirty="0"/>
              <a:t>, </a:t>
            </a:r>
            <a:r>
              <a:rPr lang="ru-RU" u="sng" dirty="0">
                <a:hlinkClick r:id="rId4" tooltip="Ч. Баркер (ще не написана)"/>
              </a:rPr>
              <a:t>Ч. </a:t>
            </a:r>
            <a:r>
              <a:rPr lang="ru-RU" u="sng" dirty="0" err="1">
                <a:hlinkClick r:id="rId4" tooltip="Ч. Баркер (ще не написана)"/>
              </a:rPr>
              <a:t>Баркер</a:t>
            </a:r>
            <a:r>
              <a:rPr lang="ru-RU" dirty="0"/>
              <a:t> у </a:t>
            </a:r>
            <a:r>
              <a:rPr lang="ru-RU" dirty="0" err="1"/>
              <a:t>Великобританії</a:t>
            </a:r>
            <a:r>
              <a:rPr lang="ru-RU" dirty="0"/>
              <a:t> </a:t>
            </a:r>
            <a:r>
              <a:rPr lang="ru-RU" dirty="0" err="1"/>
              <a:t>демонстрували</a:t>
            </a:r>
            <a:r>
              <a:rPr lang="ru-RU" dirty="0"/>
              <a:t> </a:t>
            </a:r>
            <a:r>
              <a:rPr lang="ru-RU" dirty="0" err="1"/>
              <a:t>панорами</a:t>
            </a:r>
            <a:r>
              <a:rPr lang="ru-RU" dirty="0"/>
              <a:t> й </a:t>
            </a:r>
            <a:r>
              <a:rPr lang="ru-RU" dirty="0" err="1"/>
              <a:t>діорами</a:t>
            </a:r>
            <a:r>
              <a:rPr lang="ru-RU" dirty="0"/>
              <a:t> в </a:t>
            </a:r>
            <a:r>
              <a:rPr lang="ru-RU" dirty="0" err="1"/>
              <a:t>сполученні</a:t>
            </a:r>
            <a:r>
              <a:rPr lang="ru-RU" dirty="0"/>
              <a:t> з </a:t>
            </a:r>
            <a:r>
              <a:rPr lang="ru-RU" dirty="0" err="1"/>
              <a:t>нововведеннями</a:t>
            </a:r>
            <a:r>
              <a:rPr lang="ru-RU" dirty="0"/>
              <a:t> газового </a:t>
            </a:r>
            <a:r>
              <a:rPr lang="ru-RU" dirty="0" err="1"/>
              <a:t>освітлення</a:t>
            </a:r>
            <a:r>
              <a:rPr lang="ru-RU" dirty="0"/>
              <a:t> (уводиться в 1820-і </a:t>
            </a:r>
            <a:r>
              <a:rPr lang="ru-RU" dirty="0" err="1"/>
              <a:t>рр</a:t>
            </a:r>
            <a:r>
              <a:rPr lang="ru-RU" dirty="0"/>
              <a:t>.).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u="sng" dirty="0">
                <a:hlinkClick r:id="rId5" tooltip="Романтизм"/>
              </a:rPr>
              <a:t>романтизму</a:t>
            </a:r>
            <a:r>
              <a:rPr lang="ru-RU" dirty="0"/>
              <a:t> </a:t>
            </a:r>
            <a:r>
              <a:rPr lang="ru-RU" dirty="0" err="1"/>
              <a:t>висунули</a:t>
            </a:r>
            <a:r>
              <a:rPr lang="ru-RU" dirty="0"/>
              <a:t> </a:t>
            </a:r>
            <a:r>
              <a:rPr lang="ru-RU" dirty="0" err="1"/>
              <a:t>вимогу</a:t>
            </a:r>
            <a:r>
              <a:rPr lang="ru-RU" dirty="0"/>
              <a:t> </a:t>
            </a:r>
            <a:r>
              <a:rPr lang="ru-RU" dirty="0" err="1"/>
              <a:t>історично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характеристики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(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відповідали</a:t>
            </a:r>
            <a:r>
              <a:rPr lang="ru-RU" dirty="0"/>
              <a:t> </a:t>
            </a:r>
            <a:r>
              <a:rPr lang="ru-RU" dirty="0" err="1"/>
              <a:t>театральні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французів</a:t>
            </a:r>
            <a:r>
              <a:rPr lang="ru-RU" dirty="0"/>
              <a:t> </a:t>
            </a:r>
            <a:r>
              <a:rPr lang="ru-RU" u="sng" dirty="0">
                <a:hlinkClick r:id="rId6" tooltip="Делакруа"/>
              </a:rPr>
              <a:t>Е. Делакруа</a:t>
            </a:r>
            <a:r>
              <a:rPr lang="ru-RU" dirty="0"/>
              <a:t>, </a:t>
            </a:r>
            <a:r>
              <a:rPr lang="ru-RU" u="sng" dirty="0">
                <a:hlinkClick r:id="rId7" tooltip="П. Делароша (ще не написана)"/>
              </a:rPr>
              <a:t>П. </a:t>
            </a:r>
            <a:r>
              <a:rPr lang="ru-RU" u="sng" dirty="0" err="1">
                <a:hlinkClick r:id="rId7" tooltip="П. Делароша (ще не написана)"/>
              </a:rPr>
              <a:t>Делароша</a:t>
            </a:r>
            <a:r>
              <a:rPr lang="ru-RU" dirty="0"/>
              <a:t>, </a:t>
            </a:r>
            <a:r>
              <a:rPr lang="ru-RU" u="sng" dirty="0">
                <a:hlinkClick r:id="rId8" tooltip="Ж. Б. Ізабе (ще не написана)"/>
              </a:rPr>
              <a:t>Ж. Б. </a:t>
            </a:r>
            <a:r>
              <a:rPr lang="ru-RU" u="sng" dirty="0" err="1">
                <a:hlinkClick r:id="rId8" tooltip="Ж. Б. Ізабе (ще не написана)"/>
              </a:rPr>
              <a:t>Ізабе</a:t>
            </a:r>
            <a:r>
              <a:rPr lang="ru-RU" dirty="0"/>
              <a:t> й </a:t>
            </a:r>
            <a:r>
              <a:rPr lang="ru-RU" dirty="0" err="1"/>
              <a:t>ін</a:t>
            </a:r>
            <a:r>
              <a:rPr lang="ru-RU" dirty="0"/>
              <a:t>.). </a:t>
            </a:r>
            <a:r>
              <a:rPr lang="ru-RU" dirty="0" err="1"/>
              <a:t>Декоратори</a:t>
            </a:r>
            <a:r>
              <a:rPr lang="ru-RU" dirty="0"/>
              <a:t> й </a:t>
            </a:r>
            <a:r>
              <a:rPr lang="ru-RU" dirty="0" err="1"/>
              <a:t>режисери</a:t>
            </a:r>
            <a:r>
              <a:rPr lang="ru-RU" dirty="0"/>
              <a:t> </a:t>
            </a:r>
            <a:r>
              <a:rPr lang="ru-RU" u="sng" dirty="0">
                <a:hlinkClick r:id="rId9" tooltip="П. Сисері (ще не написана)"/>
              </a:rPr>
              <a:t>П. </a:t>
            </a:r>
            <a:r>
              <a:rPr lang="ru-RU" u="sng" dirty="0" err="1">
                <a:hlinkClick r:id="rId9" tooltip="П. Сисері (ще не написана)"/>
              </a:rPr>
              <a:t>Сисері</a:t>
            </a:r>
            <a:r>
              <a:rPr lang="ru-RU" dirty="0"/>
              <a:t>, </a:t>
            </a:r>
            <a:r>
              <a:rPr lang="ru-RU" u="sng" dirty="0">
                <a:hlinkClick r:id="rId10" tooltip="Ш. Сешан (ще не написана)"/>
              </a:rPr>
              <a:t>Ш. </a:t>
            </a:r>
            <a:r>
              <a:rPr lang="ru-RU" u="sng" dirty="0" err="1">
                <a:hlinkClick r:id="rId10" tooltip="Ш. Сешан (ще не написана)"/>
              </a:rPr>
              <a:t>Сешан</a:t>
            </a:r>
            <a:r>
              <a:rPr lang="ru-RU" dirty="0"/>
              <a:t> й </a:t>
            </a:r>
            <a:r>
              <a:rPr lang="ru-RU" u="sng" dirty="0">
                <a:hlinkClick r:id="rId11" tooltip="Е. Деплешен (ще не написана)"/>
              </a:rPr>
              <a:t>Е. </a:t>
            </a:r>
            <a:r>
              <a:rPr lang="ru-RU" u="sng" dirty="0" err="1">
                <a:hlinkClick r:id="rId11" tooltip="Е. Деплешен (ще не написана)"/>
              </a:rPr>
              <a:t>Деплешен</a:t>
            </a:r>
            <a:r>
              <a:rPr lang="ru-RU" dirty="0"/>
              <a:t> у </a:t>
            </a:r>
            <a:r>
              <a:rPr lang="ru-RU" dirty="0" err="1"/>
              <a:t>Франції</a:t>
            </a:r>
            <a:r>
              <a:rPr lang="ru-RU" dirty="0"/>
              <a:t>, </a:t>
            </a:r>
            <a:r>
              <a:rPr lang="ru-RU" u="sng" dirty="0">
                <a:hlinkClick r:id="rId12" tooltip="Ф. фон Дингельштедт (ще не написана)"/>
              </a:rPr>
              <a:t>Ф. фон </a:t>
            </a:r>
            <a:r>
              <a:rPr lang="ru-RU" u="sng" dirty="0" err="1">
                <a:hlinkClick r:id="rId12" tooltip="Ф. фон Дингельштедт (ще не написана)"/>
              </a:rPr>
              <a:t>Дингельштедт</a:t>
            </a:r>
            <a:r>
              <a:rPr lang="ru-RU" dirty="0"/>
              <a:t> у </a:t>
            </a:r>
            <a:r>
              <a:rPr lang="ru-RU" dirty="0" err="1"/>
              <a:t>Німеччині</a:t>
            </a:r>
            <a:r>
              <a:rPr lang="ru-RU" dirty="0"/>
              <a:t> </a:t>
            </a:r>
            <a:r>
              <a:rPr lang="ru-RU" dirty="0" err="1"/>
              <a:t>створювали</a:t>
            </a:r>
            <a:r>
              <a:rPr lang="ru-RU" dirty="0"/>
              <a:t> </a:t>
            </a:r>
            <a:r>
              <a:rPr lang="ru-RU" dirty="0" err="1"/>
              <a:t>спектаклі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складними</a:t>
            </a:r>
            <a:r>
              <a:rPr lang="ru-RU" dirty="0"/>
              <a:t> </a:t>
            </a:r>
            <a:r>
              <a:rPr lang="ru-RU" dirty="0" err="1"/>
              <a:t>багатокартинними</a:t>
            </a:r>
            <a:r>
              <a:rPr lang="ru-RU" dirty="0"/>
              <a:t> </a:t>
            </a:r>
            <a:r>
              <a:rPr lang="ru-RU" dirty="0" err="1"/>
              <a:t>декораціями</a:t>
            </a:r>
            <a:r>
              <a:rPr lang="ru-RU" dirty="0"/>
              <a:t> й </a:t>
            </a:r>
            <a:r>
              <a:rPr lang="ru-RU" dirty="0" err="1"/>
              <a:t>пишними</a:t>
            </a:r>
            <a:r>
              <a:rPr lang="ru-RU" dirty="0"/>
              <a:t> костюмами, </a:t>
            </a:r>
            <a:r>
              <a:rPr lang="ru-RU" dirty="0" err="1"/>
              <a:t>сполучаючи</a:t>
            </a:r>
            <a:r>
              <a:rPr lang="ru-RU" dirty="0"/>
              <a:t> </a:t>
            </a:r>
            <a:r>
              <a:rPr lang="ru-RU" dirty="0" err="1"/>
              <a:t>історичну</a:t>
            </a:r>
            <a:r>
              <a:rPr lang="ru-RU" dirty="0"/>
              <a:t> </a:t>
            </a:r>
            <a:r>
              <a:rPr lang="ru-RU" dirty="0" err="1"/>
              <a:t>точність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ефектною</a:t>
            </a:r>
            <a:r>
              <a:rPr lang="ru-RU" dirty="0"/>
              <a:t> </a:t>
            </a:r>
            <a:r>
              <a:rPr lang="ru-RU" dirty="0" err="1"/>
              <a:t>красивістю</a:t>
            </a:r>
            <a:r>
              <a:rPr lang="ru-RU" dirty="0"/>
              <a:t>. </a:t>
            </a:r>
            <a:r>
              <a:rPr lang="ru-RU" dirty="0" err="1"/>
              <a:t>Ускладнення</a:t>
            </a:r>
            <a:r>
              <a:rPr lang="ru-RU" dirty="0"/>
              <a:t> </a:t>
            </a:r>
            <a:r>
              <a:rPr lang="ru-RU" dirty="0" err="1"/>
              <a:t>постановочної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змусило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завісу</a:t>
            </a:r>
            <a:r>
              <a:rPr lang="ru-RU" dirty="0"/>
              <a:t> в </a:t>
            </a:r>
            <a:r>
              <a:rPr lang="ru-RU" dirty="0" err="1"/>
              <a:t>перервах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актами (</a:t>
            </a:r>
            <a:r>
              <a:rPr lang="ru-RU" dirty="0" err="1"/>
              <a:t>уперше</a:t>
            </a:r>
            <a:r>
              <a:rPr lang="ru-RU" dirty="0"/>
              <a:t> — в </a:t>
            </a:r>
            <a:r>
              <a:rPr lang="ru-RU" u="sng" dirty="0">
                <a:hlinkClick r:id="rId13" tooltip="1829"/>
              </a:rPr>
              <a:t>1829</a:t>
            </a:r>
            <a:r>
              <a:rPr lang="ru-RU" dirty="0"/>
              <a:t> на </a:t>
            </a:r>
            <a:r>
              <a:rPr lang="ru-RU" dirty="0" err="1"/>
              <a:t>сцені</a:t>
            </a:r>
            <a:r>
              <a:rPr lang="ru-RU" dirty="0"/>
              <a:t> </a:t>
            </a:r>
            <a:r>
              <a:rPr lang="ru-RU" dirty="0" err="1"/>
              <a:t>паризької</a:t>
            </a:r>
            <a:r>
              <a:rPr lang="ru-RU" dirty="0"/>
              <a:t> </a:t>
            </a:r>
            <a:r>
              <a:rPr lang="ru-RU" u="sng" dirty="0">
                <a:hlinkClick r:id="rId14" tooltip="Гранд-Опера"/>
              </a:rPr>
              <a:t>«Гранд-Опера»</a:t>
            </a:r>
            <a:r>
              <a:rPr lang="ru-RU" dirty="0"/>
              <a:t>, а в </a:t>
            </a:r>
            <a:r>
              <a:rPr lang="ru-RU" u="sng" dirty="0">
                <a:hlinkClick r:id="rId15" tooltip="1849"/>
              </a:rPr>
              <a:t>1849</a:t>
            </a:r>
            <a:r>
              <a:rPr lang="ru-RU" dirty="0"/>
              <a:t> тут же — </a:t>
            </a:r>
            <a:r>
              <a:rPr lang="ru-RU" dirty="0" err="1"/>
              <a:t>електричне</a:t>
            </a:r>
            <a:r>
              <a:rPr lang="ru-RU" dirty="0"/>
              <a:t> </a:t>
            </a:r>
            <a:r>
              <a:rPr lang="ru-RU" dirty="0" err="1"/>
              <a:t>освітлення</a:t>
            </a:r>
            <a:r>
              <a:rPr lang="ru-RU" dirty="0"/>
              <a:t>). У </a:t>
            </a:r>
            <a:r>
              <a:rPr lang="ru-RU" dirty="0" err="1"/>
              <a:t>Росії</a:t>
            </a:r>
            <a:r>
              <a:rPr lang="ru-RU" dirty="0"/>
              <a:t> з 1830-х роках главою </a:t>
            </a:r>
            <a:r>
              <a:rPr lang="ru-RU" dirty="0" err="1"/>
              <a:t>школи</a:t>
            </a:r>
            <a:r>
              <a:rPr lang="ru-RU" dirty="0"/>
              <a:t> «</a:t>
            </a:r>
            <a:r>
              <a:rPr lang="ru-RU" dirty="0" err="1"/>
              <a:t>офіційного</a:t>
            </a:r>
            <a:r>
              <a:rPr lang="ru-RU" dirty="0"/>
              <a:t> романтизму»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u="sng" dirty="0">
                <a:hlinkClick r:id="rId16" tooltip="А. А. Роллер (ще не написана)"/>
              </a:rPr>
              <a:t>А. А. Роллер</a:t>
            </a:r>
            <a:r>
              <a:rPr lang="ru-RU" dirty="0"/>
              <a:t>. </a:t>
            </a:r>
            <a:r>
              <a:rPr lang="ru-RU" dirty="0" err="1"/>
              <a:t>Розроблена</a:t>
            </a:r>
            <a:r>
              <a:rPr lang="ru-RU" dirty="0"/>
              <a:t> ним </a:t>
            </a:r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постановочних</a:t>
            </a:r>
            <a:r>
              <a:rPr lang="ru-RU" dirty="0"/>
              <a:t> </a:t>
            </a:r>
            <a:r>
              <a:rPr lang="ru-RU" dirty="0" err="1"/>
              <a:t>ефектів</a:t>
            </a:r>
            <a:r>
              <a:rPr lang="ru-RU" dirty="0"/>
              <a:t> </a:t>
            </a:r>
            <a:r>
              <a:rPr lang="ru-RU" dirty="0" err="1"/>
              <a:t>розвивалася</a:t>
            </a:r>
            <a:r>
              <a:rPr lang="ru-RU" dirty="0"/>
              <a:t> К. Ф. </a:t>
            </a:r>
            <a:r>
              <a:rPr lang="ru-RU" dirty="0" err="1"/>
              <a:t>Вальцем</a:t>
            </a:r>
            <a:r>
              <a:rPr lang="ru-RU" dirty="0"/>
              <a:t>, А. Ф. </a:t>
            </a:r>
            <a:r>
              <a:rPr lang="ru-RU" dirty="0" err="1"/>
              <a:t>Гельцером</a:t>
            </a:r>
            <a:r>
              <a:rPr lang="ru-RU" dirty="0"/>
              <a:t> й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театральне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1870-80-х роках </a:t>
            </a:r>
            <a:r>
              <a:rPr lang="ru-RU" dirty="0" err="1"/>
              <a:t>зробила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Мейнингенського</a:t>
            </a:r>
            <a:r>
              <a:rPr lang="ru-RU" dirty="0"/>
              <a:t> театру, </a:t>
            </a:r>
            <a:r>
              <a:rPr lang="ru-RU" dirty="0" err="1"/>
              <a:t>режисери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, </a:t>
            </a:r>
            <a:r>
              <a:rPr lang="ru-RU" dirty="0" err="1"/>
              <a:t>прагнучи</a:t>
            </a:r>
            <a:r>
              <a:rPr lang="ru-RU" dirty="0"/>
              <a:t> </a:t>
            </a:r>
            <a:r>
              <a:rPr lang="ru-RU" dirty="0" err="1"/>
              <a:t>перебороти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італійської</a:t>
            </a:r>
            <a:r>
              <a:rPr lang="ru-RU" dirty="0"/>
              <a:t> </a:t>
            </a:r>
            <a:r>
              <a:rPr lang="ru-RU" dirty="0" err="1"/>
              <a:t>кулісно-аркової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надавали </a:t>
            </a:r>
            <a:r>
              <a:rPr lang="ru-RU" dirty="0" err="1"/>
              <a:t>сценічному</a:t>
            </a:r>
            <a:r>
              <a:rPr lang="ru-RU" dirty="0"/>
              <a:t> </a:t>
            </a:r>
            <a:r>
              <a:rPr lang="ru-RU" dirty="0" err="1"/>
              <a:t>рельєфу</a:t>
            </a:r>
            <a:r>
              <a:rPr lang="ru-RU" dirty="0"/>
              <a:t> </a:t>
            </a:r>
            <a:r>
              <a:rPr lang="ru-RU" dirty="0" err="1"/>
              <a:t>різноманіття</a:t>
            </a:r>
            <a:r>
              <a:rPr lang="ru-RU" dirty="0"/>
              <a:t>, </a:t>
            </a:r>
            <a:r>
              <a:rPr lang="ru-RU" dirty="0" err="1"/>
              <a:t>удосталь</a:t>
            </a:r>
            <a:r>
              <a:rPr lang="ru-RU" dirty="0"/>
              <a:t> </a:t>
            </a:r>
            <a:r>
              <a:rPr lang="ru-RU" dirty="0" err="1"/>
              <a:t>застосовуючи</a:t>
            </a:r>
            <a:r>
              <a:rPr lang="ru-RU" dirty="0"/>
              <a:t> </a:t>
            </a:r>
            <a:r>
              <a:rPr lang="ru-RU" dirty="0" err="1"/>
              <a:t>пратикабли</a:t>
            </a:r>
            <a:r>
              <a:rPr lang="ru-RU" dirty="0"/>
              <a:t> й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архітектурні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 В </a:t>
            </a:r>
            <a:r>
              <a:rPr lang="ru-RU" dirty="0" err="1"/>
              <a:t>образотворчих</a:t>
            </a:r>
            <a:r>
              <a:rPr lang="ru-RU" dirty="0"/>
              <a:t> </a:t>
            </a:r>
            <a:r>
              <a:rPr lang="ru-RU" dirty="0" err="1"/>
              <a:t>рішеннях</a:t>
            </a:r>
            <a:r>
              <a:rPr lang="ru-RU" dirty="0"/>
              <a:t> </a:t>
            </a:r>
            <a:r>
              <a:rPr lang="ru-RU" dirty="0" err="1"/>
              <a:t>мейнингенцев</a:t>
            </a:r>
            <a:r>
              <a:rPr lang="ru-RU" dirty="0"/>
              <a:t> </a:t>
            </a:r>
            <a:r>
              <a:rPr lang="ru-RU" dirty="0" err="1"/>
              <a:t>позначився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німецького</a:t>
            </a:r>
            <a:r>
              <a:rPr lang="ru-RU" dirty="0"/>
              <a:t> </a:t>
            </a:r>
            <a:r>
              <a:rPr lang="ru-RU" dirty="0" err="1"/>
              <a:t>історичного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 19 </a:t>
            </a:r>
            <a:r>
              <a:rPr lang="ru-RU" dirty="0" err="1"/>
              <a:t>столітті</a:t>
            </a:r>
            <a:r>
              <a:rPr lang="ru-RU" dirty="0"/>
              <a:t> (</a:t>
            </a:r>
            <a:r>
              <a:rPr lang="ru-RU" u="sng" dirty="0">
                <a:hlinkClick r:id="rId17" tooltip="Корнеліус (ще не написана)"/>
              </a:rPr>
              <a:t>П. фон </a:t>
            </a:r>
            <a:r>
              <a:rPr lang="ru-RU" u="sng" dirty="0" err="1">
                <a:hlinkClick r:id="rId17" tooltip="Корнеліус (ще не написана)"/>
              </a:rPr>
              <a:t>Корнеліуса</a:t>
            </a:r>
            <a:r>
              <a:rPr lang="ru-RU" dirty="0"/>
              <a:t>, </a:t>
            </a:r>
            <a:r>
              <a:rPr lang="ru-RU" u="sng" dirty="0">
                <a:hlinkClick r:id="rId18" tooltip="Каульбах (ще не написана)"/>
              </a:rPr>
              <a:t>В. </a:t>
            </a:r>
            <a:r>
              <a:rPr lang="ru-RU" u="sng" dirty="0" err="1">
                <a:hlinkClick r:id="rId18" tooltip="Каульбах (ще не написана)"/>
              </a:rPr>
              <a:t>Каульбаха</a:t>
            </a:r>
            <a:r>
              <a:rPr lang="ru-RU" dirty="0"/>
              <a:t> й </a:t>
            </a:r>
            <a:r>
              <a:rPr lang="ru-RU" dirty="0" err="1"/>
              <a:t>ін</a:t>
            </a:r>
            <a:r>
              <a:rPr lang="ru-RU" dirty="0"/>
              <a:t>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2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348880"/>
            <a:ext cx="7406640" cy="223224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Театр </a:t>
            </a:r>
            <a:r>
              <a:rPr lang="ru-RU" sz="6000" dirty="0" err="1" smtClean="0"/>
              <a:t>доби</a:t>
            </a:r>
            <a:r>
              <a:rPr lang="ru-RU" sz="6000" dirty="0" smtClean="0"/>
              <a:t> </a:t>
            </a:r>
            <a:r>
              <a:rPr lang="ru-RU" sz="6000" dirty="0" err="1" smtClean="0"/>
              <a:t>античності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кінці</a:t>
            </a:r>
            <a:r>
              <a:rPr lang="ru-RU" dirty="0"/>
              <a:t> 1870-х роках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критикою</a:t>
            </a:r>
            <a:r>
              <a:rPr lang="ru-RU" dirty="0"/>
              <a:t> </a:t>
            </a:r>
            <a:r>
              <a:rPr lang="ru-RU" dirty="0" err="1"/>
              <a:t>ідеалізованих</a:t>
            </a:r>
            <a:r>
              <a:rPr lang="ru-RU" dirty="0"/>
              <a:t>, </a:t>
            </a:r>
            <a:r>
              <a:rPr lang="ru-RU" dirty="0" err="1"/>
              <a:t>самоцільно-феєричних</a:t>
            </a:r>
            <a:r>
              <a:rPr lang="ru-RU" dirty="0"/>
              <a:t> </a:t>
            </a:r>
            <a:r>
              <a:rPr lang="ru-RU" dirty="0" err="1"/>
              <a:t>декорацій</a:t>
            </a:r>
            <a:r>
              <a:rPr lang="ru-RU" dirty="0"/>
              <a:t> </a:t>
            </a:r>
            <a:r>
              <a:rPr lang="ru-RU" dirty="0" err="1"/>
              <a:t>виступив</a:t>
            </a:r>
            <a:r>
              <a:rPr lang="ru-RU" dirty="0"/>
              <a:t> </a:t>
            </a:r>
            <a:r>
              <a:rPr lang="ru-RU" u="sng" dirty="0">
                <a:hlinkClick r:id="rId2" tooltip="Еміль Золя"/>
              </a:rPr>
              <a:t>Е. Золя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закликав до «точного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» (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послідовниками</a:t>
            </a:r>
            <a:r>
              <a:rPr lang="ru-RU" dirty="0"/>
              <a:t> в </a:t>
            </a:r>
            <a:r>
              <a:rPr lang="ru-RU" dirty="0" err="1"/>
              <a:t>сценічному</a:t>
            </a:r>
            <a:r>
              <a:rPr lang="ru-RU" dirty="0"/>
              <a:t> </a:t>
            </a:r>
            <a:r>
              <a:rPr lang="ru-RU" dirty="0" err="1"/>
              <a:t>натуралізмі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режисери</a:t>
            </a:r>
            <a:r>
              <a:rPr lang="ru-RU" dirty="0"/>
              <a:t> А. Антуан у </a:t>
            </a:r>
            <a:r>
              <a:rPr lang="ru-RU" dirty="0" err="1"/>
              <a:t>Франції</a:t>
            </a:r>
            <a:r>
              <a:rPr lang="ru-RU" dirty="0"/>
              <a:t> й О. Брам у </a:t>
            </a:r>
            <a:r>
              <a:rPr lang="ru-RU" dirty="0" err="1"/>
              <a:t>Німеччині</a:t>
            </a:r>
            <a:r>
              <a:rPr lang="ru-RU" dirty="0"/>
              <a:t>). </a:t>
            </a:r>
            <a:r>
              <a:rPr lang="ru-RU" dirty="0" err="1"/>
              <a:t>Боротьбу</a:t>
            </a:r>
            <a:r>
              <a:rPr lang="ru-RU" dirty="0"/>
              <a:t> з </a:t>
            </a:r>
            <a:r>
              <a:rPr lang="ru-RU" dirty="0" err="1"/>
              <a:t>натуралізмом</a:t>
            </a:r>
            <a:r>
              <a:rPr lang="ru-RU" dirty="0"/>
              <a:t> </a:t>
            </a:r>
            <a:r>
              <a:rPr lang="ru-RU" dirty="0" err="1"/>
              <a:t>очолив</a:t>
            </a:r>
            <a:r>
              <a:rPr lang="ru-RU" dirty="0"/>
              <a:t> театр </a:t>
            </a:r>
            <a:r>
              <a:rPr lang="ru-RU" dirty="0" err="1"/>
              <a:t>французького</a:t>
            </a:r>
            <a:r>
              <a:rPr lang="ru-RU" dirty="0"/>
              <a:t> </a:t>
            </a:r>
            <a:r>
              <a:rPr lang="ru-RU" dirty="0" err="1"/>
              <a:t>символізму</a:t>
            </a:r>
            <a:r>
              <a:rPr lang="ru-RU" dirty="0"/>
              <a:t> (художники </a:t>
            </a:r>
            <a:r>
              <a:rPr lang="ru-RU" u="sng" dirty="0">
                <a:hlinkClick r:id="rId3" tooltip="Дені"/>
              </a:rPr>
              <a:t>М. </a:t>
            </a:r>
            <a:r>
              <a:rPr lang="ru-RU" u="sng" dirty="0" err="1">
                <a:hlinkClick r:id="rId3" tooltip="Дені"/>
              </a:rPr>
              <a:t>Дені</a:t>
            </a:r>
            <a:r>
              <a:rPr lang="ru-RU" dirty="0"/>
              <a:t>, </a:t>
            </a:r>
            <a:r>
              <a:rPr lang="ru-RU" u="sng" dirty="0">
                <a:hlinkClick r:id="rId4" tooltip="Серюзьє (ще не написана)"/>
              </a:rPr>
              <a:t>П. </a:t>
            </a:r>
            <a:r>
              <a:rPr lang="ru-RU" u="sng" dirty="0" err="1">
                <a:hlinkClick r:id="rId4" tooltip="Серюзьє (ще не написана)"/>
              </a:rPr>
              <a:t>Серюзьє</a:t>
            </a:r>
            <a:r>
              <a:rPr lang="ru-RU" dirty="0"/>
              <a:t>, </a:t>
            </a:r>
            <a:r>
              <a:rPr lang="ru-RU" u="sng" dirty="0" err="1">
                <a:hlinkClick r:id="rId5" tooltip="Анрі Тулуз-Лотрек"/>
              </a:rPr>
              <a:t>Анрі</a:t>
            </a:r>
            <a:r>
              <a:rPr lang="ru-RU" u="sng" dirty="0">
                <a:hlinkClick r:id="rId5" tooltip="Анрі Тулуз-Лотрек"/>
              </a:rPr>
              <a:t> Тулуз-Лотрек</a:t>
            </a:r>
            <a:r>
              <a:rPr lang="ru-RU" dirty="0"/>
              <a:t>, </a:t>
            </a:r>
            <a:r>
              <a:rPr lang="ru-RU" u="sng" dirty="0">
                <a:hlinkClick r:id="rId6" tooltip="Вюйяр (ще не написана)"/>
              </a:rPr>
              <a:t>Е. </a:t>
            </a:r>
            <a:r>
              <a:rPr lang="ru-RU" u="sng" dirty="0" err="1">
                <a:hlinkClick r:id="rId6" tooltip="Вюйяр (ще не написана)"/>
              </a:rPr>
              <a:t>Вюйяр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об'єдналися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режисерів</a:t>
            </a:r>
            <a:r>
              <a:rPr lang="ru-RU" dirty="0"/>
              <a:t> П. Фора і О. М. </a:t>
            </a:r>
            <a:r>
              <a:rPr lang="ru-RU" dirty="0" err="1"/>
              <a:t>Люнье</a:t>
            </a:r>
            <a:r>
              <a:rPr lang="ru-RU" dirty="0"/>
              <a:t>-По й створили </a:t>
            </a:r>
            <a:r>
              <a:rPr lang="ru-RU" dirty="0" err="1"/>
              <a:t>спрощені</a:t>
            </a:r>
            <a:r>
              <a:rPr lang="ru-RU" dirty="0"/>
              <a:t>, </a:t>
            </a:r>
            <a:r>
              <a:rPr lang="ru-RU" dirty="0" err="1"/>
              <a:t>вишукано-стилізовані</a:t>
            </a:r>
            <a:r>
              <a:rPr lang="ru-RU" dirty="0"/>
              <a:t> </a:t>
            </a:r>
            <a:r>
              <a:rPr lang="ru-RU" dirty="0" err="1"/>
              <a:t>декорації</a:t>
            </a:r>
            <a:r>
              <a:rPr lang="ru-RU" dirty="0"/>
              <a:t>, за </a:t>
            </a:r>
            <a:r>
              <a:rPr lang="ru-RU" dirty="0" err="1"/>
              <a:t>образним</a:t>
            </a:r>
            <a:r>
              <a:rPr lang="ru-RU" dirty="0"/>
              <a:t> </a:t>
            </a:r>
            <a:r>
              <a:rPr lang="ru-RU" dirty="0" err="1"/>
              <a:t>строєм</a:t>
            </a:r>
            <a:r>
              <a:rPr lang="ru-RU" dirty="0"/>
              <a:t> </a:t>
            </a:r>
            <a:r>
              <a:rPr lang="ru-RU" dirty="0" err="1"/>
              <a:t>близькі</a:t>
            </a:r>
            <a:r>
              <a:rPr lang="ru-RU" dirty="0"/>
              <a:t> </a:t>
            </a:r>
            <a:r>
              <a:rPr lang="ru-RU" dirty="0" err="1"/>
              <a:t>мистецтву</a:t>
            </a:r>
            <a:r>
              <a:rPr lang="ru-RU" dirty="0"/>
              <a:t> «модерну»).</a:t>
            </a:r>
          </a:p>
          <a:p>
            <a:r>
              <a:rPr lang="ru-RU" dirty="0" err="1"/>
              <a:t>Остання</a:t>
            </a:r>
            <a:r>
              <a:rPr lang="ru-RU" dirty="0"/>
              <a:t> </a:t>
            </a:r>
            <a:r>
              <a:rPr lang="ru-RU" dirty="0" err="1"/>
              <a:t>чверть</a:t>
            </a:r>
            <a:r>
              <a:rPr lang="ru-RU" dirty="0"/>
              <a:t> 19 </a:t>
            </a:r>
            <a:r>
              <a:rPr lang="ru-RU" dirty="0" err="1"/>
              <a:t>століття</a:t>
            </a:r>
            <a:r>
              <a:rPr lang="ru-RU" dirty="0"/>
              <a:t> — </a:t>
            </a:r>
            <a:r>
              <a:rPr lang="ru-RU" dirty="0" err="1"/>
              <a:t>епоха</a:t>
            </a:r>
            <a:r>
              <a:rPr lang="ru-RU" dirty="0"/>
              <a:t> </a:t>
            </a:r>
            <a:r>
              <a:rPr lang="ru-RU" dirty="0" err="1"/>
              <a:t>розквіту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Театрально-</a:t>
            </a:r>
            <a:r>
              <a:rPr lang="ru-RU" dirty="0" err="1"/>
              <a:t>сценічного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В. Д. </a:t>
            </a:r>
            <a:r>
              <a:rPr lang="ru-RU" dirty="0" err="1"/>
              <a:t>Полєнов</a:t>
            </a:r>
            <a:r>
              <a:rPr lang="ru-RU" dirty="0"/>
              <a:t>, В. М. Васнецов, К. А. Коровин, В. А. </a:t>
            </a:r>
            <a:r>
              <a:rPr lang="ru-RU" dirty="0" err="1"/>
              <a:t>Сєров</a:t>
            </a:r>
            <a:r>
              <a:rPr lang="ru-RU" dirty="0"/>
              <a:t>, М. А. Врубель </a:t>
            </a:r>
            <a:r>
              <a:rPr lang="ru-RU" dirty="0" err="1"/>
              <a:t>затверджували</a:t>
            </a:r>
            <a:r>
              <a:rPr lang="ru-RU" dirty="0"/>
              <a:t> в театрально-</a:t>
            </a:r>
            <a:r>
              <a:rPr lang="ru-RU" dirty="0" err="1"/>
              <a:t>сценічному</a:t>
            </a:r>
            <a:r>
              <a:rPr lang="ru-RU" dirty="0"/>
              <a:t> </a:t>
            </a:r>
            <a:r>
              <a:rPr lang="ru-RU" dirty="0" err="1"/>
              <a:t>мистецтві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цілісного</a:t>
            </a:r>
            <a:r>
              <a:rPr lang="ru-RU" dirty="0"/>
              <a:t> </a:t>
            </a:r>
            <a:r>
              <a:rPr lang="ru-RU" dirty="0" err="1"/>
              <a:t>поетичного</a:t>
            </a:r>
            <a:r>
              <a:rPr lang="ru-RU" dirty="0"/>
              <a:t> </a:t>
            </a:r>
            <a:r>
              <a:rPr lang="ru-RU" dirty="0" err="1"/>
              <a:t>трактування</a:t>
            </a:r>
            <a:r>
              <a:rPr lang="ru-RU" dirty="0"/>
              <a:t> спектаклю,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композиційні</a:t>
            </a:r>
            <a:r>
              <a:rPr lang="ru-RU" dirty="0"/>
              <a:t> </a:t>
            </a:r>
            <a:r>
              <a:rPr lang="ru-RU" dirty="0" err="1"/>
              <a:t>прийоми</a:t>
            </a:r>
            <a:r>
              <a:rPr lang="ru-RU" dirty="0"/>
              <a:t> станкового </a:t>
            </a:r>
            <a:r>
              <a:rPr lang="ru-RU" dirty="0" err="1"/>
              <a:t>живопису</a:t>
            </a:r>
            <a:r>
              <a:rPr lang="ru-RU" dirty="0"/>
              <a:t>. </a:t>
            </a:r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світове</a:t>
            </a:r>
            <a:r>
              <a:rPr lang="ru-RU" dirty="0"/>
              <a:t> театрально-</a:t>
            </a:r>
            <a:r>
              <a:rPr lang="ru-RU" dirty="0" err="1"/>
              <a:t>сценічне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зробила</a:t>
            </a:r>
            <a:r>
              <a:rPr lang="ru-RU" dirty="0"/>
              <a:t> </a:t>
            </a:r>
            <a:r>
              <a:rPr lang="ru-RU" dirty="0" err="1"/>
              <a:t>реалістична</a:t>
            </a:r>
            <a:r>
              <a:rPr lang="ru-RU" dirty="0"/>
              <a:t> реформа </a:t>
            </a:r>
            <a:r>
              <a:rPr lang="ru-RU" dirty="0" err="1"/>
              <a:t>Московського</a:t>
            </a:r>
            <a:r>
              <a:rPr lang="ru-RU" dirty="0"/>
              <a:t> </a:t>
            </a:r>
            <a:r>
              <a:rPr lang="ru-RU" dirty="0" err="1"/>
              <a:t>Художнього</a:t>
            </a:r>
            <a:r>
              <a:rPr lang="ru-RU" dirty="0"/>
              <a:t> </a:t>
            </a:r>
            <a:r>
              <a:rPr lang="ru-RU" dirty="0" err="1"/>
              <a:t>академічного</a:t>
            </a:r>
            <a:r>
              <a:rPr lang="ru-RU" dirty="0"/>
              <a:t> театру (</a:t>
            </a:r>
            <a:r>
              <a:rPr lang="ru-RU" dirty="0" err="1"/>
              <a:t>індивідуалізоване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постановки, </a:t>
            </a:r>
            <a:r>
              <a:rPr lang="ru-RU" dirty="0" err="1"/>
              <a:t>психологічна</a:t>
            </a:r>
            <a:r>
              <a:rPr lang="ru-RU" dirty="0"/>
              <a:t> «</a:t>
            </a:r>
            <a:r>
              <a:rPr lang="ru-RU" dirty="0" err="1"/>
              <a:t>життєвість</a:t>
            </a:r>
            <a:r>
              <a:rPr lang="ru-RU" dirty="0"/>
              <a:t>» обстановки,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планувальних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й </a:t>
            </a:r>
            <a:r>
              <a:rPr lang="ru-RU" dirty="0" err="1"/>
              <a:t>органічний</a:t>
            </a:r>
            <a:r>
              <a:rPr lang="ru-RU" dirty="0"/>
              <a:t>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грою</a:t>
            </a:r>
            <a:r>
              <a:rPr lang="ru-RU" dirty="0"/>
              <a:t> </a:t>
            </a:r>
            <a:r>
              <a:rPr lang="ru-RU" dirty="0" err="1"/>
              <a:t>актора</a:t>
            </a:r>
            <a:r>
              <a:rPr lang="ru-RU" dirty="0"/>
              <a:t>).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мальовнича</a:t>
            </a:r>
            <a:r>
              <a:rPr lang="ru-RU" dirty="0"/>
              <a:t> культура, </a:t>
            </a:r>
            <a:r>
              <a:rPr lang="ru-RU" dirty="0" err="1"/>
              <a:t>найтонше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передати</a:t>
            </a:r>
            <a:r>
              <a:rPr lang="ru-RU" dirty="0"/>
              <a:t> стиль і характер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епох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властиві</a:t>
            </a:r>
            <a:r>
              <a:rPr lang="ru-RU" dirty="0"/>
              <a:t> </a:t>
            </a:r>
            <a:r>
              <a:rPr lang="ru-RU" dirty="0" err="1"/>
              <a:t>майстрам</a:t>
            </a:r>
            <a:r>
              <a:rPr lang="ru-RU" dirty="0"/>
              <a:t> Т.-буд. й., </a:t>
            </a:r>
            <a:r>
              <a:rPr lang="ru-RU" dirty="0" err="1"/>
              <a:t>що</a:t>
            </a:r>
            <a:r>
              <a:rPr lang="ru-RU" dirty="0"/>
              <a:t> належали до гурту «Мир </a:t>
            </a:r>
            <a:r>
              <a:rPr lang="ru-RU" dirty="0" err="1"/>
              <a:t>мистецтва</a:t>
            </a:r>
            <a:r>
              <a:rPr lang="ru-RU" dirty="0"/>
              <a:t>» (А. Н. Бенуа, Л. С. </a:t>
            </a:r>
            <a:r>
              <a:rPr lang="ru-RU" dirty="0" err="1"/>
              <a:t>Бакст</a:t>
            </a:r>
            <a:r>
              <a:rPr lang="ru-RU" dirty="0"/>
              <a:t>, М. В. </a:t>
            </a:r>
            <a:r>
              <a:rPr lang="ru-RU" dirty="0" err="1"/>
              <a:t>Добужинський</a:t>
            </a:r>
            <a:r>
              <a:rPr lang="ru-RU" dirty="0"/>
              <a:t>, Н. К. Рерих й </a:t>
            </a:r>
            <a:r>
              <a:rPr lang="ru-RU" dirty="0" err="1"/>
              <a:t>ін</a:t>
            </a:r>
            <a:r>
              <a:rPr lang="ru-RU" dirty="0"/>
              <a:t>.); </a:t>
            </a:r>
            <a:r>
              <a:rPr lang="ru-RU" dirty="0" err="1"/>
              <a:t>беручи</a:t>
            </a:r>
            <a:r>
              <a:rPr lang="ru-RU" dirty="0"/>
              <a:t> участь в </a:t>
            </a:r>
            <a:r>
              <a:rPr lang="ru-RU" dirty="0" err="1"/>
              <a:t>організовані</a:t>
            </a:r>
            <a:r>
              <a:rPr lang="ru-RU" dirty="0"/>
              <a:t> С. П. </a:t>
            </a:r>
            <a:r>
              <a:rPr lang="ru-RU" dirty="0" err="1"/>
              <a:t>Дягілєвим</a:t>
            </a:r>
            <a:r>
              <a:rPr lang="ru-RU" dirty="0"/>
              <a:t> гастролях </a:t>
            </a:r>
            <a:r>
              <a:rPr lang="ru-RU" dirty="0" err="1"/>
              <a:t>російської</a:t>
            </a:r>
            <a:r>
              <a:rPr lang="ru-RU" dirty="0"/>
              <a:t> опери й балету в Парижу (так </a:t>
            </a:r>
            <a:r>
              <a:rPr lang="ru-RU" dirty="0" err="1"/>
              <a:t>називані</a:t>
            </a:r>
            <a:r>
              <a:rPr lang="ru-RU" dirty="0"/>
              <a:t> </a:t>
            </a:r>
            <a:r>
              <a:rPr lang="ru-RU" dirty="0" err="1"/>
              <a:t>Росіяни</a:t>
            </a:r>
            <a:r>
              <a:rPr lang="ru-RU" dirty="0"/>
              <a:t> </a:t>
            </a:r>
            <a:r>
              <a:rPr lang="ru-RU" dirty="0" err="1"/>
              <a:t>сезони</a:t>
            </a:r>
            <a:r>
              <a:rPr lang="ru-RU" dirty="0"/>
              <a:t> за кордоном, з 1907),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майстри</a:t>
            </a:r>
            <a:r>
              <a:rPr lang="ru-RU" dirty="0"/>
              <a:t> </a:t>
            </a:r>
            <a:r>
              <a:rPr lang="ru-RU" dirty="0" err="1"/>
              <a:t>вивели</a:t>
            </a:r>
            <a:r>
              <a:rPr lang="ru-RU" dirty="0"/>
              <a:t> </a:t>
            </a:r>
            <a:r>
              <a:rPr lang="ru-RU" dirty="0" err="1"/>
              <a:t>російське</a:t>
            </a:r>
            <a:r>
              <a:rPr lang="ru-RU" dirty="0"/>
              <a:t> </a:t>
            </a:r>
            <a:r>
              <a:rPr lang="ru-RU" dirty="0" err="1"/>
              <a:t>театральне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на </a:t>
            </a:r>
            <a:r>
              <a:rPr lang="ru-RU" dirty="0" err="1"/>
              <a:t>світову</a:t>
            </a:r>
            <a:r>
              <a:rPr lang="ru-RU" dirty="0"/>
              <a:t> арену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6672"/>
            <a:ext cx="7736207" cy="605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75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1"/>
            <a:ext cx="7536479" cy="5906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9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7773144" cy="6259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71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7506444" cy="588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90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7050360" cy="4582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49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4776415" cy="6327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34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1632"/>
            <a:ext cx="7272808" cy="5978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09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Кінець</a:t>
            </a:r>
          </a:p>
          <a:p>
            <a:pPr algn="ctr"/>
            <a:endParaRPr lang="uk-UA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8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Лубни 2012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2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7920880" cy="577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51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7936720" cy="5555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09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7739279" cy="4849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88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02686"/>
            <a:ext cx="7613327" cy="570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51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11" y="692696"/>
            <a:ext cx="7744949" cy="58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5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96" y="404664"/>
            <a:ext cx="7561852" cy="6096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982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</TotalTime>
  <Words>212</Words>
  <Application>Microsoft Office PowerPoint</Application>
  <PresentationFormat>Экран (4:3)</PresentationFormat>
  <Paragraphs>31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Солнцестояние</vt:lpstr>
      <vt:lpstr>Театр. Зародження театру. Театр 19-го століття.</vt:lpstr>
      <vt:lpstr>Античність і середньовіччя</vt:lpstr>
      <vt:lpstr>Театр доби античності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Театр доби сердньовіччя</vt:lpstr>
      <vt:lpstr>Презентация PowerPoint</vt:lpstr>
      <vt:lpstr>Відродження та Просвітництво</vt:lpstr>
      <vt:lpstr>Презентация PowerPoint</vt:lpstr>
      <vt:lpstr>Презентация PowerPoint</vt:lpstr>
      <vt:lpstr>Презентация PowerPoint</vt:lpstr>
      <vt:lpstr>Презентация PowerPoint</vt:lpstr>
      <vt:lpstr>Сценографія доби бароко</vt:lpstr>
      <vt:lpstr>Презентация PowerPoint</vt:lpstr>
      <vt:lpstr>Презентация PowerPoint</vt:lpstr>
      <vt:lpstr>Презентация PowerPoint</vt:lpstr>
      <vt:lpstr>Епоха класицизму</vt:lpstr>
      <vt:lpstr> Театр XIX століття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Театр. Зародження театру. Театр 19-го століття.</dc:title>
  <dc:creator>User</dc:creator>
  <cp:lastModifiedBy>User</cp:lastModifiedBy>
  <cp:revision>9</cp:revision>
  <dcterms:created xsi:type="dcterms:W3CDTF">2012-12-10T13:56:05Z</dcterms:created>
  <dcterms:modified xsi:type="dcterms:W3CDTF">2012-12-10T16:03:39Z</dcterms:modified>
</cp:coreProperties>
</file>