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 varScale="1">
        <p:scale>
          <a:sx n="82" d="100"/>
          <a:sy n="82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AA3B4E-32F7-41AC-B603-ACE9D78A63E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F3FAB6-EF73-4E24-A3ED-C3AF4998A9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винекнення</a:t>
            </a:r>
            <a:r>
              <a:rPr lang="ru-RU" dirty="0"/>
              <a:t> </a:t>
            </a:r>
            <a:r>
              <a:rPr lang="ru-RU" dirty="0" err="1"/>
              <a:t>логарифмів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З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err="1"/>
              <a:t>Перші</a:t>
            </a:r>
            <a:r>
              <a:rPr lang="ru-RU" sz="1600" dirty="0"/>
              <a:t> </a:t>
            </a:r>
            <a:r>
              <a:rPr lang="ru-RU" sz="1600" dirty="0" err="1"/>
              <a:t>зародки</a:t>
            </a:r>
            <a:r>
              <a:rPr lang="ru-RU" sz="1600" dirty="0"/>
              <a:t> </a:t>
            </a:r>
            <a:r>
              <a:rPr lang="ru-RU" sz="1600" dirty="0" err="1"/>
              <a:t>поняття</a:t>
            </a:r>
            <a:r>
              <a:rPr lang="ru-RU" sz="1600" dirty="0"/>
              <a:t> логарифма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знайти</a:t>
            </a:r>
            <a:r>
              <a:rPr lang="ru-RU" sz="1600" dirty="0"/>
              <a:t> в </a:t>
            </a:r>
            <a:r>
              <a:rPr lang="ru-RU" sz="1600" dirty="0" err="1"/>
              <a:t>Архімеда</a:t>
            </a:r>
            <a:r>
              <a:rPr lang="ru-RU" sz="1600" dirty="0"/>
              <a:t>, але сама </a:t>
            </a:r>
            <a:r>
              <a:rPr lang="ru-RU" sz="1600" dirty="0" err="1"/>
              <a:t>ідея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не </a:t>
            </a:r>
            <a:r>
              <a:rPr lang="ru-RU" sz="1600" dirty="0" err="1"/>
              <a:t>набула</a:t>
            </a:r>
            <a:r>
              <a:rPr lang="ru-RU" sz="1600" dirty="0"/>
              <a:t>. Триста </a:t>
            </a:r>
            <a:r>
              <a:rPr lang="ru-RU" sz="1600" dirty="0" err="1"/>
              <a:t>років</a:t>
            </a:r>
            <a:r>
              <a:rPr lang="ru-RU" sz="1600" dirty="0"/>
              <a:t> тому в </a:t>
            </a:r>
            <a:r>
              <a:rPr lang="ru-RU" sz="1600" dirty="0" err="1"/>
              <a:t>епоху</a:t>
            </a:r>
            <a:r>
              <a:rPr lang="ru-RU" sz="1600" dirty="0"/>
              <a:t> </a:t>
            </a:r>
            <a:r>
              <a:rPr lang="ru-RU" sz="1600" dirty="0" err="1"/>
              <a:t>Відродження</a:t>
            </a:r>
            <a:r>
              <a:rPr lang="ru-RU" sz="1600" dirty="0"/>
              <a:t> </a:t>
            </a:r>
            <a:r>
              <a:rPr lang="ru-RU" sz="1600" dirty="0" err="1"/>
              <a:t>почався</a:t>
            </a:r>
            <a:r>
              <a:rPr lang="ru-RU" sz="1600" dirty="0"/>
              <a:t> </a:t>
            </a:r>
            <a:r>
              <a:rPr lang="ru-RU" sz="1600" dirty="0" err="1"/>
              <a:t>бурхливий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 науки, </a:t>
            </a:r>
            <a:r>
              <a:rPr lang="ru-RU" sz="1600" dirty="0" err="1"/>
              <a:t>техніки</a:t>
            </a:r>
            <a:r>
              <a:rPr lang="ru-RU" sz="1600" dirty="0"/>
              <a:t> і </a:t>
            </a:r>
            <a:r>
              <a:rPr lang="ru-RU" sz="1600" dirty="0" err="1"/>
              <a:t>мореплавства</a:t>
            </a:r>
            <a:r>
              <a:rPr lang="ru-RU" sz="1600" dirty="0"/>
              <a:t>.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астрономії</a:t>
            </a:r>
            <a:r>
              <a:rPr lang="ru-RU" sz="1600" dirty="0"/>
              <a:t>, а </a:t>
            </a:r>
            <a:r>
              <a:rPr lang="ru-RU" sz="1600" dirty="0" err="1"/>
              <a:t>точніше</a:t>
            </a:r>
            <a:r>
              <a:rPr lang="ru-RU" sz="1600" dirty="0"/>
              <a:t> </a:t>
            </a:r>
            <a:r>
              <a:rPr lang="ru-RU" sz="1600" dirty="0" err="1"/>
              <a:t>астрономічних</a:t>
            </a:r>
            <a:r>
              <a:rPr lang="ru-RU" sz="1600" dirty="0"/>
              <a:t> </a:t>
            </a:r>
            <a:r>
              <a:rPr lang="ru-RU" sz="1600" dirty="0" err="1"/>
              <a:t>спостережень</a:t>
            </a:r>
            <a:r>
              <a:rPr lang="ru-RU" sz="1600" dirty="0"/>
              <a:t>, </a:t>
            </a:r>
            <a:r>
              <a:rPr lang="ru-RU" sz="1600" dirty="0" err="1"/>
              <a:t>вимагали</a:t>
            </a:r>
            <a:r>
              <a:rPr lang="ru-RU" sz="1600" dirty="0"/>
              <a:t> </a:t>
            </a:r>
            <a:r>
              <a:rPr lang="ru-RU" sz="1600" dirty="0" err="1"/>
              <a:t>нових</a:t>
            </a:r>
            <a:r>
              <a:rPr lang="ru-RU" sz="1600" dirty="0"/>
              <a:t> </a:t>
            </a:r>
            <a:r>
              <a:rPr lang="ru-RU" sz="1600" dirty="0" err="1"/>
              <a:t>методів</a:t>
            </a:r>
            <a:r>
              <a:rPr lang="ru-RU" sz="1600" dirty="0"/>
              <a:t> </a:t>
            </a:r>
            <a:r>
              <a:rPr lang="ru-RU" sz="1600" dirty="0" err="1"/>
              <a:t>обчислень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б </a:t>
            </a:r>
            <a:r>
              <a:rPr lang="ru-RU" sz="1600" dirty="0" err="1"/>
              <a:t>доступні</a:t>
            </a:r>
            <a:r>
              <a:rPr lang="ru-RU" sz="1600" dirty="0"/>
              <a:t> широкому колу людей. В основу таких </a:t>
            </a:r>
            <a:r>
              <a:rPr lang="ru-RU" sz="1600" dirty="0" err="1"/>
              <a:t>методів</a:t>
            </a:r>
            <a:r>
              <a:rPr lang="ru-RU" sz="1600" dirty="0"/>
              <a:t> і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покладені</a:t>
            </a:r>
            <a:r>
              <a:rPr lang="ru-RU" sz="1600" dirty="0"/>
              <a:t> </a:t>
            </a:r>
            <a:r>
              <a:rPr lang="ru-RU" sz="1600" dirty="0" err="1"/>
              <a:t>логарифми</a:t>
            </a:r>
            <a:r>
              <a:rPr lang="ru-RU" sz="16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620688"/>
            <a:ext cx="4464495" cy="4680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8632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Видання таблиць логарифмів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err="1"/>
              <a:t>Перші</a:t>
            </a:r>
            <a:r>
              <a:rPr lang="ru-RU" sz="1600" dirty="0"/>
              <a:t> </a:t>
            </a:r>
            <a:r>
              <a:rPr lang="ru-RU" sz="1600" dirty="0" err="1"/>
              <a:t>таблиці</a:t>
            </a:r>
            <a:r>
              <a:rPr lang="ru-RU" sz="1600" dirty="0"/>
              <a:t> </a:t>
            </a:r>
            <a:r>
              <a:rPr lang="ru-RU" sz="1600" dirty="0" err="1"/>
              <a:t>логарифмів</a:t>
            </a:r>
            <a:r>
              <a:rPr lang="ru-RU" sz="1600" dirty="0"/>
              <a:t> </a:t>
            </a:r>
            <a:r>
              <a:rPr lang="ru-RU" sz="1600" dirty="0" err="1"/>
              <a:t>склав</a:t>
            </a:r>
            <a:r>
              <a:rPr lang="ru-RU" sz="1600" dirty="0"/>
              <a:t> </a:t>
            </a:r>
            <a:r>
              <a:rPr lang="ru-RU" sz="1600" dirty="0" err="1"/>
              <a:t>швейцарський</a:t>
            </a:r>
            <a:r>
              <a:rPr lang="ru-RU" sz="1600" dirty="0"/>
              <a:t> </a:t>
            </a:r>
            <a:r>
              <a:rPr lang="ru-RU" sz="1600" dirty="0" err="1"/>
              <a:t>механік</a:t>
            </a:r>
            <a:r>
              <a:rPr lang="ru-RU" sz="1600" dirty="0"/>
              <a:t>, </a:t>
            </a:r>
            <a:r>
              <a:rPr lang="ru-RU" sz="1600" dirty="0" err="1"/>
              <a:t>годинникар</a:t>
            </a:r>
            <a:r>
              <a:rPr lang="ru-RU" sz="1600" dirty="0"/>
              <a:t>, астроном і математик </a:t>
            </a:r>
            <a:r>
              <a:rPr lang="ru-RU" sz="1600" dirty="0" err="1"/>
              <a:t>І.Бюргі</a:t>
            </a:r>
            <a:r>
              <a:rPr lang="ru-RU" sz="1600" dirty="0"/>
              <a:t> (1552-1632).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довго</a:t>
            </a:r>
            <a:r>
              <a:rPr lang="ru-RU" sz="1600" dirty="0"/>
              <a:t> не </a:t>
            </a:r>
            <a:r>
              <a:rPr lang="ru-RU" sz="1600" dirty="0" err="1"/>
              <a:t>наважувався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опублікувати</a:t>
            </a:r>
            <a:r>
              <a:rPr lang="ru-RU" sz="1600" dirty="0"/>
              <a:t> і </a:t>
            </a:r>
            <a:r>
              <a:rPr lang="ru-RU" sz="1600" dirty="0" err="1"/>
              <a:t>лише</a:t>
            </a:r>
            <a:r>
              <a:rPr lang="ru-RU" sz="1600" dirty="0"/>
              <a:t> в 1620 </a:t>
            </a:r>
            <a:r>
              <a:rPr lang="ru-RU" sz="1600" dirty="0" err="1"/>
              <a:t>році</a:t>
            </a:r>
            <a:r>
              <a:rPr lang="ru-RU" sz="1600" dirty="0"/>
              <a:t> за </a:t>
            </a:r>
            <a:r>
              <a:rPr lang="ru-RU" sz="1600" dirty="0" err="1"/>
              <a:t>наполяганням</a:t>
            </a:r>
            <a:r>
              <a:rPr lang="ru-RU" sz="1600" dirty="0"/>
              <a:t> Кеплера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видав</a:t>
            </a:r>
            <a:r>
              <a:rPr lang="ru-RU" sz="1600" dirty="0"/>
              <a:t>. </a:t>
            </a:r>
            <a:r>
              <a:rPr lang="ru-RU" sz="1600" dirty="0" err="1"/>
              <a:t>Оригінал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таблиць</a:t>
            </a:r>
            <a:r>
              <a:rPr lang="ru-RU" sz="1600" dirty="0"/>
              <a:t> </a:t>
            </a:r>
            <a:r>
              <a:rPr lang="ru-RU" sz="1600" dirty="0" err="1"/>
              <a:t>зберігається</a:t>
            </a:r>
            <a:r>
              <a:rPr lang="ru-RU" sz="1600" dirty="0"/>
              <a:t> зараз у </a:t>
            </a:r>
            <a:r>
              <a:rPr lang="ru-RU" sz="1600" dirty="0" err="1"/>
              <a:t>Пулковській</a:t>
            </a:r>
            <a:r>
              <a:rPr lang="ru-RU" sz="1600" dirty="0"/>
              <a:t> </a:t>
            </a:r>
            <a:r>
              <a:rPr lang="ru-RU" sz="1600" dirty="0" err="1"/>
              <a:t>обсерваторії</a:t>
            </a:r>
            <a:r>
              <a:rPr lang="ru-RU" sz="1600" dirty="0"/>
              <a:t> в С.-</a:t>
            </a:r>
            <a:r>
              <a:rPr lang="ru-RU" sz="1600" dirty="0" err="1"/>
              <a:t>Петербурзі</a:t>
            </a:r>
            <a:r>
              <a:rPr lang="ru-RU" sz="16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7021" y="609600"/>
            <a:ext cx="3256407" cy="4800600"/>
          </a:xfrm>
        </p:spPr>
      </p:pic>
    </p:spTree>
    <p:extLst>
      <p:ext uri="{BB962C8B-B14F-4D97-AF65-F5344CB8AC3E}">
        <p14:creationId xmlns:p14="http://schemas.microsoft.com/office/powerpoint/2010/main" xmlns="" val="48046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Неперові</a:t>
            </a:r>
            <a:r>
              <a:rPr lang="uk-UA" dirty="0" smtClean="0"/>
              <a:t> логарифми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 свою </a:t>
            </a:r>
            <a:r>
              <a:rPr lang="ru-RU" sz="1600" dirty="0" err="1"/>
              <a:t>неквапливість</a:t>
            </a:r>
            <a:r>
              <a:rPr lang="ru-RU" sz="1600" dirty="0"/>
              <a:t> </a:t>
            </a:r>
            <a:r>
              <a:rPr lang="ru-RU" sz="1600" dirty="0" err="1"/>
              <a:t>Бюргі</a:t>
            </a:r>
            <a:r>
              <a:rPr lang="ru-RU" sz="1600" dirty="0"/>
              <a:t> </a:t>
            </a:r>
            <a:r>
              <a:rPr lang="ru-RU" sz="1600" dirty="0" err="1"/>
              <a:t>поплатився</a:t>
            </a:r>
            <a:r>
              <a:rPr lang="ru-RU" sz="1600" dirty="0"/>
              <a:t> </a:t>
            </a:r>
            <a:r>
              <a:rPr lang="ru-RU" sz="1600" dirty="0" err="1"/>
              <a:t>пріоритетом</a:t>
            </a:r>
            <a:r>
              <a:rPr lang="ru-RU" sz="1600" dirty="0"/>
              <a:t>. В 1614 </a:t>
            </a:r>
            <a:r>
              <a:rPr lang="ru-RU" sz="1600" dirty="0" err="1"/>
              <a:t>році</a:t>
            </a:r>
            <a:r>
              <a:rPr lang="ru-RU" sz="1600" dirty="0"/>
              <a:t> в </a:t>
            </a:r>
            <a:r>
              <a:rPr lang="ru-RU" sz="1600" dirty="0" err="1"/>
              <a:t>Англії</a:t>
            </a:r>
            <a:r>
              <a:rPr lang="ru-RU" sz="1600" dirty="0"/>
              <a:t> </a:t>
            </a:r>
            <a:r>
              <a:rPr lang="ru-RU" sz="1600" dirty="0" err="1"/>
              <a:t>шотландський</a:t>
            </a:r>
            <a:r>
              <a:rPr lang="ru-RU" sz="1600" dirty="0"/>
              <a:t> математик Джон Непер, барон,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займався</a:t>
            </a:r>
            <a:r>
              <a:rPr lang="ru-RU" sz="1600" dirty="0"/>
              <a:t> </a:t>
            </a:r>
            <a:r>
              <a:rPr lang="ru-RU" sz="1600" dirty="0" err="1"/>
              <a:t>різними</a:t>
            </a:r>
            <a:r>
              <a:rPr lang="ru-RU" sz="1600" dirty="0"/>
              <a:t> науками, особливо </a:t>
            </a:r>
            <a:r>
              <a:rPr lang="ru-RU" sz="1600" dirty="0" err="1"/>
              <a:t>астрономією</a:t>
            </a:r>
            <a:r>
              <a:rPr lang="ru-RU" sz="1600" dirty="0"/>
              <a:t> і математикою, </a:t>
            </a:r>
            <a:r>
              <a:rPr lang="ru-RU" sz="1600" dirty="0" err="1"/>
              <a:t>надрукував</a:t>
            </a:r>
            <a:r>
              <a:rPr lang="ru-RU" sz="1600" dirty="0"/>
              <a:t> </a:t>
            </a:r>
            <a:r>
              <a:rPr lang="ru-RU" sz="1600" dirty="0" err="1"/>
              <a:t>таблиці</a:t>
            </a:r>
            <a:r>
              <a:rPr lang="ru-RU" sz="1600" dirty="0"/>
              <a:t> </a:t>
            </a:r>
            <a:r>
              <a:rPr lang="ru-RU" sz="1600" dirty="0" err="1"/>
              <a:t>логарифмів</a:t>
            </a:r>
            <a:r>
              <a:rPr lang="ru-RU" sz="1600" dirty="0"/>
              <a:t> </a:t>
            </a:r>
            <a:r>
              <a:rPr lang="ru-RU" sz="1600" dirty="0" err="1"/>
              <a:t>тригонометричних</a:t>
            </a:r>
            <a:r>
              <a:rPr lang="ru-RU" sz="1600" dirty="0"/>
              <a:t> </a:t>
            </a:r>
            <a:r>
              <a:rPr lang="ru-RU" sz="1600" dirty="0" err="1"/>
              <a:t>функцій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0</a:t>
            </a:r>
            <a:r>
              <a:rPr lang="en-US" sz="1600" dirty="0"/>
              <a:t>º </a:t>
            </a:r>
            <a:r>
              <a:rPr lang="ru-RU" sz="1600" dirty="0"/>
              <a:t>до 90</a:t>
            </a:r>
            <a:r>
              <a:rPr lang="en-US" sz="1600" dirty="0"/>
              <a:t>º. </a:t>
            </a:r>
            <a:r>
              <a:rPr lang="ru-RU" sz="1600" dirty="0"/>
              <a:t>До </a:t>
            </a:r>
            <a:r>
              <a:rPr lang="ru-RU" sz="1600" dirty="0" err="1"/>
              <a:t>речі</a:t>
            </a:r>
            <a:r>
              <a:rPr lang="ru-RU" sz="1600" dirty="0"/>
              <a:t>, </a:t>
            </a:r>
            <a:r>
              <a:rPr lang="ru-RU" sz="1600" dirty="0" err="1"/>
              <a:t>натуральний</a:t>
            </a:r>
            <a:r>
              <a:rPr lang="ru-RU" sz="1600" dirty="0"/>
              <a:t> логарифм в честь Непера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/>
              <a:t>Неперовим</a:t>
            </a:r>
            <a:r>
              <a:rPr lang="ru-RU" sz="1600" dirty="0"/>
              <a:t> логарифмом.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2987" y="609600"/>
            <a:ext cx="3804475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1743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Ідея </a:t>
            </a:r>
            <a:r>
              <a:rPr lang="uk-UA" dirty="0" err="1" smtClean="0"/>
              <a:t>винекнення</a:t>
            </a:r>
            <a:r>
              <a:rPr lang="uk-UA" dirty="0" smtClean="0"/>
              <a:t> логарифмів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err="1"/>
              <a:t>Ідея</a:t>
            </a:r>
            <a:r>
              <a:rPr lang="ru-RU" sz="1600" dirty="0"/>
              <a:t> </a:t>
            </a:r>
            <a:r>
              <a:rPr lang="ru-RU" sz="1600" dirty="0" err="1"/>
              <a:t>десяткових</a:t>
            </a:r>
            <a:r>
              <a:rPr lang="ru-RU" sz="1600" dirty="0"/>
              <a:t> </a:t>
            </a:r>
            <a:r>
              <a:rPr lang="ru-RU" sz="1600" dirty="0" err="1"/>
              <a:t>логарифмів</a:t>
            </a:r>
            <a:r>
              <a:rPr lang="ru-RU" sz="1600" dirty="0"/>
              <a:t> </a:t>
            </a:r>
            <a:r>
              <a:rPr lang="ru-RU" sz="1600" dirty="0" err="1"/>
              <a:t>виникла</a:t>
            </a:r>
            <a:r>
              <a:rPr lang="ru-RU" sz="1600" dirty="0"/>
              <a:t> в </a:t>
            </a:r>
            <a:r>
              <a:rPr lang="ru-RU" sz="1600" dirty="0" err="1"/>
              <a:t>англійського</a:t>
            </a:r>
            <a:r>
              <a:rPr lang="ru-RU" sz="1600" dirty="0"/>
              <a:t> </a:t>
            </a:r>
            <a:r>
              <a:rPr lang="ru-RU" sz="1600" dirty="0" err="1"/>
              <a:t>професора</a:t>
            </a:r>
            <a:r>
              <a:rPr lang="ru-RU" sz="1600" dirty="0"/>
              <a:t> </a:t>
            </a:r>
            <a:r>
              <a:rPr lang="ru-RU" sz="1600" dirty="0" err="1"/>
              <a:t>Генрі</a:t>
            </a:r>
            <a:r>
              <a:rPr lang="ru-RU" sz="1600" dirty="0"/>
              <a:t> </a:t>
            </a:r>
            <a:r>
              <a:rPr lang="ru-RU" sz="1600" dirty="0" err="1"/>
              <a:t>Брігса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зустрічі</a:t>
            </a:r>
            <a:r>
              <a:rPr lang="ru-RU" sz="1600" dirty="0"/>
              <a:t> з Джоном Непером </a:t>
            </a:r>
            <a:r>
              <a:rPr lang="ru-RU" sz="1600" dirty="0" err="1"/>
              <a:t>вже</a:t>
            </a:r>
            <a:r>
              <a:rPr lang="ru-RU" sz="1600" dirty="0"/>
              <a:t> в 1617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опублікував</a:t>
            </a:r>
            <a:r>
              <a:rPr lang="ru-RU" sz="1600" dirty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таблиці</a:t>
            </a:r>
            <a:r>
              <a:rPr lang="ru-RU" sz="1600" dirty="0"/>
              <a:t> для чисел </a:t>
            </a:r>
            <a:r>
              <a:rPr lang="ru-RU" sz="1600" dirty="0" err="1"/>
              <a:t>першої</a:t>
            </a:r>
            <a:r>
              <a:rPr lang="ru-RU" sz="1600" dirty="0"/>
              <a:t> </a:t>
            </a:r>
            <a:r>
              <a:rPr lang="ru-RU" sz="1600" dirty="0" err="1"/>
              <a:t>тисячі</a:t>
            </a:r>
            <a:r>
              <a:rPr lang="ru-RU" sz="1600" dirty="0"/>
              <a:t>.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за 7 </a:t>
            </a:r>
            <a:r>
              <a:rPr lang="ru-RU" sz="1600" dirty="0" err="1"/>
              <a:t>років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обчислив</a:t>
            </a:r>
            <a:r>
              <a:rPr lang="ru-RU" sz="1600" dirty="0"/>
              <a:t> 30000 </a:t>
            </a:r>
            <a:r>
              <a:rPr lang="ru-RU" sz="1600" dirty="0" err="1"/>
              <a:t>логарифмів</a:t>
            </a:r>
            <a:r>
              <a:rPr lang="ru-RU" sz="1600" dirty="0"/>
              <a:t> з 14 </a:t>
            </a:r>
            <a:r>
              <a:rPr lang="ru-RU" sz="1600" dirty="0" err="1"/>
              <a:t>десятковими</a:t>
            </a:r>
            <a:r>
              <a:rPr lang="ru-RU" sz="1600" dirty="0"/>
              <a:t> знаками.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3295" y="188640"/>
            <a:ext cx="3347097" cy="5221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7513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У 1628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голландський</a:t>
            </a:r>
            <a:r>
              <a:rPr lang="ru-RU" sz="1600" dirty="0"/>
              <a:t> математик </a:t>
            </a:r>
            <a:r>
              <a:rPr lang="ru-RU" sz="1600" dirty="0" err="1"/>
              <a:t>А.Влакк</a:t>
            </a:r>
            <a:r>
              <a:rPr lang="ru-RU" sz="1600" dirty="0"/>
              <a:t> </a:t>
            </a:r>
            <a:r>
              <a:rPr lang="ru-RU" sz="1600" dirty="0" err="1"/>
              <a:t>доповнив</a:t>
            </a:r>
            <a:r>
              <a:rPr lang="ru-RU" sz="1600" dirty="0"/>
              <a:t>  </a:t>
            </a:r>
            <a:r>
              <a:rPr lang="ru-RU" sz="1600" dirty="0" err="1"/>
              <a:t>їх</a:t>
            </a:r>
            <a:r>
              <a:rPr lang="ru-RU" sz="1600" dirty="0"/>
              <a:t>, а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таблиць</a:t>
            </a:r>
            <a:r>
              <a:rPr lang="ru-RU" sz="1600" dirty="0"/>
              <a:t> у 1703 </a:t>
            </a:r>
            <a:r>
              <a:rPr lang="ru-RU" sz="1600" dirty="0" err="1"/>
              <a:t>році</a:t>
            </a:r>
            <a:r>
              <a:rPr lang="ru-RU" sz="1600" dirty="0"/>
              <a:t> в </a:t>
            </a:r>
            <a:r>
              <a:rPr lang="ru-RU" sz="1600" dirty="0" err="1"/>
              <a:t>Росії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надруковані</a:t>
            </a:r>
            <a:r>
              <a:rPr lang="ru-RU" sz="1600" dirty="0"/>
              <a:t> </a:t>
            </a:r>
            <a:r>
              <a:rPr lang="ru-RU" sz="1600" dirty="0" err="1"/>
              <a:t>таблиці</a:t>
            </a:r>
            <a:r>
              <a:rPr lang="ru-RU" sz="1600" dirty="0"/>
              <a:t> </a:t>
            </a:r>
            <a:r>
              <a:rPr lang="ru-RU" sz="1600" dirty="0" err="1"/>
              <a:t>логарифмів</a:t>
            </a:r>
            <a:r>
              <a:rPr lang="ru-RU" sz="1600" dirty="0"/>
              <a:t> </a:t>
            </a:r>
            <a:r>
              <a:rPr lang="ru-RU" sz="1600" dirty="0" err="1"/>
              <a:t>синусів</a:t>
            </a:r>
            <a:r>
              <a:rPr lang="ru-RU" sz="1600" dirty="0"/>
              <a:t> та </a:t>
            </a:r>
            <a:r>
              <a:rPr lang="ru-RU" sz="1600" dirty="0" err="1"/>
              <a:t>косинусів</a:t>
            </a:r>
            <a:r>
              <a:rPr lang="ru-RU" sz="1600" dirty="0"/>
              <a:t>. </a:t>
            </a:r>
            <a:r>
              <a:rPr lang="ru-RU" sz="1600" dirty="0" err="1"/>
              <a:t>Ці</a:t>
            </a:r>
            <a:r>
              <a:rPr lang="ru-RU" sz="1600" dirty="0"/>
              <a:t> </a:t>
            </a:r>
            <a:r>
              <a:rPr lang="ru-RU" sz="1600" dirty="0" err="1"/>
              <a:t>таблиці</a:t>
            </a:r>
            <a:r>
              <a:rPr lang="ru-RU" sz="1600" dirty="0"/>
              <a:t> </a:t>
            </a:r>
            <a:r>
              <a:rPr lang="ru-RU" sz="1600" dirty="0" err="1"/>
              <a:t>допомагали</a:t>
            </a:r>
            <a:r>
              <a:rPr lang="ru-RU" sz="1600" dirty="0"/>
              <a:t> астрономам і </a:t>
            </a:r>
            <a:r>
              <a:rPr lang="ru-RU" sz="1600" dirty="0" err="1"/>
              <a:t>інженерам</a:t>
            </a:r>
            <a:r>
              <a:rPr lang="ru-RU" sz="1600" dirty="0"/>
              <a:t>, </a:t>
            </a:r>
            <a:r>
              <a:rPr lang="ru-RU" sz="1600" dirty="0" err="1"/>
              <a:t>скорочуючи</a:t>
            </a:r>
            <a:r>
              <a:rPr lang="ru-RU" sz="1600" dirty="0"/>
              <a:t> час на </a:t>
            </a:r>
            <a:r>
              <a:rPr lang="ru-RU" sz="1600" dirty="0" err="1"/>
              <a:t>обчислення</a:t>
            </a:r>
            <a:r>
              <a:rPr lang="ru-RU" sz="1600" dirty="0"/>
              <a:t>, а </a:t>
            </a:r>
            <a:r>
              <a:rPr lang="ru-RU" sz="1600" dirty="0" err="1"/>
              <a:t>отже</a:t>
            </a:r>
            <a:r>
              <a:rPr lang="ru-RU" sz="1600" dirty="0"/>
              <a:t>, як сказав </a:t>
            </a:r>
            <a:r>
              <a:rPr lang="ru-RU" sz="1600" dirty="0" err="1"/>
              <a:t>знаменитий</a:t>
            </a:r>
            <a:r>
              <a:rPr lang="ru-RU" sz="1600" dirty="0"/>
              <a:t> </a:t>
            </a:r>
            <a:r>
              <a:rPr lang="ru-RU" sz="1600" dirty="0" err="1"/>
              <a:t>французький</a:t>
            </a:r>
            <a:r>
              <a:rPr lang="ru-RU" sz="1600" dirty="0"/>
              <a:t> </a:t>
            </a:r>
            <a:r>
              <a:rPr lang="ru-RU" sz="1600" dirty="0" err="1"/>
              <a:t>вчений</a:t>
            </a:r>
            <a:r>
              <a:rPr lang="ru-RU" sz="1600" dirty="0"/>
              <a:t> Лаплас, "</a:t>
            </a:r>
            <a:r>
              <a:rPr lang="ru-RU" sz="1600" dirty="0" err="1"/>
              <a:t>продовжували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обчислювачам</a:t>
            </a:r>
            <a:r>
              <a:rPr lang="ru-RU" sz="1600" dirty="0"/>
              <a:t>".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764704"/>
            <a:ext cx="4104455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1935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Для </a:t>
            </a:r>
            <a:r>
              <a:rPr lang="ru-RU" sz="1600" dirty="0" err="1"/>
              <a:t>обчислення</a:t>
            </a:r>
            <a:r>
              <a:rPr lang="ru-RU" sz="1600" dirty="0"/>
              <a:t> </a:t>
            </a:r>
            <a:r>
              <a:rPr lang="ru-RU" sz="1600" dirty="0" err="1"/>
              <a:t>логарифмів</a:t>
            </a:r>
            <a:r>
              <a:rPr lang="ru-RU" sz="1600" dirty="0"/>
              <a:t> </a:t>
            </a:r>
            <a:r>
              <a:rPr lang="ru-RU" sz="1600" dirty="0" err="1"/>
              <a:t>довгий</a:t>
            </a:r>
            <a:r>
              <a:rPr lang="ru-RU" sz="1600" dirty="0"/>
              <a:t> час </a:t>
            </a:r>
            <a:r>
              <a:rPr lang="ru-RU" sz="1600" dirty="0" err="1"/>
              <a:t>використовували</a:t>
            </a:r>
            <a:r>
              <a:rPr lang="ru-RU" sz="1600" dirty="0"/>
              <a:t> </a:t>
            </a:r>
            <a:r>
              <a:rPr lang="ru-RU" sz="1600" dirty="0" err="1"/>
              <a:t>логарифмічну</a:t>
            </a:r>
            <a:r>
              <a:rPr lang="ru-RU" sz="1600" dirty="0"/>
              <a:t> </a:t>
            </a:r>
            <a:r>
              <a:rPr lang="ru-RU" sz="1600" dirty="0" err="1"/>
              <a:t>лінійку</a:t>
            </a:r>
            <a:r>
              <a:rPr lang="ru-RU" sz="1600" dirty="0"/>
              <a:t>, яку </a:t>
            </a:r>
            <a:r>
              <a:rPr lang="ru-RU" sz="1600" dirty="0" err="1"/>
              <a:t>сконструював</a:t>
            </a:r>
            <a:r>
              <a:rPr lang="ru-RU" sz="1600" dirty="0"/>
              <a:t> </a:t>
            </a:r>
            <a:r>
              <a:rPr lang="ru-RU" sz="1600" dirty="0" err="1"/>
              <a:t>англійський</a:t>
            </a:r>
            <a:r>
              <a:rPr lang="ru-RU" sz="1600" dirty="0"/>
              <a:t> математик, </a:t>
            </a:r>
            <a:r>
              <a:rPr lang="ru-RU" sz="1600" dirty="0" err="1"/>
              <a:t>священик</a:t>
            </a:r>
            <a:r>
              <a:rPr lang="ru-RU" sz="1600" dirty="0"/>
              <a:t> </a:t>
            </a:r>
            <a:r>
              <a:rPr lang="ru-RU" sz="1600" dirty="0" err="1"/>
              <a:t>Оутред</a:t>
            </a:r>
            <a:r>
              <a:rPr lang="ru-RU" sz="1600" dirty="0"/>
              <a:t> в 17 ст. </a:t>
            </a:r>
            <a:r>
              <a:rPr lang="ru-RU" sz="1600" dirty="0" err="1"/>
              <a:t>Близько</a:t>
            </a:r>
            <a:r>
              <a:rPr lang="ru-RU" sz="1600" dirty="0"/>
              <a:t> 350 </a:t>
            </a:r>
            <a:r>
              <a:rPr lang="ru-RU" sz="1600" dirty="0" err="1"/>
              <a:t>років</a:t>
            </a:r>
            <a:r>
              <a:rPr lang="ru-RU" sz="1600" dirty="0"/>
              <a:t> вона </a:t>
            </a:r>
            <a:r>
              <a:rPr lang="ru-RU" sz="1600" dirty="0" err="1"/>
              <a:t>залишалася</a:t>
            </a:r>
            <a:r>
              <a:rPr lang="ru-RU" sz="1600" dirty="0"/>
              <a:t> </a:t>
            </a:r>
            <a:r>
              <a:rPr lang="ru-RU" sz="1600" dirty="0" err="1"/>
              <a:t>надійним</a:t>
            </a:r>
            <a:r>
              <a:rPr lang="ru-RU" sz="1600" dirty="0"/>
              <a:t> </a:t>
            </a:r>
            <a:r>
              <a:rPr lang="ru-RU" sz="1600" dirty="0" err="1"/>
              <a:t>апаратом</a:t>
            </a:r>
            <a:r>
              <a:rPr lang="ru-RU" sz="1600" dirty="0"/>
              <a:t> для </a:t>
            </a:r>
            <a:r>
              <a:rPr lang="ru-RU" sz="1600" dirty="0" err="1"/>
              <a:t>наближених</a:t>
            </a:r>
            <a:r>
              <a:rPr lang="ru-RU" sz="1600" dirty="0"/>
              <a:t>, але </a:t>
            </a:r>
            <a:r>
              <a:rPr lang="ru-RU" sz="1600" dirty="0" err="1"/>
              <a:t>швидких</a:t>
            </a:r>
            <a:r>
              <a:rPr lang="ru-RU" sz="1600" dirty="0"/>
              <a:t> </a:t>
            </a:r>
            <a:r>
              <a:rPr lang="ru-RU" sz="1600" dirty="0" err="1"/>
              <a:t>обчислень</a:t>
            </a:r>
            <a:r>
              <a:rPr lang="ru-RU" sz="1600" dirty="0"/>
              <a:t>. Але час </a:t>
            </a:r>
            <a:r>
              <a:rPr lang="ru-RU" sz="1600" dirty="0" err="1"/>
              <a:t>іде</a:t>
            </a:r>
            <a:r>
              <a:rPr lang="ru-RU" sz="1600" dirty="0"/>
              <a:t>, наука і </a:t>
            </a:r>
            <a:r>
              <a:rPr lang="ru-RU" sz="1600" dirty="0" err="1"/>
              <a:t>техніка</a:t>
            </a:r>
            <a:r>
              <a:rPr lang="ru-RU" sz="1600" dirty="0"/>
              <a:t> </a:t>
            </a:r>
            <a:r>
              <a:rPr lang="ru-RU" sz="1600" dirty="0" err="1"/>
              <a:t>рухаються</a:t>
            </a:r>
            <a:r>
              <a:rPr lang="ru-RU" sz="1600" dirty="0"/>
              <a:t> вперед, і на </a:t>
            </a:r>
            <a:r>
              <a:rPr lang="ru-RU" sz="1600" dirty="0" err="1"/>
              <a:t>зміну</a:t>
            </a:r>
            <a:r>
              <a:rPr lang="ru-RU" sz="1600" dirty="0"/>
              <a:t> </a:t>
            </a:r>
            <a:r>
              <a:rPr lang="ru-RU" sz="1600" dirty="0" err="1"/>
              <a:t>логарифмічній</a:t>
            </a:r>
            <a:r>
              <a:rPr lang="ru-RU" sz="1600" dirty="0"/>
              <a:t> </a:t>
            </a:r>
            <a:r>
              <a:rPr lang="ru-RU" sz="1600" dirty="0" err="1"/>
              <a:t>лінійці</a:t>
            </a:r>
            <a:r>
              <a:rPr lang="ru-RU" sz="1600" dirty="0"/>
              <a:t> </a:t>
            </a:r>
            <a:r>
              <a:rPr lang="ru-RU" sz="1600" dirty="0" err="1"/>
              <a:t>прийшов</a:t>
            </a:r>
            <a:r>
              <a:rPr lang="ru-RU" sz="1600" dirty="0"/>
              <a:t> </a:t>
            </a:r>
            <a:r>
              <a:rPr lang="ru-RU" sz="1600" dirty="0" err="1"/>
              <a:t>мікрокалькулятор</a:t>
            </a:r>
            <a:r>
              <a:rPr lang="ru-RU" sz="16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0404" y="609600"/>
            <a:ext cx="3501996" cy="5051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76382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329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Історія винекнення логарифмів </vt:lpstr>
      <vt:lpstr> З історичних джерел:</vt:lpstr>
      <vt:lpstr>Видання таблиць логарифмів </vt:lpstr>
      <vt:lpstr>Неперові логарифми</vt:lpstr>
      <vt:lpstr>Ідея винекнення логарифмів</vt:lpstr>
      <vt:lpstr>…</vt:lpstr>
      <vt:lpstr>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винекнення логарифмів</dc:title>
  <dc:creator>Sveta</dc:creator>
  <cp:lastModifiedBy>Full</cp:lastModifiedBy>
  <cp:revision>6</cp:revision>
  <dcterms:created xsi:type="dcterms:W3CDTF">2013-12-17T17:30:32Z</dcterms:created>
  <dcterms:modified xsi:type="dcterms:W3CDTF">2014-06-03T07:45:25Z</dcterms:modified>
</cp:coreProperties>
</file>