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8062912" cy="1470025"/>
          </a:xfrm>
        </p:spPr>
        <p:txBody>
          <a:bodyPr>
            <a:noAutofit/>
          </a:bodyPr>
          <a:lstStyle/>
          <a:p>
            <a:r>
              <a:rPr lang="uk-UA" sz="6600" dirty="0" smtClean="0"/>
              <a:t>Психологія спілкування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062912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457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177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uk-UA" dirty="0" smtClean="0"/>
              <a:t>	</a:t>
            </a:r>
            <a:r>
              <a:rPr lang="uk-UA" sz="3400" dirty="0" smtClean="0"/>
              <a:t>Частково </a:t>
            </a:r>
            <a:r>
              <a:rPr lang="uk-UA" sz="3400" dirty="0"/>
              <a:t>об’єктивний. Це група конфліктів, в основі яких лежать як об’єктивні причини, де об’єктом є боротьба за матеріальні і духовні цінності, так і ілюзорні, об’єктом яких є явища зневаги, неподібності характерів, особиста ненависть тощо.</a:t>
            </a:r>
            <a:endParaRPr lang="ru-RU" sz="3400" dirty="0"/>
          </a:p>
          <a:p>
            <a:endParaRPr lang="ru-RU" dirty="0"/>
          </a:p>
        </p:txBody>
      </p:sp>
      <p:pic>
        <p:nvPicPr>
          <p:cNvPr id="9218" name="Picture 2" descr="http://vseznajka.com.ua/images/konflikti-na-rabote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86500" cy="43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52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pPr marL="1056132" indent="-5715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772816"/>
          </a:xfrm>
        </p:spPr>
        <p:txBody>
          <a:bodyPr>
            <a:normAutofit fontScale="850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300" dirty="0" smtClean="0">
                <a:latin typeface="Times New Roman"/>
                <a:ea typeface="Calibri"/>
                <a:cs typeface="Times New Roman"/>
              </a:rPr>
              <a:t>	Суб’єктивний</a:t>
            </a:r>
            <a:r>
              <a:rPr lang="uk-UA" sz="3300" dirty="0">
                <a:latin typeface="Times New Roman"/>
                <a:ea typeface="Calibri"/>
                <a:cs typeface="Times New Roman"/>
              </a:rPr>
              <a:t>. Це такий тип конфліктів, які виникають на основі світоглядних, ідеологічних або політичних протиріч, що ненароком чи цілеспрямовано переносяться суб’єктом на об’єкт.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42" name="Picture 2" descr="http://incognita.day.kiev.ua/img/reflections/yanuk_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4807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9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788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1872208"/>
          </a:xfrm>
        </p:spPr>
        <p:txBody>
          <a:bodyPr>
            <a:normAutofit fontScale="625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200" dirty="0" smtClean="0">
                <a:latin typeface="Times New Roman"/>
                <a:ea typeface="Calibri"/>
                <a:cs typeface="Times New Roman"/>
              </a:rPr>
              <a:t>	Складний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Це ситуація, коли конфлікт має декілька об’єктів і є настільки складним, що, на перший погляд, виглядає не вирішуваним. У цьому випадку слід чітко визначити, що було об’єктом першого вибуху конфлікту, і нейтралізувати його, потім переходити до наступного і т. д. Проте коли конфлікт вибухнув одноразово, треба вирішувати його комплексно і робити це слід енергійно і негайно.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http://www.bzi.ro/public/upload/photos/0/se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2646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15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2232248"/>
          </a:xfrm>
        </p:spPr>
        <p:txBody>
          <a:bodyPr>
            <a:normAutofit fontScale="700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Прихований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Це конфлікт, який має об’єктивну основу, але вона настільки покрита різного роду нашаруваннями, що їх важко, на перший погляд, виявити. Труднощі їх вирішення в тому, що за справжній об’єкт конфлікту можна помилково прийняти одне з його нашарувань. </a:t>
            </a:r>
            <a:endParaRPr lang="ru-RU" dirty="0"/>
          </a:p>
        </p:txBody>
      </p:sp>
      <p:pic>
        <p:nvPicPr>
          <p:cNvPr id="2050" name="Picture 2" descr="http://vseznajka.com.ua/images/semejnie-konflikti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91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9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1872208"/>
          </a:xfrm>
        </p:spPr>
        <p:txBody>
          <a:bodyPr>
            <a:normAutofit fontScale="925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Фальшивий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Це конфлікт, який майже не має об’єктивних підстав, а єдиною його причиною є психологічна нетерпимість, яка досить часто буває не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обґрунтована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://heroes.kiev.ua/images/konflikty-mezhdu-detmi-v-odnoj-seme-chto-dela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206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44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Шляхи подолання конфліктів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47" y="5229200"/>
            <a:ext cx="8229600" cy="15136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По-перше,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необхідно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зрозуміти, які існують розбіжності в особистих інтересах сторін стосовно спільного інтересу. Розібратися в суті інтересів партнера і пояснити йому свої бажання, нарешті, обговорити, які можуть бути взаємні спільні кроки, аби можна було разом подолати конфлікт.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http://s1.tchkcdn.com/g2-J3J_RYwV78OWkTpIqy5Tpg/lady/640x480/f/0/1-7-6-3-20763/137718_quarrel_men_and_wom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7" y="1196752"/>
            <a:ext cx="6096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86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177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9761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По-друге, прагнути такої згоди, яка б могла максимально задовольняти інтереси кожної із сторін, при цьому вести розмови чи переговори без образ, тим більше без ультимативних вимог.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img0.liveinternet.ru/images/attach/c/0/63/127/63127284_clip8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50063" cy="4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01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5121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По-третє, користуватися максимально об’єктивними і справедливими критеріями, показувати, що не бажаєте ущемити чи заперечити бажання партнера, але тим часом переконати його, що існує межа поступок, за яку не можна відступити, не втративши власної гідності.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http://familyclub.rv.ua/wp-content/uploads/2013/05/AngerConfli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4379"/>
            <a:ext cx="6992777" cy="46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17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062912" cy="1470025"/>
          </a:xfrm>
        </p:spPr>
        <p:txBody>
          <a:bodyPr>
            <a:noAutofit/>
          </a:bodyPr>
          <a:lstStyle/>
          <a:p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/>
              <a:t> </a:t>
            </a:r>
            <a:r>
              <a:rPr lang="uk-UA" sz="6600" dirty="0" smtClean="0"/>
              <a:t>                       Культура жестикуляції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8062912" cy="36269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560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276872"/>
          </a:xfrm>
        </p:spPr>
        <p:txBody>
          <a:bodyPr>
            <a:normAutofit fontScale="550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200" dirty="0" smtClean="0">
                <a:latin typeface="Times New Roman"/>
                <a:ea typeface="Calibri"/>
                <a:cs typeface="Times New Roman"/>
              </a:rPr>
              <a:t>	Вітаючись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з людиною за руку, можна дізнатися деякі аспекти його характеру. Наприклад, владні чоловіки часто простягають руку долонею вниз.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200" dirty="0" smtClean="0">
                <a:latin typeface="Times New Roman"/>
                <a:ea typeface="Calibri"/>
                <a:cs typeface="Times New Roman"/>
              </a:rPr>
              <a:t>	Рука 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долонею вгору говорить про поступливості співрозмовника і готовності віддати першість партнеру. Поважають один одного люди руки один одному подають ребром вниз. А міцне рукостискання повністю випрямленою рукою говорить про агресію. Психологічно слабкі люди з низькою самооцінкою зазвичай і руку тиснуть слабо.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http://ashevtsov.com/wp-content/uploads/2012/08/%D0%91%D0%B8%D0%B7%D0%BD%D0%B5%D1%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456384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http://t0.gstatic.com/images?q=tbn:ANd9GcSPwOEYAuVT3H34mVAfTJHs-n7KdRusH0Yw6dJfrY7hXyK5O1D8SYj6u-fa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6004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263900"/>
            <a:ext cx="59467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5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протилежно</a:t>
            </a:r>
            <a:r>
              <a:rPr lang="ru-RU" dirty="0"/>
              <a:t> </a:t>
            </a:r>
            <a:r>
              <a:rPr lang="ru-RU" dirty="0" err="1"/>
              <a:t>спрямованих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позицій</a:t>
            </a:r>
            <a:r>
              <a:rPr lang="ru-RU" dirty="0"/>
              <a:t>, думок,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опонентів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www.izuminki.com/images/otnosheniya-konflikt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7687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09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76672"/>
            <a:ext cx="3816424" cy="5978136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 smtClean="0"/>
              <a:t>	Жест </a:t>
            </a:r>
            <a:r>
              <a:rPr lang="ru-RU" dirty="0"/>
              <a:t>„</a:t>
            </a:r>
            <a:r>
              <a:rPr lang="ru-RU" dirty="0" err="1"/>
              <a:t>окей</a:t>
            </a:r>
            <a:r>
              <a:rPr lang="ru-RU" dirty="0"/>
              <a:t>” </a:t>
            </a:r>
            <a:r>
              <a:rPr lang="ru-RU" dirty="0" err="1"/>
              <a:t>чи</a:t>
            </a:r>
            <a:r>
              <a:rPr lang="ru-RU" dirty="0"/>
              <a:t> кружок з </a:t>
            </a:r>
            <a:r>
              <a:rPr lang="ru-RU" dirty="0" err="1"/>
              <a:t>пальців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популяризований</a:t>
            </a:r>
            <a:r>
              <a:rPr lang="ru-RU" dirty="0"/>
              <a:t> в </a:t>
            </a:r>
            <a:r>
              <a:rPr lang="ru-RU" dirty="0" err="1"/>
              <a:t>Америці</a:t>
            </a:r>
            <a:r>
              <a:rPr lang="ru-RU" dirty="0"/>
              <a:t> на початку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, добре </a:t>
            </a:r>
            <a:r>
              <a:rPr lang="ru-RU" dirty="0" err="1"/>
              <a:t>відомий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англомовних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та </a:t>
            </a:r>
            <a:r>
              <a:rPr lang="ru-RU" dirty="0" err="1"/>
              <a:t>Азії</a:t>
            </a:r>
            <a:r>
              <a:rPr lang="ru-RU" dirty="0"/>
              <a:t>, але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і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dirty="0" err="1" smtClean="0"/>
              <a:t>Наприклад</a:t>
            </a:r>
            <a:r>
              <a:rPr lang="ru-RU" dirty="0"/>
              <a:t>, у </a:t>
            </a:r>
            <a:r>
              <a:rPr lang="ru-RU" dirty="0" err="1"/>
              <a:t>Франції</a:t>
            </a:r>
            <a:r>
              <a:rPr lang="ru-RU" dirty="0"/>
              <a:t> - </a:t>
            </a:r>
            <a:r>
              <a:rPr lang="ru-RU" dirty="0" err="1"/>
              <a:t>означає</a:t>
            </a:r>
            <a:r>
              <a:rPr lang="ru-RU" dirty="0"/>
              <a:t> „нуль” </a:t>
            </a:r>
            <a:r>
              <a:rPr lang="ru-RU" dirty="0" err="1"/>
              <a:t>або</a:t>
            </a:r>
            <a:r>
              <a:rPr lang="ru-RU" dirty="0"/>
              <a:t> „</a:t>
            </a:r>
            <a:r>
              <a:rPr lang="ru-RU" dirty="0" err="1"/>
              <a:t>нічого</a:t>
            </a:r>
            <a:r>
              <a:rPr lang="ru-RU" dirty="0"/>
              <a:t>”, в </a:t>
            </a:r>
            <a:r>
              <a:rPr lang="ru-RU" dirty="0" err="1"/>
              <a:t>Японії</a:t>
            </a:r>
            <a:r>
              <a:rPr lang="ru-RU" dirty="0"/>
              <a:t> – „</a:t>
            </a:r>
            <a:r>
              <a:rPr lang="ru-RU" dirty="0" err="1"/>
              <a:t>гроші</a:t>
            </a:r>
            <a:r>
              <a:rPr lang="ru-RU" dirty="0"/>
              <a:t>”, 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Серед-земноморського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жест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гомосексуальності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8245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66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548680"/>
            <a:ext cx="3960440" cy="6192688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 smtClean="0"/>
              <a:t>	У </a:t>
            </a:r>
            <a:r>
              <a:rPr lang="ru-RU" dirty="0" err="1"/>
              <a:t>Америці</a:t>
            </a:r>
            <a:r>
              <a:rPr lang="ru-RU" dirty="0"/>
              <a:t>,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Австралії</a:t>
            </a:r>
            <a:r>
              <a:rPr lang="ru-RU" dirty="0"/>
              <a:t> і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Зеландії</a:t>
            </a:r>
            <a:r>
              <a:rPr lang="ru-RU" dirty="0"/>
              <a:t> </a:t>
            </a:r>
            <a:r>
              <a:rPr lang="ru-RU" dirty="0" err="1"/>
              <a:t>піднятий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 великий </a:t>
            </a:r>
            <a:r>
              <a:rPr lang="ru-RU" dirty="0" err="1"/>
              <a:t>палець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3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при “</a:t>
            </a:r>
            <a:r>
              <a:rPr lang="ru-RU" dirty="0" err="1"/>
              <a:t>голосуванні</a:t>
            </a:r>
            <a:r>
              <a:rPr lang="ru-RU" dirty="0"/>
              <a:t>” на </a:t>
            </a:r>
            <a:r>
              <a:rPr lang="ru-RU" dirty="0" err="1"/>
              <a:t>дорозі</a:t>
            </a:r>
            <a:r>
              <a:rPr lang="ru-RU" dirty="0"/>
              <a:t>, в </a:t>
            </a:r>
            <a:r>
              <a:rPr lang="ru-RU" dirty="0" err="1"/>
              <a:t>спробах</a:t>
            </a:r>
            <a:r>
              <a:rPr lang="ru-RU" dirty="0"/>
              <a:t> </a:t>
            </a:r>
            <a:r>
              <a:rPr lang="ru-RU" dirty="0" err="1"/>
              <a:t>зловити</a:t>
            </a:r>
            <a:r>
              <a:rPr lang="ru-RU" dirty="0"/>
              <a:t> </a:t>
            </a:r>
            <a:r>
              <a:rPr lang="ru-RU" dirty="0" err="1"/>
              <a:t>попутну</a:t>
            </a:r>
            <a:r>
              <a:rPr lang="ru-RU" dirty="0"/>
              <a:t> машину. Друге </a:t>
            </a:r>
            <a:r>
              <a:rPr lang="ru-RU" dirty="0" err="1"/>
              <a:t>значення</a:t>
            </a:r>
            <a:r>
              <a:rPr lang="ru-RU" dirty="0"/>
              <a:t> - “все </a:t>
            </a:r>
            <a:r>
              <a:rPr lang="ru-RU" dirty="0" err="1"/>
              <a:t>гаразд</a:t>
            </a:r>
            <a:r>
              <a:rPr lang="ru-RU" dirty="0"/>
              <a:t>”, а коли великий </a:t>
            </a:r>
            <a:r>
              <a:rPr lang="ru-RU" dirty="0" err="1"/>
              <a:t>палець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викидається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образливим</a:t>
            </a:r>
            <a:r>
              <a:rPr lang="ru-RU" dirty="0"/>
              <a:t> знаком,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озна-сподівається</a:t>
            </a:r>
            <a:r>
              <a:rPr lang="ru-RU" dirty="0"/>
              <a:t> </a:t>
            </a:r>
            <a:r>
              <a:rPr lang="ru-RU" dirty="0" err="1"/>
              <a:t>нецензурна</a:t>
            </a:r>
            <a:r>
              <a:rPr lang="ru-RU" dirty="0"/>
              <a:t> лайка </a:t>
            </a:r>
            <a:r>
              <a:rPr lang="ru-RU" dirty="0" err="1"/>
              <a:t>або</a:t>
            </a:r>
            <a:r>
              <a:rPr lang="ru-RU" dirty="0"/>
              <a:t> “сядь на </a:t>
            </a:r>
            <a:r>
              <a:rPr lang="ru-RU" dirty="0" err="1"/>
              <a:t>це</a:t>
            </a:r>
            <a:r>
              <a:rPr lang="ru-RU" dirty="0"/>
              <a:t>”.</a:t>
            </a:r>
            <a:br>
              <a:rPr lang="ru-RU" dirty="0"/>
            </a:br>
            <a:r>
              <a:rPr lang="ru-RU" dirty="0" smtClean="0"/>
              <a:t>	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Греції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жест </a:t>
            </a:r>
            <a:r>
              <a:rPr lang="ru-RU" dirty="0" err="1"/>
              <a:t>означає</a:t>
            </a:r>
            <a:r>
              <a:rPr lang="ru-RU" dirty="0"/>
              <a:t> “</a:t>
            </a:r>
            <a:r>
              <a:rPr lang="ru-RU" dirty="0" err="1" smtClean="0"/>
              <a:t>заткнися</a:t>
            </a:r>
            <a:r>
              <a:rPr lang="ru-RU" dirty="0" smtClean="0"/>
              <a:t>”.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Жест </a:t>
            </a:r>
            <a:r>
              <a:rPr lang="ru-RU" dirty="0"/>
              <a:t>з </a:t>
            </a:r>
            <a:r>
              <a:rPr lang="ru-RU" dirty="0" err="1"/>
              <a:t>підняттям</a:t>
            </a:r>
            <a:r>
              <a:rPr lang="ru-RU" dirty="0"/>
              <a:t> великого </a:t>
            </a:r>
            <a:r>
              <a:rPr lang="ru-RU" dirty="0" err="1"/>
              <a:t>пальця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жестами </a:t>
            </a:r>
            <a:r>
              <a:rPr lang="ru-RU" dirty="0" err="1"/>
              <a:t>використовується</a:t>
            </a:r>
            <a:r>
              <a:rPr lang="ru-RU" dirty="0"/>
              <a:t> як символ </a:t>
            </a:r>
            <a:r>
              <a:rPr lang="ru-RU" dirty="0" err="1"/>
              <a:t>влади</a:t>
            </a:r>
            <a:r>
              <a:rPr lang="ru-RU" dirty="0"/>
              <a:t> і </a:t>
            </a:r>
            <a:r>
              <a:rPr lang="ru-RU" dirty="0" err="1"/>
              <a:t>переваги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ситуаціях</a:t>
            </a:r>
            <a:r>
              <a:rPr lang="ru-RU" dirty="0"/>
              <a:t>, коли </a:t>
            </a:r>
            <a:r>
              <a:rPr lang="ru-RU" dirty="0" err="1"/>
              <a:t>хто-небудь</a:t>
            </a:r>
            <a:r>
              <a:rPr lang="ru-RU" dirty="0"/>
              <a:t> вас </a:t>
            </a:r>
            <a:r>
              <a:rPr lang="ru-RU" dirty="0" err="1"/>
              <a:t>хоче</a:t>
            </a:r>
            <a:r>
              <a:rPr lang="ru-RU" dirty="0"/>
              <a:t> “</a:t>
            </a:r>
            <a:r>
              <a:rPr lang="ru-RU" dirty="0" err="1"/>
              <a:t>роздавити</a:t>
            </a:r>
            <a:r>
              <a:rPr lang="ru-RU" dirty="0"/>
              <a:t> пальцем”. </a:t>
            </a:r>
          </a:p>
        </p:txBody>
      </p:sp>
      <p:pic>
        <p:nvPicPr>
          <p:cNvPr id="9218" name="Picture 2" descr="http://hutoryanka.com/wp-content/uploads/2012/07/%D0%9F%D1%81%D0%B8%D1%85%D0%BE%D0%BB%D0%BE%D0%B3%D1%96%D1%8F-%D0%BB%D1%8E%D0%B4%D0%B8%D0%BD%D0%B8-%D1%87%D0%B5%D1%80%D0%B5%D0%B7-%D0%B6%D0%B5%D1%81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1" y="3573016"/>
            <a:ext cx="44196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yak-prosto.com/images/2/a/yak-zmusiti-lyudinu-vam-poviri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1" y="133062"/>
            <a:ext cx="4762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56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268760"/>
            <a:ext cx="4536504" cy="5256584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 smtClean="0"/>
              <a:t>	V </a:t>
            </a:r>
            <a:r>
              <a:rPr lang="ru-RU" dirty="0"/>
              <a:t>- </a:t>
            </a:r>
            <a:r>
              <a:rPr lang="ru-RU" dirty="0" err="1"/>
              <a:t>Образний</a:t>
            </a:r>
            <a:r>
              <a:rPr lang="ru-RU" dirty="0"/>
              <a:t> Знак </a:t>
            </a:r>
            <a:r>
              <a:rPr lang="ru-RU" dirty="0" err="1"/>
              <a:t>Пальцями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знак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популярний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і </a:t>
            </a:r>
            <a:r>
              <a:rPr lang="ru-RU" dirty="0" err="1"/>
              <a:t>Австралії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образливу</a:t>
            </a:r>
            <a:r>
              <a:rPr lang="ru-RU" dirty="0"/>
              <a:t> </a:t>
            </a:r>
            <a:r>
              <a:rPr lang="ru-RU" dirty="0" err="1"/>
              <a:t>інтерпретацію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Уїнстон</a:t>
            </a:r>
            <a:r>
              <a:rPr lang="ru-RU" dirty="0"/>
              <a:t> Черчилль </a:t>
            </a:r>
            <a:r>
              <a:rPr lang="ru-RU" dirty="0" err="1"/>
              <a:t>популяризував</a:t>
            </a:r>
            <a:r>
              <a:rPr lang="ru-RU" dirty="0"/>
              <a:t> знак “V” для </a:t>
            </a:r>
            <a:r>
              <a:rPr lang="ru-RU" dirty="0" err="1"/>
              <a:t>позначення</a:t>
            </a:r>
            <a:r>
              <a:rPr lang="ru-RU" dirty="0"/>
              <a:t> перемоги, але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рука </a:t>
            </a:r>
            <a:r>
              <a:rPr lang="ru-RU" dirty="0" err="1"/>
              <a:t>повернена</a:t>
            </a:r>
            <a:r>
              <a:rPr lang="ru-RU" dirty="0"/>
              <a:t> </a:t>
            </a:r>
            <a:r>
              <a:rPr lang="ru-RU" dirty="0" err="1"/>
              <a:t>тильною</a:t>
            </a:r>
            <a:r>
              <a:rPr lang="ru-RU" dirty="0"/>
              <a:t> стороною до того, </a:t>
            </a:r>
            <a:r>
              <a:rPr lang="ru-RU" dirty="0" err="1"/>
              <a:t>що</a:t>
            </a:r>
            <a:r>
              <a:rPr lang="ru-RU" dirty="0"/>
              <a:t> говорить.</a:t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ж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жесті</a:t>
            </a:r>
            <a:r>
              <a:rPr lang="ru-RU" dirty="0"/>
              <a:t> рука </a:t>
            </a:r>
            <a:r>
              <a:rPr lang="ru-RU" dirty="0" err="1"/>
              <a:t>повернена</a:t>
            </a:r>
            <a:r>
              <a:rPr lang="ru-RU" dirty="0"/>
              <a:t> </a:t>
            </a:r>
            <a:r>
              <a:rPr lang="ru-RU" dirty="0" err="1"/>
              <a:t>долонею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говорить, то жесту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образливе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- “</a:t>
            </a:r>
            <a:r>
              <a:rPr lang="ru-RU" dirty="0" smtClean="0"/>
              <a:t>заткнись</a:t>
            </a:r>
            <a:r>
              <a:rPr lang="ru-RU" dirty="0"/>
              <a:t>”.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V жест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“</a:t>
            </a:r>
            <a:r>
              <a:rPr lang="ru-RU" dirty="0" err="1"/>
              <a:t>перемога</a:t>
            </a:r>
            <a:r>
              <a:rPr lang="ru-RU" dirty="0"/>
              <a:t>”, тому,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англієць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жестом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/>
              <a:t>європейцеві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заткнувся</a:t>
            </a:r>
            <a:r>
              <a:rPr lang="ru-RU" dirty="0"/>
              <a:t>, той </a:t>
            </a:r>
            <a:r>
              <a:rPr lang="ru-RU" dirty="0" err="1"/>
              <a:t>дивуватиметься</a:t>
            </a:r>
            <a:r>
              <a:rPr lang="ru-RU" dirty="0"/>
              <a:t>, яку перемогу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англієць</a:t>
            </a:r>
            <a:r>
              <a:rPr lang="ru-RU" dirty="0"/>
              <a:t>. </a:t>
            </a:r>
            <a:r>
              <a:rPr lang="ru-RU" dirty="0" smtClean="0"/>
              <a:t>″</a:t>
            </a:r>
            <a:endParaRPr lang="ru-RU" dirty="0"/>
          </a:p>
        </p:txBody>
      </p:sp>
      <p:pic>
        <p:nvPicPr>
          <p:cNvPr id="10242" name="Picture 2" descr="http://dvokrapka.com/wp-content/uploads/2008/09/ge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764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15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218" y="566738"/>
            <a:ext cx="3531766" cy="271824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Звичний</a:t>
            </a:r>
            <a:r>
              <a:rPr lang="ru-RU" dirty="0" smtClean="0"/>
              <a:t> </a:t>
            </a:r>
            <a:r>
              <a:rPr lang="ru-RU" dirty="0"/>
              <a:t>нам </a:t>
            </a:r>
            <a:r>
              <a:rPr lang="ru-RU" dirty="0" smtClean="0"/>
              <a:t>жест </a:t>
            </a:r>
            <a:r>
              <a:rPr lang="ru-RU" dirty="0"/>
              <a:t>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рогоносець</a:t>
            </a:r>
            <a:r>
              <a:rPr lang="ru-RU" dirty="0"/>
              <a:t>.</a:t>
            </a:r>
          </a:p>
        </p:txBody>
      </p:sp>
      <p:sp>
        <p:nvSpPr>
          <p:cNvPr id="4" name="AutoShape 2" descr="https://encrypted-tbn2.gstatic.com/images?q=tbn:ANd9GcTka_iTU5SCwM-d1bAjqwrFbN5lLlDdc2kiZqem7sItAy5Q29bEpw"/>
          <p:cNvSpPr>
            <a:spLocks noChangeAspect="1" noChangeArrowheads="1"/>
          </p:cNvSpPr>
          <p:nvPr/>
        </p:nvSpPr>
        <p:spPr bwMode="auto">
          <a:xfrm>
            <a:off x="155575" y="-1919288"/>
            <a:ext cx="6381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encrypted-tbn2.gstatic.com/images?q=tbn:ANd9GcTka_iTU5SCwM-d1bAjqwrFbN5lLlDdc2kiZqem7sItAy5Q29bEpw"/>
          <p:cNvSpPr>
            <a:spLocks noChangeAspect="1" noChangeArrowheads="1"/>
          </p:cNvSpPr>
          <p:nvPr/>
        </p:nvSpPr>
        <p:spPr bwMode="auto">
          <a:xfrm>
            <a:off x="307975" y="-1766888"/>
            <a:ext cx="6381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encrypted-tbn2.gstatic.com/images?q=tbn:ANd9GcTka_iTU5SCwM-d1bAjqwrFbN5lLlDdc2kiZqem7sItAy5Q29bEpw"/>
          <p:cNvSpPr>
            <a:spLocks noChangeAspect="1" noChangeArrowheads="1"/>
          </p:cNvSpPr>
          <p:nvPr/>
        </p:nvSpPr>
        <p:spPr bwMode="auto">
          <a:xfrm>
            <a:off x="460375" y="-1614488"/>
            <a:ext cx="6381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ncrypted-tbn2.gstatic.com/images?q=tbn:ANd9GcTka_iTU5SCwM-d1bAjqwrFbN5lLlDdc2kiZqem7sItAy5Q29bEpw"/>
          <p:cNvSpPr>
            <a:spLocks noChangeAspect="1" noChangeArrowheads="1"/>
          </p:cNvSpPr>
          <p:nvPr/>
        </p:nvSpPr>
        <p:spPr bwMode="auto">
          <a:xfrm>
            <a:off x="612775" y="-1462088"/>
            <a:ext cx="6381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2.gstatic.com/images?q=tbn:ANd9GcTka_iTU5SCwM-d1bAjqwrFbN5lLlDdc2kiZqem7sItAy5Q29bEpw"/>
          <p:cNvSpPr>
            <a:spLocks noChangeAspect="1" noChangeArrowheads="1"/>
          </p:cNvSpPr>
          <p:nvPr/>
        </p:nvSpPr>
        <p:spPr bwMode="auto">
          <a:xfrm>
            <a:off x="765175" y="-1309688"/>
            <a:ext cx="6381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encrypted-tbn2.gstatic.com/images?q=tbn:ANd9GcTka_iTU5SCwM-d1bAjqwrFbN5lLlDdc2kiZqem7sItAy5Q29bEpw"/>
          <p:cNvSpPr>
            <a:spLocks noChangeAspect="1" noChangeArrowheads="1"/>
          </p:cNvSpPr>
          <p:nvPr/>
        </p:nvSpPr>
        <p:spPr bwMode="auto">
          <a:xfrm>
            <a:off x="917575" y="-1157288"/>
            <a:ext cx="6381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http://life.pravda.com.ua/images/doc/a/d/ad9c5-berlusc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7" y="764704"/>
            <a:ext cx="3649985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vsenaurok.ru/wp-content/uploads/2012/06/ZHest---Koza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356992"/>
            <a:ext cx="4120009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56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692696"/>
            <a:ext cx="4053136" cy="4572000"/>
          </a:xfrm>
        </p:spPr>
        <p:txBody>
          <a:bodyPr>
            <a:normAutofit/>
          </a:bodyPr>
          <a:lstStyle/>
          <a:p>
            <a:pPr marL="537210" lvl="1" indent="0"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Гризти</a:t>
            </a:r>
            <a:r>
              <a:rPr lang="ru-RU" b="1" dirty="0" smtClean="0"/>
              <a:t> </a:t>
            </a:r>
            <a:r>
              <a:rPr lang="ru-RU" b="1" dirty="0" err="1"/>
              <a:t>нігті</a:t>
            </a:r>
            <a:r>
              <a:rPr lang="ru-RU" b="1" dirty="0"/>
              <a:t>.</a:t>
            </a:r>
            <a:r>
              <a:rPr lang="ru-RU" dirty="0"/>
              <a:t> За словами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звичка</a:t>
            </a:r>
            <a:r>
              <a:rPr lang="ru-RU" dirty="0"/>
              <a:t> —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звички</a:t>
            </a:r>
            <a:r>
              <a:rPr lang="ru-RU" dirty="0"/>
              <a:t> </a:t>
            </a:r>
            <a:r>
              <a:rPr lang="ru-RU" dirty="0" err="1"/>
              <a:t>смоктати</a:t>
            </a:r>
            <a:r>
              <a:rPr lang="ru-RU" dirty="0"/>
              <a:t> </a:t>
            </a:r>
            <a:r>
              <a:rPr lang="ru-RU" dirty="0" err="1"/>
              <a:t>палець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заспокоїти</a:t>
            </a:r>
            <a:r>
              <a:rPr lang="ru-RU" dirty="0"/>
              <a:t> себе.</a:t>
            </a:r>
          </a:p>
        </p:txBody>
      </p:sp>
      <p:pic>
        <p:nvPicPr>
          <p:cNvPr id="12290" name="Picture 2" descr="&amp;Tcy;&amp;Ocy;&amp;Pcy; 3 &amp;ocy;&amp;zcy;&amp;ncy;&amp;acy;&amp;kcy;&amp;icy; &amp;ncy;&amp;iecy;&amp;vcy;&amp;pcy;&amp;iecy;&amp;vcy;&amp;ncy;&amp;iecy;&amp;ncy;&amp;ocy;&amp;scy;&amp;tcy;&amp;iukcy; &amp;vcy; &amp;scy;&amp;ocy;&amp;bcy;&amp;iukcy;, &amp;zhcy;&amp;iecy;&amp;scy;&amp;tcy;&amp;icy;, &amp;pcy;&amp;scy;&amp;icy;&amp;khcy;&amp;ocy;&amp;lcy;&amp;ocy;&amp;gcy;&amp;iukcy;&amp;yacy; &amp;scy;&amp;pcy;&amp;iukcy;&amp;lcy;&amp;kcy;&amp;ucy;&amp;vcy;&amp;a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1" y="764704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elhow.ru/images/elcontent/krasota/nogti/pochemu-gryzut-nogti/000001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396044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25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04664"/>
            <a:ext cx="3995936" cy="6050144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dirty="0" smtClean="0"/>
              <a:t> 	Людина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жест, коли </a:t>
            </a:r>
            <a:r>
              <a:rPr lang="ru-RU" dirty="0" err="1" smtClean="0"/>
              <a:t>бреше</a:t>
            </a:r>
            <a:r>
              <a:rPr lang="ru-RU" dirty="0"/>
              <a:t>. </a:t>
            </a:r>
            <a:r>
              <a:rPr lang="ru-RU" dirty="0" smtClean="0"/>
              <a:t>        	Коли </a:t>
            </a:r>
            <a:r>
              <a:rPr lang="ru-RU" dirty="0"/>
              <a:t>доросла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бреше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посилає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r>
              <a:rPr lang="ru-RU" dirty="0"/>
              <a:t> </a:t>
            </a:r>
            <a:r>
              <a:rPr lang="ru-RU" dirty="0" err="1"/>
              <a:t>прикрити</a:t>
            </a:r>
            <a:r>
              <a:rPr lang="ru-RU" dirty="0"/>
              <a:t> рот, у </a:t>
            </a:r>
            <a:r>
              <a:rPr lang="ru-RU" dirty="0" err="1"/>
              <a:t>спробі</a:t>
            </a:r>
            <a:r>
              <a:rPr lang="ru-RU" dirty="0"/>
              <a:t> </a:t>
            </a:r>
            <a:r>
              <a:rPr lang="ru-RU" dirty="0" err="1"/>
              <a:t>затримати</a:t>
            </a:r>
            <a:r>
              <a:rPr lang="ru-RU" dirty="0"/>
              <a:t> слова обману,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</a:t>
            </a:r>
            <a:r>
              <a:rPr lang="ru-RU" dirty="0" err="1"/>
              <a:t>п'ятилітньою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підлітком</a:t>
            </a:r>
            <a:r>
              <a:rPr lang="ru-RU" dirty="0"/>
              <a:t>, але в </a:t>
            </a:r>
            <a:r>
              <a:rPr lang="ru-RU" dirty="0" err="1"/>
              <a:t>останній</a:t>
            </a:r>
            <a:r>
              <a:rPr lang="ru-RU" dirty="0"/>
              <a:t> момент рука </a:t>
            </a:r>
            <a:r>
              <a:rPr lang="ru-RU" dirty="0" err="1"/>
              <a:t>ухиляється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рота і </a:t>
            </a:r>
            <a:r>
              <a:rPr lang="ru-RU" dirty="0" err="1"/>
              <a:t>народжується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жест-</a:t>
            </a:r>
            <a:r>
              <a:rPr lang="ru-RU" dirty="0" err="1"/>
              <a:t>дотик</a:t>
            </a:r>
            <a:r>
              <a:rPr lang="ru-RU" dirty="0"/>
              <a:t> до носа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6" y="188640"/>
            <a:ext cx="4608512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032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81128"/>
            <a:ext cx="8219256" cy="2088232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 smtClean="0"/>
              <a:t>	Жест </a:t>
            </a:r>
            <a:r>
              <a:rPr lang="ru-RU" dirty="0"/>
              <a:t>«</a:t>
            </a:r>
            <a:r>
              <a:rPr lang="ru-RU" dirty="0" err="1"/>
              <a:t>розкриті</a:t>
            </a:r>
            <a:r>
              <a:rPr lang="ru-RU" dirty="0"/>
              <a:t> руки»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співрозмовник</a:t>
            </a:r>
            <a:r>
              <a:rPr lang="ru-RU" dirty="0"/>
              <a:t> </a:t>
            </a:r>
            <a:r>
              <a:rPr lang="ru-RU" dirty="0" err="1"/>
              <a:t>протягає</a:t>
            </a:r>
            <a:r>
              <a:rPr lang="ru-RU" dirty="0"/>
              <a:t> вперед у вашу сторону </a:t>
            </a:r>
            <a:r>
              <a:rPr lang="ru-RU" dirty="0" err="1"/>
              <a:t>свої</a:t>
            </a:r>
            <a:r>
              <a:rPr lang="ru-RU" dirty="0"/>
              <a:t> руки </a:t>
            </a:r>
            <a:r>
              <a:rPr lang="ru-RU" dirty="0" err="1"/>
              <a:t>долонями</a:t>
            </a:r>
            <a:r>
              <a:rPr lang="ru-RU" dirty="0"/>
              <a:t> вверх. </a:t>
            </a:r>
            <a:r>
              <a:rPr lang="ru-RU" dirty="0" err="1"/>
              <a:t>Цей</a:t>
            </a:r>
            <a:r>
              <a:rPr lang="ru-RU" dirty="0"/>
              <a:t> жест особливо часто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. Коли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пишаються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досягненнями</a:t>
            </a:r>
            <a:r>
              <a:rPr lang="ru-RU" dirty="0"/>
              <a:t>, вони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руки. Коли ж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почувають</a:t>
            </a:r>
            <a:r>
              <a:rPr lang="ru-RU" dirty="0"/>
              <a:t> свою </a:t>
            </a:r>
            <a:r>
              <a:rPr lang="ru-RU" dirty="0" err="1"/>
              <a:t>провину</a:t>
            </a:r>
            <a:r>
              <a:rPr lang="ru-RU" dirty="0"/>
              <a:t>, вони </a:t>
            </a:r>
            <a:r>
              <a:rPr lang="ru-RU" dirty="0" err="1"/>
              <a:t>ховають</a:t>
            </a:r>
            <a:r>
              <a:rPr lang="ru-RU" dirty="0"/>
              <a:t> руки </a:t>
            </a:r>
            <a:r>
              <a:rPr lang="ru-RU" dirty="0" err="1"/>
              <a:t>або</a:t>
            </a:r>
            <a:r>
              <a:rPr lang="ru-RU" dirty="0"/>
              <a:t> за спину,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кишені</a:t>
            </a:r>
            <a:r>
              <a:rPr lang="ru-RU" dirty="0"/>
              <a:t>. </a:t>
            </a:r>
          </a:p>
        </p:txBody>
      </p:sp>
      <p:pic>
        <p:nvPicPr>
          <p:cNvPr id="14338" name="Picture 2" descr="http://ucu.edu.ua/files/2011/07/11.07.19_shkola_liderstva_ta_upravlinnja_OM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5178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76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581128"/>
            <a:ext cx="7499176" cy="2088232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ru-RU" dirty="0" smtClean="0"/>
              <a:t>	Жест </a:t>
            </a:r>
            <a:r>
              <a:rPr lang="ru-RU" dirty="0"/>
              <a:t>«</a:t>
            </a:r>
            <a:r>
              <a:rPr lang="ru-RU" dirty="0" err="1"/>
              <a:t>розстібання</a:t>
            </a:r>
            <a:r>
              <a:rPr lang="ru-RU" dirty="0"/>
              <a:t> </a:t>
            </a:r>
            <a:r>
              <a:rPr lang="ru-RU" dirty="0" err="1"/>
              <a:t>піджака</a:t>
            </a:r>
            <a:r>
              <a:rPr lang="ru-RU" dirty="0"/>
              <a:t>» </a:t>
            </a:r>
            <a:r>
              <a:rPr lang="ru-RU" dirty="0" err="1"/>
              <a:t>також</a:t>
            </a:r>
            <a:r>
              <a:rPr lang="ru-RU" dirty="0"/>
              <a:t> є знаком </a:t>
            </a:r>
            <a:r>
              <a:rPr lang="ru-RU" dirty="0" err="1"/>
              <a:t>відкритості</a:t>
            </a:r>
            <a:r>
              <a:rPr lang="ru-RU" dirty="0"/>
              <a:t>. </a:t>
            </a:r>
            <a:r>
              <a:rPr lang="ru-RU" dirty="0" err="1"/>
              <a:t>Відкриті</a:t>
            </a:r>
            <a:r>
              <a:rPr lang="ru-RU" dirty="0"/>
              <a:t>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дружньо</a:t>
            </a:r>
            <a:r>
              <a:rPr lang="ru-RU" dirty="0"/>
              <a:t> до нас </a:t>
            </a:r>
            <a:r>
              <a:rPr lang="ru-RU" dirty="0" err="1"/>
              <a:t>ставляться</a:t>
            </a:r>
            <a:r>
              <a:rPr lang="ru-RU" dirty="0"/>
              <a:t>, часто </a:t>
            </a:r>
            <a:r>
              <a:rPr lang="ru-RU" dirty="0" err="1"/>
              <a:t>розстібають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знімають</a:t>
            </a:r>
            <a:r>
              <a:rPr lang="ru-RU" dirty="0"/>
              <a:t> </a:t>
            </a:r>
            <a:r>
              <a:rPr lang="ru-RU" dirty="0" err="1"/>
              <a:t>піджак</a:t>
            </a:r>
            <a:r>
              <a:rPr lang="ru-RU" dirty="0"/>
              <a:t> у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.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згода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співрозмовниками</a:t>
            </a:r>
            <a:r>
              <a:rPr lang="ru-RU" dirty="0"/>
              <a:t> в </a:t>
            </a:r>
            <a:r>
              <a:rPr lang="ru-RU" dirty="0" err="1"/>
              <a:t>розстібнутих</a:t>
            </a:r>
            <a:r>
              <a:rPr lang="ru-RU" dirty="0"/>
              <a:t> </a:t>
            </a:r>
            <a:r>
              <a:rPr lang="ru-RU" dirty="0" err="1"/>
              <a:t>піджаках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в </a:t>
            </a:r>
            <a:r>
              <a:rPr lang="ru-RU" dirty="0" err="1"/>
              <a:t>застебнутих</a:t>
            </a:r>
            <a:r>
              <a:rPr lang="ru-RU" dirty="0"/>
              <a:t> </a:t>
            </a:r>
            <a:r>
              <a:rPr lang="ru-RU" dirty="0" err="1"/>
              <a:t>піджаках</a:t>
            </a:r>
            <a:r>
              <a:rPr lang="ru-RU" dirty="0"/>
              <a:t>. </a:t>
            </a:r>
            <a:endParaRPr lang="ru-RU" dirty="0" smtClean="0"/>
          </a:p>
          <a:p>
            <a:pPr marL="64008" indent="0">
              <a:buNone/>
            </a:pPr>
            <a:r>
              <a:rPr lang="ru-RU" dirty="0"/>
              <a:t>	</a:t>
            </a:r>
            <a:r>
              <a:rPr lang="ru-RU" dirty="0" smtClean="0"/>
              <a:t>Той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в </a:t>
            </a:r>
            <a:r>
              <a:rPr lang="ru-RU" dirty="0" err="1"/>
              <a:t>сприятливу</a:t>
            </a:r>
            <a:r>
              <a:rPr lang="ru-RU" dirty="0"/>
              <a:t> сторону,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розтискає</a:t>
            </a:r>
            <a:r>
              <a:rPr lang="ru-RU" dirty="0"/>
              <a:t> руки й автоматично </a:t>
            </a:r>
            <a:r>
              <a:rPr lang="ru-RU" dirty="0" err="1"/>
              <a:t>розстібає</a:t>
            </a:r>
            <a:r>
              <a:rPr lang="ru-RU" dirty="0"/>
              <a:t> </a:t>
            </a:r>
            <a:r>
              <a:rPr lang="ru-RU" dirty="0" err="1"/>
              <a:t>піджак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жест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 на </a:t>
            </a:r>
            <a:r>
              <a:rPr lang="ru-RU" dirty="0" err="1"/>
              <a:t>зустріч</a:t>
            </a:r>
            <a:r>
              <a:rPr lang="ru-RU" dirty="0"/>
              <a:t> і </a:t>
            </a:r>
            <a:r>
              <a:rPr lang="ru-RU" dirty="0" err="1"/>
              <a:t>установити</a:t>
            </a:r>
            <a:r>
              <a:rPr lang="ru-RU" dirty="0"/>
              <a:t> контакт.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0797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20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399032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587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	Динаміка розвитку конфлікту включає такі складові: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811" y="5877272"/>
            <a:ext cx="8229600" cy="980728"/>
          </a:xfrm>
        </p:spPr>
        <p:txBody>
          <a:bodyPr/>
          <a:lstStyle/>
          <a:p>
            <a:r>
              <a:rPr lang="uk-UA" dirty="0" smtClean="0"/>
              <a:t>Виникнення конфліктної ситуації.</a:t>
            </a:r>
            <a:endParaRPr lang="ru-RU" dirty="0"/>
          </a:p>
        </p:txBody>
      </p:sp>
      <p:pic>
        <p:nvPicPr>
          <p:cNvPr id="7" name="Picture 4" descr="http://img1.liveinternet.ru/images/attach/c/5/86/386/86386571_3571750_Business_people_argu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94600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38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81592"/>
          </a:xfrm>
        </p:spPr>
        <p:txBody>
          <a:bodyPr/>
          <a:lstStyle/>
          <a:p>
            <a:r>
              <a:rPr lang="uk-UA" dirty="0" smtClean="0"/>
              <a:t>Усвідомлення об‘єктивної конфліктної ситуації.</a:t>
            </a:r>
            <a:endParaRPr lang="ru-RU" dirty="0"/>
          </a:p>
        </p:txBody>
      </p:sp>
      <p:pic>
        <p:nvPicPr>
          <p:cNvPr id="4104" name="Picture 8" descr="http://www.subscribe.a-r-b.ru/img/photos/69_t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807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66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93560"/>
          </a:xfrm>
        </p:spPr>
        <p:txBody>
          <a:bodyPr/>
          <a:lstStyle/>
          <a:p>
            <a:r>
              <a:rPr lang="uk-UA" dirty="0" smtClean="0"/>
              <a:t>Інцидент конфлікту.</a:t>
            </a:r>
            <a:endParaRPr lang="ru-RU" dirty="0"/>
          </a:p>
        </p:txBody>
      </p:sp>
      <p:pic>
        <p:nvPicPr>
          <p:cNvPr id="5122" name="Picture 2" descr="http://i.piccy.info/i7/0c603066aba4e23746ad26ae84060abc/4-56-140/64550812/konfl_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64696" cy="44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04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45224"/>
            <a:ext cx="8229600" cy="1043608"/>
          </a:xfrm>
        </p:spPr>
        <p:txBody>
          <a:bodyPr/>
          <a:lstStyle/>
          <a:p>
            <a:r>
              <a:rPr lang="uk-UA" dirty="0" smtClean="0"/>
              <a:t>Розростання та ескалація конфлікту.</a:t>
            </a:r>
            <a:endParaRPr lang="ru-RU" dirty="0"/>
          </a:p>
        </p:txBody>
      </p:sp>
      <p:pic>
        <p:nvPicPr>
          <p:cNvPr id="6146" name="Picture 2" descr="http://otveri.info/wp-content/uploads/2013/02/skan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5" y="692696"/>
            <a:ext cx="6762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18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93560"/>
          </a:xfrm>
        </p:spPr>
        <p:txBody>
          <a:bodyPr/>
          <a:lstStyle/>
          <a:p>
            <a:r>
              <a:rPr lang="uk-UA" dirty="0" smtClean="0"/>
              <a:t>Вирішення конфлікту.</a:t>
            </a:r>
            <a:endParaRPr lang="ru-RU" dirty="0"/>
          </a:p>
        </p:txBody>
      </p:sp>
      <p:pic>
        <p:nvPicPr>
          <p:cNvPr id="7170" name="Picture 2" descr="http://elrincondesisifo.files.wordpress.com/2011/06/176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032448" cy="4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05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Є такі види конфліктів: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u="sng" dirty="0" smtClean="0"/>
              <a:t>Об’єктивний</a:t>
            </a:r>
            <a:endParaRPr lang="ru-RU" dirty="0"/>
          </a:p>
          <a:p>
            <a:r>
              <a:rPr lang="uk-UA" u="sng" dirty="0"/>
              <a:t>Частково </a:t>
            </a:r>
            <a:r>
              <a:rPr lang="uk-UA" u="sng" dirty="0" smtClean="0"/>
              <a:t>об’єктивний</a:t>
            </a:r>
            <a:r>
              <a:rPr lang="uk-UA" dirty="0" smtClean="0"/>
              <a:t>.</a:t>
            </a:r>
            <a:endParaRPr lang="ru-RU" dirty="0"/>
          </a:p>
          <a:p>
            <a:r>
              <a:rPr lang="uk-UA" u="sng" dirty="0" smtClean="0"/>
              <a:t>Суб’єктивний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u="sng" dirty="0" smtClean="0"/>
              <a:t>Складний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u="sng" dirty="0" smtClean="0"/>
              <a:t>Прихований</a:t>
            </a:r>
            <a:r>
              <a:rPr lang="uk-UA" u="sng" dirty="0"/>
              <a:t>.</a:t>
            </a:r>
            <a:r>
              <a:rPr lang="uk-UA" dirty="0"/>
              <a:t> </a:t>
            </a:r>
            <a:endParaRPr lang="ru-RU" dirty="0"/>
          </a:p>
          <a:p>
            <a:r>
              <a:rPr lang="uk-UA" u="sng" dirty="0"/>
              <a:t>Фальшивий.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293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uk-UA" dirty="0" smtClean="0"/>
              <a:t>	 </a:t>
            </a:r>
            <a:r>
              <a:rPr lang="uk-UA" sz="2800" dirty="0" smtClean="0"/>
              <a:t>Об’єктивний</a:t>
            </a:r>
            <a:r>
              <a:rPr lang="uk-UA" sz="2800" dirty="0"/>
              <a:t>. Це такий </a:t>
            </a:r>
            <a:r>
              <a:rPr lang="uk-UA" sz="2800" dirty="0" smtClean="0"/>
              <a:t>конфлікту, </a:t>
            </a:r>
            <a:r>
              <a:rPr lang="uk-UA" sz="2800" dirty="0"/>
              <a:t>який виник на основі об’єктивних причин і вже існує.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AutoShape 2" descr="https://encrypted-tbn1.gstatic.com/images?q=tbn:ANd9GcQIDHbFU5EdppEOaWkn7ikHsQbPvVX6s6hpT-e2TBft5mCH61V-dg"/>
          <p:cNvSpPr>
            <a:spLocks noChangeAspect="1" noChangeArrowheads="1"/>
          </p:cNvSpPr>
          <p:nvPr/>
        </p:nvSpPr>
        <p:spPr bwMode="auto">
          <a:xfrm>
            <a:off x="155575" y="-1265238"/>
            <a:ext cx="3714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www.bukinfo.com.ua/vimage1.php?fpath=./newsphoto//&amp;pict=254%28%29%28%29.jpg&amp;trueresize=1&amp;w=390&amp;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3285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encrypted-tbn0.gstatic.com/images?q=tbn:ANd9GcTJEVIb79JX30jY_Y5jsX45oxetkDx9_UkYXUTXTWarMOYzmK-ftQ"/>
          <p:cNvSpPr>
            <a:spLocks noChangeAspect="1" noChangeArrowheads="1"/>
          </p:cNvSpPr>
          <p:nvPr/>
        </p:nvSpPr>
        <p:spPr bwMode="auto">
          <a:xfrm>
            <a:off x="155575" y="-1066800"/>
            <a:ext cx="51339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99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157</TotalTime>
  <Words>175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Психологія спілкування</vt:lpstr>
      <vt:lpstr>Презентация PowerPoint</vt:lpstr>
      <vt:lpstr> Динаміка розвитку конфлікту включає такі складові:</vt:lpstr>
      <vt:lpstr>Презентация PowerPoint</vt:lpstr>
      <vt:lpstr>Презентация PowerPoint</vt:lpstr>
      <vt:lpstr>Презентация PowerPoint</vt:lpstr>
      <vt:lpstr>Презентация PowerPoint</vt:lpstr>
      <vt:lpstr>Є такі види конфліктів: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Шляхи подолання конфліктів</vt:lpstr>
      <vt:lpstr>Презентация PowerPoint</vt:lpstr>
      <vt:lpstr>Презентация PowerPoint</vt:lpstr>
      <vt:lpstr>                                    Культура жестикуляції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Психологія спілкування</dc:title>
  <dc:creator>Степан</dc:creator>
  <cp:lastModifiedBy>Степан</cp:lastModifiedBy>
  <cp:revision>15</cp:revision>
  <dcterms:created xsi:type="dcterms:W3CDTF">2013-11-16T06:56:05Z</dcterms:created>
  <dcterms:modified xsi:type="dcterms:W3CDTF">2013-11-16T14:51:05Z</dcterms:modified>
</cp:coreProperties>
</file>