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69" d="100"/>
          <a:sy n="69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F28CDF-50D8-4B6F-B8CB-5EDDE26868D7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0F5C6-6674-4037-B5E7-6C5082A392FE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8CDF-50D8-4B6F-B8CB-5EDDE26868D7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F5C6-6674-4037-B5E7-6C5082A392F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8CDF-50D8-4B6F-B8CB-5EDDE26868D7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F5C6-6674-4037-B5E7-6C5082A392F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8CDF-50D8-4B6F-B8CB-5EDDE26868D7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F5C6-6674-4037-B5E7-6C5082A392F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8CDF-50D8-4B6F-B8CB-5EDDE26868D7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F5C6-6674-4037-B5E7-6C5082A392F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8CDF-50D8-4B6F-B8CB-5EDDE26868D7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F5C6-6674-4037-B5E7-6C5082A392F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8CDF-50D8-4B6F-B8CB-5EDDE26868D7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F5C6-6674-4037-B5E7-6C5082A392FE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8CDF-50D8-4B6F-B8CB-5EDDE26868D7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F5C6-6674-4037-B5E7-6C5082A392FE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8CDF-50D8-4B6F-B8CB-5EDDE26868D7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F5C6-6674-4037-B5E7-6C5082A39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8CDF-50D8-4B6F-B8CB-5EDDE26868D7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F5C6-6674-4037-B5E7-6C5082A39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8CDF-50D8-4B6F-B8CB-5EDDE26868D7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F5C6-6674-4037-B5E7-6C5082A392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EF28CDF-50D8-4B6F-B8CB-5EDDE26868D7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C80F5C6-6674-4037-B5E7-6C5082A392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Арх</a:t>
            </a:r>
            <a:r>
              <a:rPr lang="uk-UA" dirty="0" err="1" smtClean="0"/>
              <a:t>ітектура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                              «Архітектура – мистецтво </a:t>
            </a:r>
          </a:p>
          <a:p>
            <a:r>
              <a:rPr lang="uk-UA" dirty="0" smtClean="0"/>
              <a:t>                             вписувати лінії</a:t>
            </a:r>
          </a:p>
          <a:p>
            <a:r>
              <a:rPr lang="uk-UA" dirty="0" smtClean="0"/>
              <a:t>                          у небо» </a:t>
            </a:r>
          </a:p>
          <a:p>
            <a:r>
              <a:rPr lang="uk-UA" dirty="0" smtClean="0"/>
              <a:t>                                                   Віктор Гюго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43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Із особистого архіву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400" i="1" dirty="0" smtClean="0"/>
              <a:t>Єлисейські поля як вид ландшафтної архітектури – ще одне чудо Франції.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57861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Із особистого архіву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9" b="21719"/>
          <a:stretch>
            <a:fillRect/>
          </a:stretch>
        </p:blipFill>
        <p:spPr>
          <a:xfrm rot="240000">
            <a:off x="2099393" y="782750"/>
            <a:ext cx="4772156" cy="35980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400" i="1" dirty="0" err="1" smtClean="0"/>
              <a:t>Монмарт</a:t>
            </a:r>
            <a:r>
              <a:rPr lang="uk-UA" sz="2400" i="1" dirty="0" smtClean="0"/>
              <a:t>. Собор </a:t>
            </a:r>
            <a:r>
              <a:rPr lang="uk-UA" sz="2400" i="1" dirty="0" err="1" smtClean="0"/>
              <a:t>Сакре-Кьор</a:t>
            </a:r>
            <a:r>
              <a:rPr lang="uk-UA" sz="2400" i="1" dirty="0" smtClean="0"/>
              <a:t>. У 1860 році це місце стало частиною Парижа.  Цей собор вражає своєю величністю та професіональністю виконання.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02716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789040"/>
            <a:ext cx="7767021" cy="644729"/>
          </a:xfrm>
        </p:spPr>
        <p:txBody>
          <a:bodyPr/>
          <a:lstStyle/>
          <a:p>
            <a:r>
              <a:rPr lang="uk-UA" dirty="0"/>
              <a:t>Із особистого архіву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4437112"/>
            <a:ext cx="7756264" cy="804862"/>
          </a:xfrm>
        </p:spPr>
        <p:txBody>
          <a:bodyPr>
            <a:noAutofit/>
          </a:bodyPr>
          <a:lstStyle/>
          <a:p>
            <a:r>
              <a:rPr lang="uk-UA" sz="2400" i="1" dirty="0" smtClean="0"/>
              <a:t>Ейфелева Вежа. </a:t>
            </a:r>
            <a:r>
              <a:rPr lang="ru-RU" sz="2400" i="1" dirty="0" err="1"/>
              <a:t>Ейфелева</a:t>
            </a:r>
            <a:r>
              <a:rPr lang="ru-RU" sz="2400" i="1" dirty="0"/>
              <a:t> вежа </a:t>
            </a:r>
            <a:r>
              <a:rPr lang="ru-RU" sz="2400" i="1" dirty="0" err="1"/>
              <a:t>була</a:t>
            </a:r>
            <a:r>
              <a:rPr lang="ru-RU" sz="2400" i="1" dirty="0"/>
              <a:t> </a:t>
            </a:r>
            <a:r>
              <a:rPr lang="ru-RU" sz="2400" i="1" dirty="0" err="1"/>
              <a:t>побудована</a:t>
            </a:r>
            <a:r>
              <a:rPr lang="ru-RU" sz="2400" i="1" dirty="0"/>
              <a:t> до </a:t>
            </a:r>
            <a:r>
              <a:rPr lang="ru-RU" sz="2400" i="1" dirty="0" err="1"/>
              <a:t>Всесвітньої</a:t>
            </a:r>
            <a:r>
              <a:rPr lang="ru-RU" sz="2400" i="1" dirty="0"/>
              <a:t> </a:t>
            </a:r>
            <a:r>
              <a:rPr lang="ru-RU" sz="2400" i="1" dirty="0" err="1"/>
              <a:t>Паризької</a:t>
            </a:r>
            <a:r>
              <a:rPr lang="ru-RU" sz="2400" i="1" dirty="0"/>
              <a:t> </a:t>
            </a:r>
            <a:r>
              <a:rPr lang="ru-RU" sz="2400" i="1" dirty="0" err="1"/>
              <a:t>виставки</a:t>
            </a:r>
            <a:r>
              <a:rPr lang="ru-RU" sz="2400" i="1" dirty="0"/>
              <a:t> 1889 року, </a:t>
            </a:r>
            <a:r>
              <a:rPr lang="ru-RU" sz="2400" i="1" dirty="0" smtClean="0"/>
              <a:t>З </a:t>
            </a:r>
            <a:r>
              <a:rPr lang="ru-RU" sz="2400" i="1" dirty="0" err="1"/>
              <a:t>численних</a:t>
            </a:r>
            <a:r>
              <a:rPr lang="ru-RU" sz="2400" i="1" dirty="0"/>
              <a:t> </a:t>
            </a:r>
            <a:r>
              <a:rPr lang="ru-RU" sz="2400" i="1" dirty="0" err="1"/>
              <a:t>проектів</a:t>
            </a:r>
            <a:r>
              <a:rPr lang="ru-RU" sz="2400" i="1" dirty="0"/>
              <a:t>, </a:t>
            </a:r>
            <a:r>
              <a:rPr lang="ru-RU" sz="2400" i="1" dirty="0" err="1"/>
              <a:t>представлених</a:t>
            </a:r>
            <a:r>
              <a:rPr lang="ru-RU" sz="2400" i="1" dirty="0"/>
              <a:t> на конкурс, </a:t>
            </a:r>
            <a:r>
              <a:rPr lang="ru-RU" sz="2400" i="1" dirty="0" err="1"/>
              <a:t>переміг</a:t>
            </a:r>
            <a:r>
              <a:rPr lang="ru-RU" sz="2400" i="1" dirty="0"/>
              <a:t> проект </a:t>
            </a:r>
            <a:r>
              <a:rPr lang="ru-RU" sz="2400" i="1" dirty="0" err="1"/>
              <a:t>Олександра</a:t>
            </a:r>
            <a:r>
              <a:rPr lang="ru-RU" sz="2400" i="1" dirty="0"/>
              <a:t> Густава </a:t>
            </a:r>
            <a:r>
              <a:rPr lang="ru-RU" sz="2400" i="1" dirty="0" err="1"/>
              <a:t>Ейфеля</a:t>
            </a:r>
            <a:r>
              <a:rPr lang="ru-RU" sz="2400" i="1" dirty="0"/>
              <a:t>, на </a:t>
            </a:r>
            <a:r>
              <a:rPr lang="ru-RU" sz="2400" i="1" dirty="0" err="1"/>
              <a:t>якого</a:t>
            </a:r>
            <a:r>
              <a:rPr lang="ru-RU" sz="2400" i="1" dirty="0"/>
              <a:t> і </a:t>
            </a:r>
            <a:r>
              <a:rPr lang="ru-RU" sz="2400" i="1" dirty="0" err="1"/>
              <a:t>була</a:t>
            </a:r>
            <a:r>
              <a:rPr lang="ru-RU" sz="2400" i="1" dirty="0"/>
              <a:t> </a:t>
            </a:r>
            <a:r>
              <a:rPr lang="ru-RU" sz="2400" i="1" dirty="0" err="1"/>
              <a:t>покладена</a:t>
            </a:r>
            <a:r>
              <a:rPr lang="ru-RU" sz="2400" i="1" dirty="0"/>
              <a:t> </a:t>
            </a:r>
            <a:r>
              <a:rPr lang="ru-RU" sz="2400" i="1" dirty="0" err="1"/>
              <a:t>відповідальність</a:t>
            </a:r>
            <a:r>
              <a:rPr lang="ru-RU" sz="2400" i="1" dirty="0"/>
              <a:t> за </a:t>
            </a:r>
            <a:r>
              <a:rPr lang="ru-RU" sz="2400" i="1" dirty="0" err="1"/>
              <a:t>спорудження</a:t>
            </a:r>
            <a:r>
              <a:rPr lang="ru-RU" sz="2400" i="1" dirty="0"/>
              <a:t> </a:t>
            </a:r>
            <a:r>
              <a:rPr lang="ru-RU" sz="2400" i="1" dirty="0" err="1"/>
              <a:t>Ейфелевої</a:t>
            </a:r>
            <a:r>
              <a:rPr lang="ru-RU" sz="2400" i="1" dirty="0"/>
              <a:t> </a:t>
            </a:r>
            <a:r>
              <a:rPr lang="ru-RU" sz="2400" i="1" dirty="0" err="1"/>
              <a:t>вежі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9" b="21719"/>
          <a:stretch>
            <a:fillRect/>
          </a:stretch>
        </p:blipFill>
        <p:spPr>
          <a:xfrm rot="240000">
            <a:off x="2171399" y="172082"/>
            <a:ext cx="4772156" cy="3598016"/>
          </a:xfrm>
        </p:spPr>
      </p:pic>
    </p:spTree>
    <p:extLst>
      <p:ext uri="{BB962C8B-B14F-4D97-AF65-F5344CB8AC3E}">
        <p14:creationId xmlns:p14="http://schemas.microsoft.com/office/powerpoint/2010/main" val="2123542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861048"/>
            <a:ext cx="7767021" cy="644729"/>
          </a:xfrm>
        </p:spPr>
        <p:txBody>
          <a:bodyPr/>
          <a:lstStyle/>
          <a:p>
            <a:r>
              <a:rPr lang="uk-UA" dirty="0"/>
              <a:t>Із особистого архіву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4437112"/>
            <a:ext cx="7756264" cy="804862"/>
          </a:xfrm>
        </p:spPr>
        <p:txBody>
          <a:bodyPr>
            <a:noAutofit/>
          </a:bodyPr>
          <a:lstStyle/>
          <a:p>
            <a:r>
              <a:rPr lang="ru-RU" sz="2400" i="1" dirty="0" err="1"/>
              <a:t>Ейфелева</a:t>
            </a:r>
            <a:r>
              <a:rPr lang="ru-RU" sz="2400" i="1" dirty="0"/>
              <a:t> вежа </a:t>
            </a:r>
            <a:r>
              <a:rPr lang="ru-RU" sz="2400" i="1" dirty="0" err="1"/>
              <a:t>має</a:t>
            </a:r>
            <a:r>
              <a:rPr lang="ru-RU" sz="2400" i="1" dirty="0"/>
              <a:t> </a:t>
            </a:r>
            <a:r>
              <a:rPr lang="ru-RU" sz="2400" i="1" dirty="0" err="1"/>
              <a:t>однотонний</a:t>
            </a:r>
            <a:r>
              <a:rPr lang="ru-RU" sz="2400" i="1" dirty="0"/>
              <a:t> </a:t>
            </a:r>
            <a:r>
              <a:rPr lang="ru-RU" sz="2400" i="1" dirty="0" err="1"/>
              <a:t>вигляд</a:t>
            </a:r>
            <a:r>
              <a:rPr lang="ru-RU" sz="2400" i="1" dirty="0"/>
              <a:t>, </a:t>
            </a:r>
            <a:r>
              <a:rPr lang="ru-RU" sz="2400" i="1" dirty="0" err="1"/>
              <a:t>проте</a:t>
            </a:r>
            <a:r>
              <a:rPr lang="ru-RU" sz="2400" i="1" dirty="0"/>
              <a:t> </a:t>
            </a:r>
            <a:r>
              <a:rPr lang="ru-RU" sz="2400" i="1" dirty="0" err="1"/>
              <a:t>це</a:t>
            </a:r>
            <a:r>
              <a:rPr lang="ru-RU" sz="2400" i="1" dirty="0"/>
              <a:t> </a:t>
            </a:r>
            <a:r>
              <a:rPr lang="ru-RU" sz="2400" i="1" dirty="0" err="1"/>
              <a:t>лише</a:t>
            </a:r>
            <a:r>
              <a:rPr lang="ru-RU" sz="2400" i="1" dirty="0"/>
              <a:t> </a:t>
            </a:r>
            <a:r>
              <a:rPr lang="ru-RU" sz="2400" i="1" dirty="0" err="1"/>
              <a:t>ілюзія</a:t>
            </a:r>
            <a:r>
              <a:rPr lang="ru-RU" sz="2400" i="1" dirty="0"/>
              <a:t> </a:t>
            </a:r>
            <a:r>
              <a:rPr lang="ru-RU" sz="2400" i="1" dirty="0" err="1"/>
              <a:t>перспективи</a:t>
            </a:r>
            <a:r>
              <a:rPr lang="ru-RU" sz="2400" i="1" dirty="0"/>
              <a:t>. </a:t>
            </a:r>
            <a:r>
              <a:rPr lang="ru-RU" sz="2400" i="1" dirty="0" err="1"/>
              <a:t>Насправді</a:t>
            </a:r>
            <a:r>
              <a:rPr lang="ru-RU" sz="2400" i="1" dirty="0"/>
              <a:t>, вежа </a:t>
            </a:r>
            <a:r>
              <a:rPr lang="ru-RU" sz="2400" i="1" dirty="0" err="1"/>
              <a:t>пофарбована</a:t>
            </a:r>
            <a:r>
              <a:rPr lang="ru-RU" sz="2400" i="1" dirty="0"/>
              <a:t> у три </a:t>
            </a:r>
            <a:r>
              <a:rPr lang="ru-RU" sz="2400" i="1" dirty="0" err="1"/>
              <a:t>різні</a:t>
            </a:r>
            <a:r>
              <a:rPr lang="ru-RU" sz="2400" i="1" dirty="0"/>
              <a:t> </a:t>
            </a:r>
            <a:r>
              <a:rPr lang="ru-RU" sz="2400" i="1" dirty="0" err="1"/>
              <a:t>відтінки</a:t>
            </a:r>
            <a:r>
              <a:rPr lang="ru-RU" sz="2400" i="1" dirty="0"/>
              <a:t> коричневого </a:t>
            </a:r>
            <a:r>
              <a:rPr lang="ru-RU" sz="2400" i="1" dirty="0" err="1"/>
              <a:t>кольору</a:t>
            </a:r>
            <a:r>
              <a:rPr lang="ru-RU" sz="2400" i="1" dirty="0"/>
              <a:t>. </a:t>
            </a:r>
            <a:r>
              <a:rPr lang="ru-RU" sz="2400" i="1" dirty="0" err="1"/>
              <a:t>Найтемніший</a:t>
            </a:r>
            <a:r>
              <a:rPr lang="ru-RU" sz="2400" i="1" dirty="0"/>
              <a:t> тон – </a:t>
            </a:r>
            <a:r>
              <a:rPr lang="ru-RU" sz="2400" i="1" dirty="0" err="1"/>
              <a:t>біля</a:t>
            </a:r>
            <a:r>
              <a:rPr lang="ru-RU" sz="2400" i="1" dirty="0"/>
              <a:t> </a:t>
            </a:r>
            <a:r>
              <a:rPr lang="ru-RU" sz="2400" i="1" dirty="0" err="1"/>
              <a:t>основи</a:t>
            </a:r>
            <a:r>
              <a:rPr lang="ru-RU" sz="2400" i="1" dirty="0"/>
              <a:t> </a:t>
            </a:r>
            <a:r>
              <a:rPr lang="ru-RU" sz="2400" i="1" dirty="0" err="1"/>
              <a:t>циклопічної</a:t>
            </a:r>
            <a:r>
              <a:rPr lang="ru-RU" sz="2400" i="1" dirty="0"/>
              <a:t> </a:t>
            </a:r>
            <a:r>
              <a:rPr lang="ru-RU" sz="2400" i="1" dirty="0" err="1"/>
              <a:t>споруди</a:t>
            </a:r>
            <a:r>
              <a:rPr lang="ru-RU" sz="2400" i="1" dirty="0"/>
              <a:t>, а </a:t>
            </a:r>
            <a:r>
              <a:rPr lang="ru-RU" sz="2400" i="1" dirty="0" err="1"/>
              <a:t>найсвітліший</a:t>
            </a:r>
            <a:r>
              <a:rPr lang="ru-RU" sz="2400" i="1" dirty="0"/>
              <a:t> – на </a:t>
            </a:r>
            <a:r>
              <a:rPr lang="ru-RU" sz="2400" i="1" dirty="0" err="1"/>
              <a:t>верхівці</a:t>
            </a:r>
            <a:r>
              <a:rPr lang="ru-RU" sz="2400" i="1" dirty="0"/>
              <a:t>. Для </a:t>
            </a:r>
            <a:r>
              <a:rPr lang="ru-RU" sz="2400" i="1" dirty="0" err="1"/>
              <a:t>захисту</a:t>
            </a:r>
            <a:r>
              <a:rPr lang="ru-RU" sz="2400" i="1" dirty="0"/>
              <a:t> </a:t>
            </a:r>
            <a:r>
              <a:rPr lang="ru-RU" sz="2400" i="1" dirty="0" err="1"/>
              <a:t>від</a:t>
            </a:r>
            <a:r>
              <a:rPr lang="ru-RU" sz="2400" i="1" dirty="0"/>
              <a:t> </a:t>
            </a:r>
            <a:r>
              <a:rPr lang="ru-RU" sz="2400" i="1" dirty="0" err="1"/>
              <a:t>корозії</a:t>
            </a:r>
            <a:r>
              <a:rPr lang="ru-RU" sz="2400" i="1" dirty="0"/>
              <a:t> вежу </a:t>
            </a:r>
            <a:r>
              <a:rPr lang="ru-RU" sz="2400" i="1" dirty="0" err="1"/>
              <a:t>покривають</a:t>
            </a:r>
            <a:r>
              <a:rPr lang="ru-RU" sz="2400" i="1" dirty="0"/>
              <a:t> </a:t>
            </a:r>
            <a:r>
              <a:rPr lang="ru-RU" sz="2400" i="1" dirty="0" err="1"/>
              <a:t>фарбою</a:t>
            </a:r>
            <a:r>
              <a:rPr lang="ru-RU" sz="2400" i="1" dirty="0"/>
              <a:t> </a:t>
            </a:r>
            <a:r>
              <a:rPr lang="ru-RU" sz="2400" i="1" dirty="0" err="1"/>
              <a:t>кожні</a:t>
            </a:r>
            <a:r>
              <a:rPr lang="ru-RU" sz="2400" i="1" dirty="0"/>
              <a:t> </a:t>
            </a:r>
            <a:r>
              <a:rPr lang="ru-RU" sz="2400" i="1" dirty="0" err="1"/>
              <a:t>сім</a:t>
            </a:r>
            <a:r>
              <a:rPr lang="ru-RU" sz="2400" i="1" dirty="0"/>
              <a:t> </a:t>
            </a:r>
            <a:r>
              <a:rPr lang="ru-RU" sz="2400" i="1" dirty="0" err="1"/>
              <a:t>років</a:t>
            </a:r>
            <a:r>
              <a:rPr lang="ru-RU" sz="2400" i="1" dirty="0"/>
              <a:t>. На </a:t>
            </a:r>
            <a:r>
              <a:rPr lang="ru-RU" sz="2400" i="1" dirty="0" err="1"/>
              <a:t>це</a:t>
            </a:r>
            <a:r>
              <a:rPr lang="ru-RU" sz="2400" i="1" dirty="0"/>
              <a:t> </a:t>
            </a:r>
            <a:r>
              <a:rPr lang="ru-RU" sz="2400" i="1" dirty="0" err="1"/>
              <a:t>йде</a:t>
            </a:r>
            <a:r>
              <a:rPr lang="ru-RU" sz="2400" i="1" dirty="0"/>
              <a:t> до 60-й тонн </a:t>
            </a:r>
            <a:r>
              <a:rPr lang="ru-RU" sz="2400" i="1" dirty="0" err="1"/>
              <a:t>фарби</a:t>
            </a:r>
            <a:r>
              <a:rPr lang="ru-RU" sz="2400" i="1" dirty="0"/>
              <a:t>.</a:t>
            </a:r>
            <a:endParaRPr lang="ru-RU" sz="2400" i="1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9" b="21719"/>
          <a:stretch>
            <a:fillRect/>
          </a:stretch>
        </p:blipFill>
        <p:spPr>
          <a:xfrm rot="240000">
            <a:off x="2315416" y="158584"/>
            <a:ext cx="4772156" cy="3598016"/>
          </a:xfrm>
        </p:spPr>
      </p:pic>
    </p:spTree>
    <p:extLst>
      <p:ext uri="{BB962C8B-B14F-4D97-AF65-F5344CB8AC3E}">
        <p14:creationId xmlns:p14="http://schemas.microsoft.com/office/powerpoint/2010/main" val="221731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8709"/>
            <a:ext cx="374441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Архітектура навколо світу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811300" y="6180112"/>
            <a:ext cx="316835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Із особистого архіву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23" y="315217"/>
            <a:ext cx="2319420" cy="3092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6" y="1451115"/>
            <a:ext cx="3029713" cy="2506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45" y="4200040"/>
            <a:ext cx="2411760" cy="180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43" y="928049"/>
            <a:ext cx="2451227" cy="3268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17" y="4365104"/>
            <a:ext cx="324433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747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374441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Архітектура навколо світу </a:t>
            </a:r>
            <a:endParaRPr lang="ru-RU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5589240"/>
            <a:ext cx="324036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Із особистого архіву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8640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06" y="3097865"/>
            <a:ext cx="2940318" cy="2205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29" y="1196752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9367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5884"/>
            <a:ext cx="3206459" cy="936105"/>
          </a:xfrm>
        </p:spPr>
        <p:txBody>
          <a:bodyPr/>
          <a:lstStyle/>
          <a:p>
            <a:r>
              <a:rPr lang="uk-UA" dirty="0" smtClean="0"/>
              <a:t>З історії шедевра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4752528" cy="38020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980728"/>
            <a:ext cx="3411725" cy="5140373"/>
          </a:xfrm>
        </p:spPr>
        <p:txBody>
          <a:bodyPr>
            <a:normAutofit/>
          </a:bodyPr>
          <a:lstStyle/>
          <a:p>
            <a:r>
              <a:rPr lang="uk-UA" sz="2400" i="1" dirty="0" smtClean="0"/>
              <a:t>Велика китайська стіна – «восьме чудо світу». ЇЇ почали зводити з 220 р. до н.е. за часів </a:t>
            </a:r>
            <a:r>
              <a:rPr lang="uk-UA" sz="2400" i="1" dirty="0" err="1" smtClean="0"/>
              <a:t>Цинь</a:t>
            </a:r>
            <a:r>
              <a:rPr lang="uk-UA" sz="2400" i="1" dirty="0" smtClean="0"/>
              <a:t> </a:t>
            </a:r>
            <a:r>
              <a:rPr lang="uk-UA" sz="2400" i="1" dirty="0" err="1" smtClean="0"/>
              <a:t>Шихуанді</a:t>
            </a:r>
            <a:r>
              <a:rPr lang="uk-UA" sz="2400" i="1" dirty="0" smtClean="0"/>
              <a:t>. Обриси стіни (6500) можна охопити зором хіба що з висоти пташиного польоту, а з ілюмінатора літака чи космічного лайнера вона нагадує дракона.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31819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301"/>
            <a:ext cx="3278467" cy="792088"/>
          </a:xfrm>
        </p:spPr>
        <p:txBody>
          <a:bodyPr/>
          <a:lstStyle/>
          <a:p>
            <a:r>
              <a:rPr lang="uk-UA" dirty="0" smtClean="0"/>
              <a:t>З історії шедевра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4149080"/>
            <a:ext cx="7344816" cy="2520280"/>
          </a:xfrm>
        </p:spPr>
        <p:txBody>
          <a:bodyPr>
            <a:normAutofit lnSpcReduction="10000"/>
          </a:bodyPr>
          <a:lstStyle/>
          <a:p>
            <a:r>
              <a:rPr lang="uk-UA" sz="2400" i="1" dirty="0" smtClean="0"/>
              <a:t>Будинок з химерами.</a:t>
            </a:r>
            <a:r>
              <a:rPr lang="ru-RU" sz="2400" i="1" dirty="0"/>
              <a:t> </a:t>
            </a:r>
            <a:r>
              <a:rPr lang="ru-RU" sz="2400" i="1" dirty="0" err="1"/>
              <a:t>цегляна</a:t>
            </a:r>
            <a:r>
              <a:rPr lang="ru-RU" sz="2400" i="1" dirty="0"/>
              <a:t> </a:t>
            </a:r>
            <a:r>
              <a:rPr lang="ru-RU" sz="2400" i="1" dirty="0" err="1"/>
              <a:t>споруда</a:t>
            </a:r>
            <a:r>
              <a:rPr lang="ru-RU" sz="2400" i="1" dirty="0"/>
              <a:t> з прикрасами на </a:t>
            </a:r>
            <a:r>
              <a:rPr lang="ru-RU" sz="2400" i="1" dirty="0" err="1"/>
              <a:t>міфологічні</a:t>
            </a:r>
            <a:r>
              <a:rPr lang="ru-RU" sz="2400" i="1" dirty="0"/>
              <a:t> та </a:t>
            </a:r>
            <a:r>
              <a:rPr lang="ru-RU" sz="2400" i="1" dirty="0" err="1"/>
              <a:t>мисливські</a:t>
            </a:r>
            <a:r>
              <a:rPr lang="ru-RU" sz="2400" i="1" dirty="0"/>
              <a:t> </a:t>
            </a:r>
            <a:r>
              <a:rPr lang="ru-RU" sz="2400" i="1" dirty="0" err="1"/>
              <a:t>сюжети</a:t>
            </a:r>
            <a:r>
              <a:rPr lang="ru-RU" sz="2400" i="1" dirty="0"/>
              <a:t>, є головною </a:t>
            </a:r>
            <a:r>
              <a:rPr lang="ru-RU" sz="2400" i="1" dirty="0" err="1"/>
              <a:t>архітектурною</a:t>
            </a:r>
            <a:r>
              <a:rPr lang="ru-RU" sz="2400" i="1" dirty="0"/>
              <a:t> </a:t>
            </a:r>
            <a:r>
              <a:rPr lang="ru-RU" sz="2400" i="1" dirty="0" err="1"/>
              <a:t>спорудою</a:t>
            </a:r>
            <a:r>
              <a:rPr lang="ru-RU" sz="2400" i="1" dirty="0"/>
              <a:t> </a:t>
            </a:r>
            <a:r>
              <a:rPr lang="ru-RU" sz="2400" i="1" dirty="0" err="1"/>
              <a:t>раннього</a:t>
            </a:r>
            <a:r>
              <a:rPr lang="ru-RU" sz="2400" i="1" dirty="0"/>
              <a:t> декоративного стилю модерн </a:t>
            </a:r>
            <a:r>
              <a:rPr lang="ru-RU" sz="2400" i="1" dirty="0" err="1" smtClean="0"/>
              <a:t>міста</a:t>
            </a:r>
            <a:r>
              <a:rPr lang="uk-UA" sz="2400" i="1" dirty="0" smtClean="0"/>
              <a:t> Києва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столиці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Украйни</a:t>
            </a:r>
            <a:r>
              <a:rPr lang="ru-RU" sz="2400" i="1" dirty="0" smtClean="0"/>
              <a:t>. </a:t>
            </a:r>
            <a:r>
              <a:rPr lang="ru-RU" sz="2400" i="1" dirty="0"/>
              <a:t>Свою </a:t>
            </a:r>
            <a:r>
              <a:rPr lang="ru-RU" sz="2400" i="1" dirty="0" err="1"/>
              <a:t>назву</a:t>
            </a:r>
            <a:r>
              <a:rPr lang="ru-RU" sz="2400" i="1" dirty="0"/>
              <a:t> </a:t>
            </a:r>
            <a:r>
              <a:rPr lang="ru-RU" sz="2400" i="1" dirty="0" err="1"/>
              <a:t>отримала</a:t>
            </a:r>
            <a:r>
              <a:rPr lang="ru-RU" sz="2400" i="1" dirty="0"/>
              <a:t> через </a:t>
            </a:r>
            <a:r>
              <a:rPr lang="ru-RU" sz="2400" i="1" dirty="0" err="1"/>
              <a:t>скульптурні</a:t>
            </a:r>
            <a:r>
              <a:rPr lang="ru-RU" sz="2400" i="1" dirty="0"/>
              <a:t> </a:t>
            </a:r>
            <a:r>
              <a:rPr lang="ru-RU" sz="2400" i="1" dirty="0" err="1"/>
              <a:t>прикраси</a:t>
            </a:r>
            <a:r>
              <a:rPr lang="ru-RU" sz="2400" i="1" dirty="0"/>
              <a:t>, тематика </a:t>
            </a:r>
            <a:r>
              <a:rPr lang="ru-RU" sz="2400" i="1" dirty="0" err="1"/>
              <a:t>яких</a:t>
            </a:r>
            <a:r>
              <a:rPr lang="ru-RU" sz="2400" i="1" dirty="0"/>
              <a:t> — </a:t>
            </a:r>
            <a:r>
              <a:rPr lang="ru-RU" sz="2400" i="1" dirty="0" err="1"/>
              <a:t>тваринний</a:t>
            </a:r>
            <a:r>
              <a:rPr lang="ru-RU" sz="2400" i="1" dirty="0"/>
              <a:t> </a:t>
            </a:r>
            <a:r>
              <a:rPr lang="ru-RU" sz="2400" i="1" dirty="0" err="1"/>
              <a:t>наземний</a:t>
            </a:r>
            <a:r>
              <a:rPr lang="ru-RU" sz="2400" i="1" dirty="0"/>
              <a:t> та </a:t>
            </a:r>
            <a:r>
              <a:rPr lang="ru-RU" sz="2400" i="1" dirty="0" err="1"/>
              <a:t>підводний</a:t>
            </a:r>
            <a:r>
              <a:rPr lang="ru-RU" sz="2400" i="1" dirty="0"/>
              <a:t> </a:t>
            </a:r>
            <a:r>
              <a:rPr lang="ru-RU" sz="2400" i="1" dirty="0" err="1"/>
              <a:t>світи</a:t>
            </a:r>
            <a:r>
              <a:rPr lang="ru-RU" sz="2400" i="1" dirty="0"/>
              <a:t>, </a:t>
            </a:r>
            <a:r>
              <a:rPr lang="ru-RU" sz="2400" i="1" dirty="0" err="1"/>
              <a:t>атрибути</a:t>
            </a:r>
            <a:r>
              <a:rPr lang="ru-RU" sz="2400" i="1" dirty="0"/>
              <a:t> </a:t>
            </a:r>
            <a:r>
              <a:rPr lang="ru-RU" sz="2400" i="1" dirty="0" err="1"/>
              <a:t>полювання</a:t>
            </a:r>
            <a:r>
              <a:rPr lang="ru-RU" sz="2400" i="1" dirty="0"/>
              <a:t>, </a:t>
            </a:r>
            <a:r>
              <a:rPr lang="ru-RU" sz="2400" i="1" dirty="0" err="1"/>
              <a:t>казкові</a:t>
            </a:r>
            <a:r>
              <a:rPr lang="ru-RU" sz="2400" i="1" dirty="0"/>
              <a:t> </a:t>
            </a:r>
            <a:r>
              <a:rPr lang="ru-RU" sz="2400" i="1" dirty="0" err="1"/>
              <a:t>істоти</a:t>
            </a:r>
            <a:r>
              <a:rPr lang="ru-RU" sz="2400" i="1" dirty="0"/>
              <a:t>.</a:t>
            </a:r>
            <a:endParaRPr lang="ru-RU" sz="2400" i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6727606" cy="3168352"/>
          </a:xfrm>
        </p:spPr>
      </p:pic>
    </p:spTree>
    <p:extLst>
      <p:ext uri="{BB962C8B-B14F-4D97-AF65-F5344CB8AC3E}">
        <p14:creationId xmlns:p14="http://schemas.microsoft.com/office/powerpoint/2010/main" val="4245449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422483" cy="734793"/>
          </a:xfrm>
        </p:spPr>
        <p:txBody>
          <a:bodyPr/>
          <a:lstStyle/>
          <a:p>
            <a:r>
              <a:rPr lang="uk-UA" dirty="0" smtClean="0"/>
              <a:t>Букінгемський палац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518317" cy="33843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908720"/>
            <a:ext cx="3411725" cy="4464496"/>
          </a:xfrm>
        </p:spPr>
        <p:txBody>
          <a:bodyPr>
            <a:noAutofit/>
          </a:bodyPr>
          <a:lstStyle/>
          <a:p>
            <a:r>
              <a:rPr lang="vi-VN" sz="2400" i="1" dirty="0"/>
              <a:t>Головною резиденцією британських королів Букінгемський палац було офіційно оголошено за три роки після зведення — у </a:t>
            </a:r>
            <a:r>
              <a:rPr lang="uk-UA" sz="2400" i="1" dirty="0" smtClean="0"/>
              <a:t>1837 </a:t>
            </a:r>
            <a:r>
              <a:rPr lang="vi-VN" sz="2400" i="1" dirty="0" smtClean="0"/>
              <a:t>році </a:t>
            </a:r>
            <a:r>
              <a:rPr lang="vi-VN" sz="2400" i="1" dirty="0"/>
              <a:t>під час вступу на престол королеви </a:t>
            </a:r>
            <a:r>
              <a:rPr lang="uk-UA" sz="2400" i="1" dirty="0" smtClean="0"/>
              <a:t>Вікторії</a:t>
            </a:r>
            <a:r>
              <a:rPr lang="vi-VN" sz="2400" i="1" dirty="0"/>
              <a:t> в </a:t>
            </a:r>
            <a:r>
              <a:rPr lang="uk-UA" sz="2400" i="1" dirty="0" smtClean="0"/>
              <a:t>1837</a:t>
            </a:r>
            <a:r>
              <a:rPr lang="vi-VN" sz="2400" i="1" dirty="0"/>
              <a:t> році. Са́ме за її правління зроблені останні великі доповнення до зовнішнього вигляду палацу і прилеглої території </a:t>
            </a:r>
            <a:r>
              <a:rPr lang="uk-UA" sz="2400" i="1" dirty="0" smtClean="0"/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08061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377" y="4725144"/>
            <a:ext cx="6516216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Презентацію на тему «Архітектура» виконала :</a:t>
            </a:r>
          </a:p>
          <a:p>
            <a:r>
              <a:rPr lang="uk-UA" sz="2400" dirty="0"/>
              <a:t>у</a:t>
            </a:r>
            <a:r>
              <a:rPr lang="uk-UA" sz="2400" dirty="0" smtClean="0"/>
              <a:t>чениця 9-А класу </a:t>
            </a:r>
          </a:p>
          <a:p>
            <a:r>
              <a:rPr lang="uk-UA" sz="2400" dirty="0" smtClean="0"/>
              <a:t>гімназії №290</a:t>
            </a:r>
          </a:p>
          <a:p>
            <a:r>
              <a:rPr lang="uk-UA" sz="2400" dirty="0" err="1"/>
              <a:t>м</a:t>
            </a:r>
            <a:r>
              <a:rPr lang="uk-UA" sz="2400" dirty="0" err="1" smtClean="0"/>
              <a:t>.Києва</a:t>
            </a:r>
            <a:endParaRPr lang="uk-UA" sz="2400" dirty="0" smtClean="0"/>
          </a:p>
          <a:p>
            <a:r>
              <a:rPr lang="uk-UA" sz="2400" dirty="0" smtClean="0"/>
              <a:t>Бондаренко Світлана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77" y="116632"/>
            <a:ext cx="6084168" cy="4485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200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i="1" dirty="0" smtClean="0"/>
              <a:t>Архітектура – одна з найбільш всеохоплюючих галузей людської діяльності,в межах якої вирішуються різноманітні завдання з естетичної організації простору, створення штучного середовища для життя і праці людей, їх побуту і відпочинку. </a:t>
            </a:r>
          </a:p>
          <a:p>
            <a:pPr marL="0" indent="0">
              <a:buNone/>
            </a:pPr>
            <a:r>
              <a:rPr lang="uk-UA" i="1" dirty="0" smtClean="0"/>
              <a:t>Мистецтво архітектури сформовано на трьох засадах (за визначенням давньогрецького архітектора </a:t>
            </a:r>
            <a:r>
              <a:rPr lang="uk-UA" i="1" dirty="0" err="1" smtClean="0"/>
              <a:t>Вітрувія</a:t>
            </a:r>
            <a:r>
              <a:rPr lang="uk-UA" i="1" dirty="0" smtClean="0"/>
              <a:t>) :</a:t>
            </a:r>
          </a:p>
          <a:p>
            <a:r>
              <a:rPr lang="uk-UA" i="1" dirty="0" smtClean="0"/>
              <a:t>міцність;</a:t>
            </a:r>
          </a:p>
          <a:p>
            <a:r>
              <a:rPr lang="uk-UA" i="1" dirty="0"/>
              <a:t>к</a:t>
            </a:r>
            <a:r>
              <a:rPr lang="uk-UA" i="1" dirty="0" smtClean="0"/>
              <a:t>орисність;</a:t>
            </a:r>
          </a:p>
          <a:p>
            <a:r>
              <a:rPr lang="uk-UA" i="1" dirty="0"/>
              <a:t>к</a:t>
            </a:r>
            <a:r>
              <a:rPr lang="uk-UA" i="1" dirty="0" smtClean="0"/>
              <a:t>раса;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Архітектура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65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i="1" dirty="0" smtClean="0"/>
              <a:t>Розрізняють три основних різновиди архітектури : </a:t>
            </a:r>
          </a:p>
          <a:p>
            <a:r>
              <a:rPr lang="uk-UA" i="1" dirty="0" smtClean="0"/>
              <a:t>Архітектура об'ємних споруд,яка, в свою чергу поділяється на житлову,суспільно-аграрну та промислову;</a:t>
            </a:r>
          </a:p>
          <a:p>
            <a:r>
              <a:rPr lang="uk-UA" i="1" dirty="0" smtClean="0"/>
              <a:t>Ландшафтна,яка включає садово-паркову і архітектура малих форм;</a:t>
            </a:r>
          </a:p>
          <a:p>
            <a:r>
              <a:rPr lang="uk-UA" i="1" dirty="0" smtClean="0"/>
              <a:t>Містобудування – це забудова міст та реконструкція старих районів;</a:t>
            </a:r>
          </a:p>
          <a:p>
            <a:pPr marL="0" indent="0">
              <a:buNone/>
            </a:pPr>
            <a:r>
              <a:rPr lang="uk-UA" i="1" dirty="0"/>
              <a:t> </a:t>
            </a:r>
            <a:r>
              <a:rPr lang="uk-UA" i="1" dirty="0" smtClean="0"/>
              <a:t>  Кожний вид архітектури неповторний,сповнений глибинного смислу та містить у собі невелику,але дуже важливу частинку душі творця.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56263" cy="1054250"/>
          </a:xfrm>
        </p:spPr>
        <p:txBody>
          <a:bodyPr/>
          <a:lstStyle/>
          <a:p>
            <a:r>
              <a:rPr lang="uk-UA" dirty="0" smtClean="0"/>
              <a:t>Види архітектури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91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09120"/>
            <a:ext cx="7767021" cy="644729"/>
          </a:xfrm>
        </p:spPr>
        <p:txBody>
          <a:bodyPr/>
          <a:lstStyle/>
          <a:p>
            <a:r>
              <a:rPr lang="uk-UA" dirty="0" smtClean="0"/>
              <a:t>Із особистого архіву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085184"/>
            <a:ext cx="7756264" cy="804862"/>
          </a:xfrm>
        </p:spPr>
        <p:txBody>
          <a:bodyPr>
            <a:noAutofit/>
          </a:bodyPr>
          <a:lstStyle/>
          <a:p>
            <a:r>
              <a:rPr lang="uk-UA" sz="2400" i="1" dirty="0" smtClean="0"/>
              <a:t>Угорський парламент у Будапешті. </a:t>
            </a:r>
            <a:r>
              <a:rPr lang="ru-RU" sz="2400" i="1" dirty="0" err="1"/>
              <a:t>Збудовано</a:t>
            </a:r>
            <a:r>
              <a:rPr lang="ru-RU" sz="2400" i="1" dirty="0"/>
              <a:t> </a:t>
            </a:r>
            <a:r>
              <a:rPr lang="ru-RU" sz="2400" i="1" dirty="0" err="1" smtClean="0"/>
              <a:t>його</a:t>
            </a:r>
            <a:r>
              <a:rPr lang="ru-RU" sz="2400" i="1" dirty="0" smtClean="0"/>
              <a:t> </a:t>
            </a:r>
            <a:r>
              <a:rPr lang="ru-RU" sz="2400" i="1" dirty="0"/>
              <a:t>в </a:t>
            </a:r>
            <a:r>
              <a:rPr lang="ru-RU" sz="2400" i="1" dirty="0" err="1"/>
              <a:t>неготичному</a:t>
            </a:r>
            <a:r>
              <a:rPr lang="ru-RU" sz="2400" i="1" dirty="0"/>
              <a:t> </a:t>
            </a:r>
            <a:r>
              <a:rPr lang="ru-RU" sz="2400" i="1" dirty="0" err="1"/>
              <a:t>стилі</a:t>
            </a:r>
            <a:r>
              <a:rPr lang="ru-RU" sz="2400" i="1" dirty="0"/>
              <a:t> у </a:t>
            </a:r>
            <a:r>
              <a:rPr lang="ru-RU" sz="2400" i="1" dirty="0" err="1"/>
              <a:t>період</a:t>
            </a:r>
            <a:r>
              <a:rPr lang="ru-RU" sz="2400" i="1" dirty="0"/>
              <a:t> </a:t>
            </a:r>
            <a:r>
              <a:rPr lang="ru-RU" sz="2400" i="1" dirty="0" err="1"/>
              <a:t>між</a:t>
            </a:r>
            <a:r>
              <a:rPr lang="ru-RU" sz="2400" i="1" dirty="0"/>
              <a:t> 1884-1902 </a:t>
            </a:r>
            <a:r>
              <a:rPr lang="ru-RU" sz="2400" i="1" dirty="0" err="1"/>
              <a:t>рр</a:t>
            </a:r>
            <a:r>
              <a:rPr lang="ru-RU" sz="2400" i="1" dirty="0"/>
              <a:t>. за проектами </a:t>
            </a:r>
            <a:r>
              <a:rPr lang="ru-RU" sz="2400" i="1" dirty="0" err="1"/>
              <a:t>Імре</a:t>
            </a:r>
            <a:r>
              <a:rPr lang="ru-RU" sz="2400" i="1" dirty="0"/>
              <a:t> </a:t>
            </a:r>
            <a:r>
              <a:rPr lang="ru-RU" sz="2400" i="1" dirty="0" err="1"/>
              <a:t>Штендал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Цей</a:t>
            </a:r>
            <a:r>
              <a:rPr lang="ru-RU" sz="2400" i="1" dirty="0" smtClean="0"/>
              <a:t>  Парламент – </a:t>
            </a:r>
            <a:r>
              <a:rPr lang="ru-RU" sz="2400" i="1" dirty="0" err="1" smtClean="0"/>
              <a:t>архітектурне</a:t>
            </a:r>
            <a:r>
              <a:rPr lang="ru-RU" sz="2400" i="1" dirty="0" smtClean="0"/>
              <a:t> чудо у </a:t>
            </a:r>
            <a:r>
              <a:rPr lang="ru-RU" sz="2400" i="1" dirty="0" err="1" smtClean="0"/>
              <a:t>цій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країні</a:t>
            </a:r>
            <a:r>
              <a:rPr lang="ru-RU" sz="2400" i="1" dirty="0" smtClean="0"/>
              <a:t>. </a:t>
            </a:r>
            <a:endParaRPr lang="ru-RU" sz="2400" i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478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Із особистого архіву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400" i="1" dirty="0" smtClean="0"/>
              <a:t>Нова ратуша у Мюнхені. Ця споруда незвичайної краси побудована у неготичному стилі у 1867 році. ЇЇ видно у кожному куточку Мюнхена. </a:t>
            </a:r>
            <a:endParaRPr lang="ru-RU" sz="2400" i="1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760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221088"/>
            <a:ext cx="7767021" cy="644729"/>
          </a:xfrm>
        </p:spPr>
        <p:txBody>
          <a:bodyPr/>
          <a:lstStyle/>
          <a:p>
            <a:r>
              <a:rPr lang="uk-UA" dirty="0"/>
              <a:t>Із особистого архіву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4797152"/>
            <a:ext cx="7756264" cy="804862"/>
          </a:xfrm>
        </p:spPr>
        <p:txBody>
          <a:bodyPr>
            <a:noAutofit/>
          </a:bodyPr>
          <a:lstStyle/>
          <a:p>
            <a:r>
              <a:rPr lang="uk-UA" sz="2400" i="1" dirty="0" smtClean="0"/>
              <a:t>Архітектура Амстердаму своєрідна та чарівна. 17-18 століття класицизму, періоди Відродження та Ренесансу залишили помітний слід на спорудах цього міста, що робить столицю Нідерландів ще більш неперевершеною. </a:t>
            </a:r>
            <a:endParaRPr lang="ru-RU" sz="2400" i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>
          <a:xfrm rot="240000">
            <a:off x="2171400" y="422710"/>
            <a:ext cx="4772156" cy="3598016"/>
          </a:xfrm>
        </p:spPr>
      </p:pic>
    </p:spTree>
    <p:extLst>
      <p:ext uri="{BB962C8B-B14F-4D97-AF65-F5344CB8AC3E}">
        <p14:creationId xmlns:p14="http://schemas.microsoft.com/office/powerpoint/2010/main" val="124891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09120"/>
            <a:ext cx="7767021" cy="644729"/>
          </a:xfrm>
        </p:spPr>
        <p:txBody>
          <a:bodyPr/>
          <a:lstStyle/>
          <a:p>
            <a:r>
              <a:rPr lang="uk-UA" dirty="0"/>
              <a:t>Із особистого архіву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157192"/>
            <a:ext cx="7756264" cy="804862"/>
          </a:xfrm>
        </p:spPr>
        <p:txBody>
          <a:bodyPr>
            <a:noAutofit/>
          </a:bodyPr>
          <a:lstStyle/>
          <a:p>
            <a:r>
              <a:rPr lang="ru-RU" sz="2400" i="1" dirty="0" err="1" smtClean="0"/>
              <a:t>Нотр</a:t>
            </a:r>
            <a:r>
              <a:rPr lang="ru-RU" sz="2400" i="1" dirty="0" smtClean="0"/>
              <a:t>-Дам-де-</a:t>
            </a:r>
            <a:r>
              <a:rPr lang="ru-RU" sz="2400" i="1" dirty="0" err="1" smtClean="0"/>
              <a:t>Парі</a:t>
            </a:r>
            <a:r>
              <a:rPr lang="ru-RU" sz="2400" i="1" dirty="0" smtClean="0"/>
              <a:t> </a:t>
            </a:r>
            <a:r>
              <a:rPr lang="ru-RU" sz="2400" i="1" dirty="0"/>
              <a:t>- </a:t>
            </a:r>
            <a:r>
              <a:rPr lang="ru-RU" sz="2400" i="1" dirty="0" err="1"/>
              <a:t>це</a:t>
            </a:r>
            <a:r>
              <a:rPr lang="ru-RU" sz="2400" i="1" dirty="0"/>
              <a:t> один </a:t>
            </a:r>
            <a:r>
              <a:rPr lang="ru-RU" sz="2400" i="1" dirty="0" err="1"/>
              <a:t>із</a:t>
            </a:r>
            <a:r>
              <a:rPr lang="ru-RU" sz="2400" i="1" dirty="0"/>
              <a:t> </a:t>
            </a:r>
            <a:r>
              <a:rPr lang="ru-RU" sz="2400" i="1" dirty="0" err="1"/>
              <a:t>шедеврів</a:t>
            </a:r>
            <a:r>
              <a:rPr lang="ru-RU" sz="2400" i="1" dirty="0"/>
              <a:t> </a:t>
            </a:r>
            <a:r>
              <a:rPr lang="ru-RU" sz="2400" i="1" dirty="0" err="1"/>
              <a:t>світової</a:t>
            </a:r>
            <a:r>
              <a:rPr lang="ru-RU" sz="2400" i="1" dirty="0"/>
              <a:t> </a:t>
            </a:r>
            <a:r>
              <a:rPr lang="ru-RU" sz="2400" i="1" dirty="0" err="1"/>
              <a:t>готичної</a:t>
            </a:r>
            <a:r>
              <a:rPr lang="ru-RU" sz="2400" i="1" dirty="0"/>
              <a:t> </a:t>
            </a:r>
            <a:r>
              <a:rPr lang="ru-RU" sz="2400" i="1" dirty="0" err="1"/>
              <a:t>архітектури</a:t>
            </a:r>
            <a:r>
              <a:rPr lang="ru-RU" sz="2400" i="1" dirty="0"/>
              <a:t>, </a:t>
            </a:r>
            <a:r>
              <a:rPr lang="ru-RU" sz="2400" i="1" dirty="0" err="1"/>
              <a:t>який</a:t>
            </a:r>
            <a:r>
              <a:rPr lang="ru-RU" sz="2400" i="1" dirty="0"/>
              <a:t> </a:t>
            </a:r>
            <a:r>
              <a:rPr lang="ru-RU" sz="2400" i="1" dirty="0" err="1"/>
              <a:t>височить</a:t>
            </a:r>
            <a:r>
              <a:rPr lang="ru-RU" sz="2400" i="1" dirty="0"/>
              <a:t> над островом </a:t>
            </a:r>
            <a:r>
              <a:rPr lang="ru-RU" sz="2400" i="1" dirty="0" err="1"/>
              <a:t>Сіте</a:t>
            </a:r>
            <a:r>
              <a:rPr lang="ru-RU" sz="2400" i="1" dirty="0"/>
              <a:t> як </a:t>
            </a:r>
            <a:r>
              <a:rPr lang="ru-RU" sz="2400" i="1" dirty="0" err="1"/>
              <a:t>величезний</a:t>
            </a:r>
            <a:r>
              <a:rPr lang="ru-RU" sz="2400" i="1" dirty="0"/>
              <a:t> </a:t>
            </a:r>
            <a:r>
              <a:rPr lang="ru-RU" sz="2400" i="1" dirty="0" err="1"/>
              <a:t>корабель</a:t>
            </a:r>
            <a:r>
              <a:rPr lang="ru-RU" sz="2400" i="1" dirty="0"/>
              <a:t>, </a:t>
            </a:r>
            <a:r>
              <a:rPr lang="ru-RU" sz="2400" i="1" dirty="0" err="1"/>
              <a:t>поставлений</a:t>
            </a:r>
            <a:r>
              <a:rPr lang="ru-RU" sz="2400" i="1" dirty="0"/>
              <a:t> на </a:t>
            </a:r>
            <a:r>
              <a:rPr lang="ru-RU" sz="2400" i="1" dirty="0" err="1"/>
              <a:t>якір</a:t>
            </a:r>
            <a:r>
              <a:rPr lang="ru-RU" sz="2400" i="1" dirty="0"/>
              <a:t> за </a:t>
            </a:r>
            <a:r>
              <a:rPr lang="ru-RU" sz="2400" i="1" dirty="0" err="1"/>
              <a:t>допомогою</a:t>
            </a:r>
            <a:r>
              <a:rPr lang="ru-RU" sz="2400" i="1" dirty="0"/>
              <a:t> </a:t>
            </a:r>
            <a:r>
              <a:rPr lang="ru-RU" sz="2400" i="1" dirty="0" err="1"/>
              <a:t>потужних</a:t>
            </a:r>
            <a:r>
              <a:rPr lang="ru-RU" sz="2400" i="1" dirty="0"/>
              <a:t> </a:t>
            </a:r>
            <a:r>
              <a:rPr lang="ru-RU" sz="2400" i="1" dirty="0" err="1"/>
              <a:t>контрфорсів</a:t>
            </a:r>
            <a:r>
              <a:rPr lang="ru-RU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10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979" y="4509120"/>
            <a:ext cx="7767021" cy="644729"/>
          </a:xfrm>
        </p:spPr>
        <p:txBody>
          <a:bodyPr/>
          <a:lstStyle/>
          <a:p>
            <a:r>
              <a:rPr lang="uk-UA" dirty="0"/>
              <a:t>Із особистого архіву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301208"/>
            <a:ext cx="7756264" cy="804862"/>
          </a:xfrm>
        </p:spPr>
        <p:txBody>
          <a:bodyPr>
            <a:noAutofit/>
          </a:bodyPr>
          <a:lstStyle/>
          <a:p>
            <a:r>
              <a:rPr lang="uk-UA" sz="2400" i="1" dirty="0" smtClean="0"/>
              <a:t>У Зальцбурзі </a:t>
            </a:r>
            <a:r>
              <a:rPr lang="uk-UA" sz="2400" i="1" dirty="0" err="1" smtClean="0"/>
              <a:t>височить</a:t>
            </a:r>
            <a:r>
              <a:rPr lang="uk-UA" sz="2400" i="1" dirty="0" smtClean="0"/>
              <a:t> будинок Моцарта. Всесвітньовідомий геній жив тут </a:t>
            </a:r>
            <a:r>
              <a:rPr lang="ru-RU" sz="2400" i="1" dirty="0"/>
              <a:t> с 1773 по 1780 </a:t>
            </a:r>
            <a:r>
              <a:rPr lang="ru-RU" sz="2400" i="1" dirty="0" smtClean="0"/>
              <a:t>роки.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27332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Із особистого архіву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400" i="1" dirty="0" smtClean="0"/>
              <a:t>Затишний </a:t>
            </a:r>
            <a:r>
              <a:rPr lang="uk-UA" sz="2400" i="1" dirty="0" err="1" smtClean="0"/>
              <a:t>Валендам</a:t>
            </a:r>
            <a:r>
              <a:rPr lang="uk-UA" sz="2400" i="1" dirty="0" smtClean="0"/>
              <a:t> – містечко риболовців у королівстві Нідерландів. Споруди тут невисокі, щільно прилягають одна до одної,утворюючі простору набережну. </a:t>
            </a:r>
            <a:endParaRPr lang="ru-RU" sz="2400" i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4429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268</TotalTime>
  <Words>568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Архітектура </vt:lpstr>
      <vt:lpstr>Архітектура </vt:lpstr>
      <vt:lpstr>Види архітектури </vt:lpstr>
      <vt:lpstr>Із особистого архіву</vt:lpstr>
      <vt:lpstr>Із особистого архіву</vt:lpstr>
      <vt:lpstr>Із особистого архіву</vt:lpstr>
      <vt:lpstr>Із особистого архіву</vt:lpstr>
      <vt:lpstr>Із особистого архіву</vt:lpstr>
      <vt:lpstr>Із особистого архіву</vt:lpstr>
      <vt:lpstr>Із особистого архіву</vt:lpstr>
      <vt:lpstr>Із особистого архіву</vt:lpstr>
      <vt:lpstr>Із особистого архіву</vt:lpstr>
      <vt:lpstr>Із особистого архіву</vt:lpstr>
      <vt:lpstr>Презентация PowerPoint</vt:lpstr>
      <vt:lpstr>Презентация PowerPoint</vt:lpstr>
      <vt:lpstr>З історії шедевра </vt:lpstr>
      <vt:lpstr>З історії шедевра</vt:lpstr>
      <vt:lpstr>Букінгемський палац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</dc:title>
  <dc:creator>Мария</dc:creator>
  <cp:lastModifiedBy>Мария</cp:lastModifiedBy>
  <cp:revision>17</cp:revision>
  <dcterms:created xsi:type="dcterms:W3CDTF">2014-04-27T14:55:46Z</dcterms:created>
  <dcterms:modified xsi:type="dcterms:W3CDTF">2014-04-27T19:24:11Z</dcterms:modified>
</cp:coreProperties>
</file>