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6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FF5050"/>
    <a:srgbClr val="FFC993"/>
    <a:srgbClr val="FF850A"/>
    <a:srgbClr val="659A2A"/>
    <a:srgbClr val="92D050"/>
    <a:srgbClr val="FFDCB9"/>
    <a:srgbClr val="FFB061"/>
    <a:srgbClr val="7E3F00"/>
    <a:srgbClr val="4C412A"/>
    <a:srgbClr val="C1B08D"/>
  </p:clrMru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076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79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80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82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91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92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93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94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95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96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97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98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099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00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01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02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03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04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05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06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07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08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09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10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11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13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14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17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18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19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20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21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22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23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24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25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26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127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3128" name="Picture 5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  <p:sp>
        <p:nvSpPr>
          <p:cNvPr id="312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981200"/>
            <a:ext cx="7772400" cy="11430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endParaRPr lang="ru-RU"/>
          </a:p>
        </p:txBody>
      </p:sp>
      <p:sp>
        <p:nvSpPr>
          <p:cNvPr id="3132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endParaRPr lang="ru-RU"/>
          </a:p>
        </p:txBody>
      </p:sp>
      <p:sp>
        <p:nvSpPr>
          <p:cNvPr id="3133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53F69CD1-43BD-439F-A47E-BEF931892D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032B0-083B-4E3B-AF11-768ACC9329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10BFA-171D-4FB2-A7A4-5CF2F805A3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D316D-390B-4C58-A051-8C4B68A768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374BA-4C1F-4310-9469-3E8AE563DE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22E7C-95E6-4BC2-9D1D-5FC1A621CC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99E45-781D-4D1B-A0DA-0742566644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752A4-EBE2-43D2-BDC1-9EE69409EE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16C70-B312-46FB-8D34-8BA9338BBE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58EDA-FCD9-4BA4-BBAD-EA5335A24D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562A3-E938-4A83-8B6D-9D10BC1502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05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9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9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2104" name="Picture 56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  <p:sp>
        <p:nvSpPr>
          <p:cNvPr id="210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0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1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253D9527-65CB-40FC-BC4F-07929A94436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214422"/>
            <a:ext cx="676542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Практичне застосування інтегралів в економіці. Прикладні задачі.</a:t>
            </a:r>
            <a:endParaRPr lang="uk-UA" sz="5400" b="1" cap="none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http://icon.pixmac.com/4/3d-golden-integral-symbol-integral-pixmac-icon-513417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00" r="36250" b="6023"/>
          <a:stretch>
            <a:fillRect/>
          </a:stretch>
        </p:blipFill>
        <p:spPr bwMode="auto">
          <a:xfrm>
            <a:off x="500034" y="1071546"/>
            <a:ext cx="1000132" cy="3714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550070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Підготувала</a:t>
            </a:r>
          </a:p>
          <a:p>
            <a:pPr algn="r"/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учениця 11-а класу</a:t>
            </a:r>
          </a:p>
          <a:p>
            <a:pPr algn="r"/>
            <a:r>
              <a:rPr lang="uk-UA" sz="24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Кошина</a:t>
            </a:r>
            <a:r>
              <a:rPr lang="uk-UA" sz="24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Анна</a:t>
            </a:r>
            <a:endParaRPr lang="uk-UA" sz="2400" dirty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28670"/>
            <a:ext cx="80010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Таким чином, ми одержимо,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сумарні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витрати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споживачів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при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покупці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дрібними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партіями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Q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рівні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</a:t>
            </a:r>
            <a:r>
              <a:rPr lang="uk-UA" sz="2200" b="1" baseline="-25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1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∆Q</a:t>
            </a:r>
            <a:r>
              <a:rPr lang="uk-UA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+ 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</a:t>
            </a:r>
            <a:r>
              <a:rPr lang="uk-UA" sz="2200" b="1" baseline="-25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2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∆Q</a:t>
            </a:r>
            <a:r>
              <a:rPr lang="uk-UA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+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…+</a:t>
            </a:r>
            <a:r>
              <a:rPr lang="uk-UA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</a:t>
            </a:r>
            <a:r>
              <a:rPr lang="en-US" sz="2200" b="1" baseline="-25000" dirty="0" err="1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n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∆Q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= 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= 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f(Q</a:t>
            </a:r>
            <a:r>
              <a:rPr lang="en-US" sz="2200" b="1" baseline="-25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1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)∆Q + f(Q</a:t>
            </a:r>
            <a:r>
              <a:rPr lang="en-US" sz="2200" b="1" baseline="-25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2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)∆Q +…+ f(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</a:t>
            </a:r>
            <a:r>
              <a:rPr lang="en-US" sz="2200" b="1" baseline="-25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n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)∆Q = 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= S</a:t>
            </a:r>
            <a:r>
              <a:rPr lang="en-US" sz="2200" b="1" baseline="-25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1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+ S</a:t>
            </a:r>
            <a:r>
              <a:rPr lang="en-US" sz="2200" b="1" baseline="-25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2</a:t>
            </a:r>
            <a:r>
              <a:rPr lang="en-US" sz="22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+…+ </a:t>
            </a:r>
            <a:r>
              <a:rPr lang="en-US" sz="22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S</a:t>
            </a:r>
            <a:r>
              <a:rPr lang="en-US" sz="2200" b="1" baseline="-25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n</a:t>
            </a:r>
            <a:endParaRPr lang="en-US" sz="2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0" y="2500306"/>
            <a:ext cx="80724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Тому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величина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дуже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мала, 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функція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f(Q)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безперервна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тих містимо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 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S</a:t>
            </a:r>
            <a:r>
              <a:rPr lang="en-US" sz="2000" b="1" baseline="-25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1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+ S</a:t>
            </a:r>
            <a:r>
              <a:rPr lang="en-US" sz="2000" b="1" baseline="-25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2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+…+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S</a:t>
            </a:r>
            <a:r>
              <a:rPr lang="en-US" sz="2000" b="1" baseline="-25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приблизно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дорівнює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площі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фігури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B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як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відомо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при </a:t>
            </a:r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малих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збільшеннях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аргументу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дорівнює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певному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інтегралу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від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зворотної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функції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попиту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при </a:t>
            </a:r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зміні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аргументу </a:t>
            </a:r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від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0 до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Q*,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тобто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в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підсумку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одержимо,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-142908" y="2786058"/>
            <a:ext cx="8537955" cy="4000530"/>
            <a:chOff x="-142908" y="2786058"/>
            <a:chExt cx="8537955" cy="4000530"/>
          </a:xfrm>
        </p:grpSpPr>
        <p:sp>
          <p:nvSpPr>
            <p:cNvPr id="54" name="Полилиния 53"/>
            <p:cNvSpPr/>
            <p:nvPr/>
          </p:nvSpPr>
          <p:spPr>
            <a:xfrm>
              <a:off x="642910" y="4214818"/>
              <a:ext cx="2000264" cy="1428760"/>
            </a:xfrm>
            <a:custGeom>
              <a:avLst/>
              <a:gdLst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2000264 w 2000264"/>
                <a:gd name="connsiteY2" fmla="*/ 1428760 h 1428760"/>
                <a:gd name="connsiteX3" fmla="*/ 0 w 2000264"/>
                <a:gd name="connsiteY3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585782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585782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585782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728626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728626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728626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728626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64" h="1428760">
                  <a:moveTo>
                    <a:pt x="0" y="1428760"/>
                  </a:moveTo>
                  <a:lnTo>
                    <a:pt x="0" y="0"/>
                  </a:lnTo>
                  <a:cubicBezTo>
                    <a:pt x="242875" y="238302"/>
                    <a:pt x="346822" y="495086"/>
                    <a:pt x="728626" y="714907"/>
                  </a:cubicBezTo>
                  <a:cubicBezTo>
                    <a:pt x="1301328" y="1188409"/>
                    <a:pt x="1528770" y="1190809"/>
                    <a:pt x="2000264" y="1428760"/>
                  </a:cubicBezTo>
                  <a:lnTo>
                    <a:pt x="0" y="1428760"/>
                  </a:lnTo>
                  <a:close/>
                </a:path>
              </a:pathLst>
            </a:custGeom>
            <a:solidFill>
              <a:srgbClr val="FF850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-142908" y="2786058"/>
              <a:ext cx="8537955" cy="4000530"/>
              <a:chOff x="1489834" y="1949855"/>
              <a:chExt cx="8537955" cy="4931795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85984" y="5472566"/>
                <a:ext cx="2000264" cy="956831"/>
              </a:xfrm>
              <a:prstGeom prst="rect">
                <a:avLst/>
              </a:prstGeom>
              <a:solidFill>
                <a:srgbClr val="FF850A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20" name="Группа 5"/>
              <p:cNvGrpSpPr/>
              <p:nvPr/>
            </p:nvGrpSpPr>
            <p:grpSpPr>
              <a:xfrm>
                <a:off x="1489834" y="1949855"/>
                <a:ext cx="8537955" cy="4931795"/>
                <a:chOff x="1618912" y="1251710"/>
                <a:chExt cx="7966082" cy="5246695"/>
              </a:xfrm>
            </p:grpSpPr>
            <p:cxnSp>
              <p:nvCxnSpPr>
                <p:cNvPr id="22" name="Прямая со стрелкой 21"/>
                <p:cNvCxnSpPr/>
                <p:nvPr/>
              </p:nvCxnSpPr>
              <p:spPr>
                <a:xfrm rot="5400000" flipH="1" flipV="1">
                  <a:off x="821505" y="4464057"/>
                  <a:ext cx="3071834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 стрелкой 22"/>
                <p:cNvCxnSpPr/>
                <p:nvPr/>
              </p:nvCxnSpPr>
              <p:spPr>
                <a:xfrm flipV="1">
                  <a:off x="2357422" y="6000768"/>
                  <a:ext cx="3571900" cy="1031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24" name="Дуга 23"/>
                <p:cNvSpPr/>
                <p:nvPr/>
              </p:nvSpPr>
              <p:spPr>
                <a:xfrm rot="11453272">
                  <a:off x="2225691" y="1251710"/>
                  <a:ext cx="7359303" cy="4315985"/>
                </a:xfrm>
                <a:prstGeom prst="arc">
                  <a:avLst>
                    <a:gd name="adj1" fmla="val 16200000"/>
                    <a:gd name="adj2" fmla="val 21146791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rot="5400000">
                  <a:off x="4122065" y="5263409"/>
                  <a:ext cx="213520" cy="794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rot="5400000">
                  <a:off x="4122065" y="5548367"/>
                  <a:ext cx="213520" cy="794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rot="5400000">
                  <a:off x="4122065" y="5834119"/>
                  <a:ext cx="213520" cy="794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0800000">
                  <a:off x="3857620" y="4999347"/>
                  <a:ext cx="286546" cy="1588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rot="10800000">
                  <a:off x="3428993" y="5000937"/>
                  <a:ext cx="286546" cy="1588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rot="10800000">
                  <a:off x="3000365" y="5000937"/>
                  <a:ext cx="286546" cy="1588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rot="10800000">
                  <a:off x="2571736" y="5000937"/>
                  <a:ext cx="286546" cy="1588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1618912" y="2786058"/>
                  <a:ext cx="1143008" cy="491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Candara" pitchFamily="34" charset="0"/>
                    </a:rPr>
                    <a:t>P</a:t>
                  </a:r>
                  <a:r>
                    <a:rPr lang="ru-RU" sz="2400" b="1" dirty="0" smtClean="0">
                      <a:latin typeface="Candara" pitchFamily="34" charset="0"/>
                    </a:rPr>
                    <a:t> 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095003" y="6007262"/>
                  <a:ext cx="1441708" cy="491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Candara" pitchFamily="34" charset="0"/>
                    </a:rPr>
                    <a:t>Q</a:t>
                  </a:r>
                  <a:r>
                    <a:rPr lang="ru-RU" sz="2400" b="1" dirty="0" smtClean="0">
                      <a:latin typeface="Candara" pitchFamily="34" charset="0"/>
                    </a:rPr>
                    <a:t> </a:t>
                  </a:r>
                  <a:endParaRPr lang="uk-UA" sz="1600" b="1" dirty="0">
                    <a:latin typeface="Candara" pitchFamily="34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913898" y="4857760"/>
                  <a:ext cx="571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Candara" pitchFamily="34" charset="0"/>
                    </a:rPr>
                    <a:t>P</a:t>
                  </a:r>
                  <a:r>
                    <a:rPr lang="uk-UA" sz="2400" b="1" dirty="0" smtClean="0">
                      <a:latin typeface="Candara" pitchFamily="34" charset="0"/>
                    </a:rPr>
                    <a:t>*</a:t>
                  </a:r>
                  <a:endParaRPr lang="ru-RU" sz="2400" b="1" dirty="0" smtClean="0">
                    <a:latin typeface="Candara" pitchFamily="34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852900" y="6000768"/>
                  <a:ext cx="897540" cy="492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Candara" pitchFamily="34" charset="0"/>
                    </a:rPr>
                    <a:t>Q</a:t>
                  </a:r>
                  <a:r>
                    <a:rPr lang="uk-UA" sz="2400" b="1" dirty="0" smtClean="0">
                      <a:latin typeface="Candara" pitchFamily="34" charset="0"/>
                    </a:rPr>
                    <a:t>*</a:t>
                  </a:r>
                  <a:endParaRPr lang="ru-RU" sz="2400" b="1" dirty="0" smtClean="0">
                    <a:latin typeface="Candara" pitchFamily="34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218227" y="4538972"/>
                  <a:ext cx="1533021" cy="6054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Candara" pitchFamily="34" charset="0"/>
                    </a:rPr>
                    <a:t>E</a:t>
                  </a:r>
                  <a:r>
                    <a:rPr lang="uk-UA" sz="2400" b="1" dirty="0" smtClean="0">
                      <a:latin typeface="Candara" pitchFamily="34" charset="0"/>
                    </a:rPr>
                    <a:t>*</a:t>
                  </a:r>
                  <a:r>
                    <a:rPr lang="en-US" sz="2400" b="1" dirty="0" smtClean="0">
                      <a:latin typeface="Candara" pitchFamily="34" charset="0"/>
                    </a:rPr>
                    <a:t>(</a:t>
                  </a:r>
                  <a:r>
                    <a:rPr lang="en-US" sz="2400" b="1" dirty="0" smtClean="0">
                      <a:latin typeface="Candara" pitchFamily="34" charset="0"/>
                    </a:rPr>
                    <a:t>Q</a:t>
                  </a:r>
                  <a:r>
                    <a:rPr lang="uk-UA" sz="2400" b="1" dirty="0" smtClean="0">
                      <a:latin typeface="Candara" pitchFamily="34" charset="0"/>
                    </a:rPr>
                    <a:t>*</a:t>
                  </a:r>
                  <a:r>
                    <a:rPr lang="en-US" sz="2400" b="1" dirty="0" smtClean="0">
                      <a:latin typeface="Candara" pitchFamily="34" charset="0"/>
                    </a:rPr>
                    <a:t>; P</a:t>
                  </a:r>
                  <a:r>
                    <a:rPr lang="uk-UA" sz="2400" b="1" dirty="0" smtClean="0">
                      <a:latin typeface="Candara" pitchFamily="34" charset="0"/>
                    </a:rPr>
                    <a:t>*</a:t>
                  </a:r>
                  <a:r>
                    <a:rPr lang="en-US" sz="2400" b="1" dirty="0" smtClean="0">
                      <a:latin typeface="Candara" pitchFamily="34" charset="0"/>
                    </a:rPr>
                    <a:t>)</a:t>
                  </a:r>
                  <a:endParaRPr lang="ru-RU" sz="2400" b="1" dirty="0" smtClean="0">
                    <a:latin typeface="Candara" pitchFamily="34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786051" y="3529930"/>
                  <a:ext cx="571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rgbClr val="FF0000"/>
                      </a:solidFill>
                      <a:latin typeface="Candara" pitchFamily="34" charset="0"/>
                    </a:rPr>
                    <a:t>D</a:t>
                  </a:r>
                  <a:endParaRPr lang="ru-RU" sz="2400" b="1" dirty="0" smtClean="0">
                    <a:solidFill>
                      <a:srgbClr val="FF0000"/>
                    </a:solidFill>
                    <a:latin typeface="Candara" pitchFamily="34" charset="0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3030834" y="5715016"/>
                <a:ext cx="612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ndara" pitchFamily="34" charset="0"/>
                  </a:rPr>
                  <a:t>B</a:t>
                </a:r>
                <a:endParaRPr lang="ru-RU" sz="2400" b="1" dirty="0" smtClean="0">
                  <a:latin typeface="Candara" pitchFamily="34" charset="0"/>
                </a:endParaRPr>
              </a:p>
            </p:txBody>
          </p:sp>
        </p:grpSp>
      </p:grp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929066"/>
            <a:ext cx="3457568" cy="1891319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0" y="230667"/>
            <a:ext cx="83582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Визначення споживчого надлишку</a:t>
            </a:r>
            <a:endParaRPr lang="uk-UA" sz="4800" b="1" cap="none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28670"/>
            <a:ext cx="80010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Згадавши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кожна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точка на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кривій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попиту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показує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яку суму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споживач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готовий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заплатити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за покупку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додаткової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одиниці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продукту, одержимо,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площа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фігури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B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відповідає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загальній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грошовій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сумі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споживач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готовий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витратити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на покупку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Q*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одиниць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товару.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Тоді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S</a:t>
            </a:r>
            <a:r>
              <a:rPr lang="uk-UA" sz="2400" b="1" baseline="-25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uk-UA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-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S</a:t>
            </a:r>
            <a:r>
              <a:rPr lang="uk-UA" sz="2400" b="1" baseline="-25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А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uk-UA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=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S</a:t>
            </a:r>
            <a:r>
              <a:rPr lang="en-US" sz="2400" b="1" baseline="-25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CS</a:t>
            </a:r>
            <a:r>
              <a:rPr lang="en-US" sz="2400" b="1" baseline="-25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endParaRPr lang="uk-UA" sz="2400" b="1" baseline="-25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– </a:t>
            </a:r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споживчий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надлишок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при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покупці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даного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товару -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перевищення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загальної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вартості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споживач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готовий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сплатити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за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всі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одиниці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товару, над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його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реальними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витратами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на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їхнє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придбання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2" name="Группа 54"/>
          <p:cNvGrpSpPr/>
          <p:nvPr/>
        </p:nvGrpSpPr>
        <p:grpSpPr>
          <a:xfrm>
            <a:off x="3428992" y="2714620"/>
            <a:ext cx="8537955" cy="4000530"/>
            <a:chOff x="-142908" y="2786058"/>
            <a:chExt cx="8537955" cy="4000530"/>
          </a:xfrm>
        </p:grpSpPr>
        <p:sp>
          <p:nvSpPr>
            <p:cNvPr id="54" name="Полилиния 53"/>
            <p:cNvSpPr/>
            <p:nvPr/>
          </p:nvSpPr>
          <p:spPr>
            <a:xfrm>
              <a:off x="642910" y="4214818"/>
              <a:ext cx="2000264" cy="1428760"/>
            </a:xfrm>
            <a:custGeom>
              <a:avLst/>
              <a:gdLst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2000264 w 2000264"/>
                <a:gd name="connsiteY2" fmla="*/ 1428760 h 1428760"/>
                <a:gd name="connsiteX3" fmla="*/ 0 w 2000264"/>
                <a:gd name="connsiteY3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585782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585782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585782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728626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728626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728626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728626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64" h="1428760">
                  <a:moveTo>
                    <a:pt x="0" y="1428760"/>
                  </a:moveTo>
                  <a:lnTo>
                    <a:pt x="0" y="0"/>
                  </a:lnTo>
                  <a:cubicBezTo>
                    <a:pt x="242875" y="238302"/>
                    <a:pt x="346822" y="495086"/>
                    <a:pt x="728626" y="714907"/>
                  </a:cubicBezTo>
                  <a:cubicBezTo>
                    <a:pt x="1301328" y="1188409"/>
                    <a:pt x="1528770" y="1190809"/>
                    <a:pt x="2000264" y="1428760"/>
                  </a:cubicBezTo>
                  <a:lnTo>
                    <a:pt x="0" y="1428760"/>
                  </a:lnTo>
                  <a:close/>
                </a:path>
              </a:pathLst>
            </a:custGeom>
            <a:solidFill>
              <a:srgbClr val="00B0F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3" name="Группа 17"/>
            <p:cNvGrpSpPr/>
            <p:nvPr/>
          </p:nvGrpSpPr>
          <p:grpSpPr>
            <a:xfrm>
              <a:off x="-142908" y="2786058"/>
              <a:ext cx="8537955" cy="4000530"/>
              <a:chOff x="1489834" y="1949855"/>
              <a:chExt cx="8537955" cy="4931795"/>
            </a:xfrm>
          </p:grpSpPr>
          <p:grpSp>
            <p:nvGrpSpPr>
              <p:cNvPr id="4" name="Группа 5"/>
              <p:cNvGrpSpPr/>
              <p:nvPr/>
            </p:nvGrpSpPr>
            <p:grpSpPr>
              <a:xfrm>
                <a:off x="1489834" y="1949855"/>
                <a:ext cx="8537955" cy="4931795"/>
                <a:chOff x="1618912" y="1251710"/>
                <a:chExt cx="7966082" cy="5246695"/>
              </a:xfrm>
            </p:grpSpPr>
            <p:cxnSp>
              <p:nvCxnSpPr>
                <p:cNvPr id="22" name="Прямая со стрелкой 21"/>
                <p:cNvCxnSpPr/>
                <p:nvPr/>
              </p:nvCxnSpPr>
              <p:spPr>
                <a:xfrm rot="5400000" flipH="1" flipV="1">
                  <a:off x="821505" y="4464057"/>
                  <a:ext cx="3071834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 стрелкой 22"/>
                <p:cNvCxnSpPr/>
                <p:nvPr/>
              </p:nvCxnSpPr>
              <p:spPr>
                <a:xfrm flipV="1">
                  <a:off x="2357422" y="6000768"/>
                  <a:ext cx="3571900" cy="1031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24" name="Дуга 23"/>
                <p:cNvSpPr/>
                <p:nvPr/>
              </p:nvSpPr>
              <p:spPr>
                <a:xfrm rot="11453272">
                  <a:off x="2225691" y="1251710"/>
                  <a:ext cx="7359303" cy="4315985"/>
                </a:xfrm>
                <a:prstGeom prst="arc">
                  <a:avLst>
                    <a:gd name="adj1" fmla="val 16200000"/>
                    <a:gd name="adj2" fmla="val 21146791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rot="5400000">
                  <a:off x="4122065" y="5263409"/>
                  <a:ext cx="213520" cy="794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rot="5400000">
                  <a:off x="4122065" y="5548367"/>
                  <a:ext cx="213520" cy="794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rot="5400000">
                  <a:off x="4122065" y="5834119"/>
                  <a:ext cx="213520" cy="794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10800000">
                  <a:off x="3857620" y="4999347"/>
                  <a:ext cx="286546" cy="1588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rot="10800000">
                  <a:off x="3428993" y="5000937"/>
                  <a:ext cx="286546" cy="1588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rot="10800000">
                  <a:off x="3000365" y="5000937"/>
                  <a:ext cx="286546" cy="1588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rot="10800000">
                  <a:off x="2571736" y="5000937"/>
                  <a:ext cx="286546" cy="1588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1618912" y="2786058"/>
                  <a:ext cx="1143008" cy="491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Candara" pitchFamily="34" charset="0"/>
                    </a:rPr>
                    <a:t>P</a:t>
                  </a:r>
                  <a:r>
                    <a:rPr lang="ru-RU" sz="2400" b="1" dirty="0" smtClean="0">
                      <a:latin typeface="Candara" pitchFamily="34" charset="0"/>
                    </a:rPr>
                    <a:t> 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095003" y="6007262"/>
                  <a:ext cx="1441708" cy="491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Candara" pitchFamily="34" charset="0"/>
                    </a:rPr>
                    <a:t>Q</a:t>
                  </a:r>
                  <a:r>
                    <a:rPr lang="ru-RU" sz="2400" b="1" dirty="0" smtClean="0">
                      <a:latin typeface="Candara" pitchFamily="34" charset="0"/>
                    </a:rPr>
                    <a:t> </a:t>
                  </a:r>
                  <a:endParaRPr lang="uk-UA" sz="1600" b="1" dirty="0">
                    <a:latin typeface="Candara" pitchFamily="34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913898" y="4857760"/>
                  <a:ext cx="571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Candara" pitchFamily="34" charset="0"/>
                    </a:rPr>
                    <a:t>P</a:t>
                  </a:r>
                  <a:r>
                    <a:rPr lang="uk-UA" sz="2400" b="1" dirty="0" smtClean="0">
                      <a:latin typeface="Candara" pitchFamily="34" charset="0"/>
                    </a:rPr>
                    <a:t>*</a:t>
                  </a:r>
                  <a:endParaRPr lang="ru-RU" sz="2400" b="1" dirty="0" smtClean="0">
                    <a:latin typeface="Candara" pitchFamily="34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852900" y="6000768"/>
                  <a:ext cx="897540" cy="492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Candara" pitchFamily="34" charset="0"/>
                    </a:rPr>
                    <a:t>Q</a:t>
                  </a:r>
                  <a:r>
                    <a:rPr lang="uk-UA" sz="2400" b="1" dirty="0" smtClean="0">
                      <a:latin typeface="Candara" pitchFamily="34" charset="0"/>
                    </a:rPr>
                    <a:t>*</a:t>
                  </a:r>
                  <a:endParaRPr lang="ru-RU" sz="2400" b="1" dirty="0" smtClean="0">
                    <a:latin typeface="Candara" pitchFamily="34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218227" y="4538972"/>
                  <a:ext cx="1533021" cy="6054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Candara" pitchFamily="34" charset="0"/>
                    </a:rPr>
                    <a:t>E</a:t>
                  </a:r>
                  <a:r>
                    <a:rPr lang="uk-UA" sz="2400" b="1" dirty="0" smtClean="0">
                      <a:latin typeface="Candara" pitchFamily="34" charset="0"/>
                    </a:rPr>
                    <a:t>*</a:t>
                  </a:r>
                  <a:r>
                    <a:rPr lang="en-US" sz="2400" b="1" dirty="0" smtClean="0">
                      <a:latin typeface="Candara" pitchFamily="34" charset="0"/>
                    </a:rPr>
                    <a:t>(</a:t>
                  </a:r>
                  <a:r>
                    <a:rPr lang="en-US" sz="2400" b="1" dirty="0" smtClean="0">
                      <a:latin typeface="Candara" pitchFamily="34" charset="0"/>
                    </a:rPr>
                    <a:t>Q</a:t>
                  </a:r>
                  <a:r>
                    <a:rPr lang="uk-UA" sz="2400" b="1" dirty="0" smtClean="0">
                      <a:latin typeface="Candara" pitchFamily="34" charset="0"/>
                    </a:rPr>
                    <a:t>*</a:t>
                  </a:r>
                  <a:r>
                    <a:rPr lang="en-US" sz="2400" b="1" dirty="0" smtClean="0">
                      <a:latin typeface="Candara" pitchFamily="34" charset="0"/>
                    </a:rPr>
                    <a:t>; P</a:t>
                  </a:r>
                  <a:r>
                    <a:rPr lang="uk-UA" sz="2400" b="1" dirty="0" smtClean="0">
                      <a:latin typeface="Candara" pitchFamily="34" charset="0"/>
                    </a:rPr>
                    <a:t>*</a:t>
                  </a:r>
                  <a:r>
                    <a:rPr lang="en-US" sz="2400" b="1" dirty="0" smtClean="0">
                      <a:latin typeface="Candara" pitchFamily="34" charset="0"/>
                    </a:rPr>
                    <a:t>)</a:t>
                  </a:r>
                  <a:endParaRPr lang="ru-RU" sz="2400" b="1" dirty="0" smtClean="0">
                    <a:latin typeface="Candara" pitchFamily="34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786051" y="3529930"/>
                  <a:ext cx="5715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rgbClr val="FF0000"/>
                      </a:solidFill>
                      <a:latin typeface="Candara" pitchFamily="34" charset="0"/>
                    </a:rPr>
                    <a:t>D</a:t>
                  </a:r>
                  <a:endParaRPr lang="ru-RU" sz="2400" b="1" dirty="0" smtClean="0">
                    <a:solidFill>
                      <a:srgbClr val="FF0000"/>
                    </a:solidFill>
                    <a:latin typeface="Candara" pitchFamily="34" charset="0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2418528" y="4679954"/>
                <a:ext cx="612472" cy="569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ndara" pitchFamily="34" charset="0"/>
                  </a:rPr>
                  <a:t>CS</a:t>
                </a:r>
                <a:endParaRPr lang="ru-RU" sz="2400" b="1" dirty="0" smtClean="0">
                  <a:latin typeface="Candara" pitchFamily="34" charset="0"/>
                </a:endParaRPr>
              </a:p>
            </p:txBody>
          </p:sp>
        </p:grpSp>
      </p:grp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230667"/>
            <a:ext cx="83582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Визначення споживчого надлишку</a:t>
            </a:r>
            <a:endParaRPr lang="uk-UA" sz="4800" b="1" cap="none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357158" y="3214686"/>
            <a:ext cx="4429156" cy="1817051"/>
            <a:chOff x="-281339" y="2842002"/>
            <a:chExt cx="8582496" cy="4387595"/>
          </a:xfrm>
        </p:grpSpPr>
        <p:sp>
          <p:nvSpPr>
            <p:cNvPr id="45" name="Полилиния 44"/>
            <p:cNvSpPr/>
            <p:nvPr/>
          </p:nvSpPr>
          <p:spPr>
            <a:xfrm>
              <a:off x="642910" y="4214818"/>
              <a:ext cx="2000264" cy="1428760"/>
            </a:xfrm>
            <a:custGeom>
              <a:avLst/>
              <a:gdLst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2000264 w 2000264"/>
                <a:gd name="connsiteY2" fmla="*/ 1428760 h 1428760"/>
                <a:gd name="connsiteX3" fmla="*/ 0 w 2000264"/>
                <a:gd name="connsiteY3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585782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585782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585782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728626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728626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728626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  <a:gd name="connsiteX0" fmla="*/ 0 w 2000264"/>
                <a:gd name="connsiteY0" fmla="*/ 1428760 h 1428760"/>
                <a:gd name="connsiteX1" fmla="*/ 0 w 2000264"/>
                <a:gd name="connsiteY1" fmla="*/ 0 h 1428760"/>
                <a:gd name="connsiteX2" fmla="*/ 728626 w 2000264"/>
                <a:gd name="connsiteY2" fmla="*/ 714907 h 1428760"/>
                <a:gd name="connsiteX3" fmla="*/ 2000264 w 2000264"/>
                <a:gd name="connsiteY3" fmla="*/ 1428760 h 1428760"/>
                <a:gd name="connsiteX4" fmla="*/ 0 w 2000264"/>
                <a:gd name="connsiteY4" fmla="*/ 1428760 h 142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64" h="1428760">
                  <a:moveTo>
                    <a:pt x="0" y="1428760"/>
                  </a:moveTo>
                  <a:lnTo>
                    <a:pt x="0" y="0"/>
                  </a:lnTo>
                  <a:cubicBezTo>
                    <a:pt x="242875" y="238302"/>
                    <a:pt x="346822" y="495086"/>
                    <a:pt x="728626" y="714907"/>
                  </a:cubicBezTo>
                  <a:cubicBezTo>
                    <a:pt x="1301328" y="1188409"/>
                    <a:pt x="1528770" y="1190809"/>
                    <a:pt x="2000264" y="1428760"/>
                  </a:cubicBezTo>
                  <a:lnTo>
                    <a:pt x="0" y="1428760"/>
                  </a:lnTo>
                  <a:close/>
                </a:path>
              </a:pathLst>
            </a:custGeom>
            <a:solidFill>
              <a:srgbClr val="FF850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grpSp>
          <p:nvGrpSpPr>
            <p:cNvPr id="46" name="Группа 17"/>
            <p:cNvGrpSpPr/>
            <p:nvPr/>
          </p:nvGrpSpPr>
          <p:grpSpPr>
            <a:xfrm>
              <a:off x="-281339" y="2842002"/>
              <a:ext cx="8582496" cy="4387595"/>
              <a:chOff x="1351403" y="2018822"/>
              <a:chExt cx="8582496" cy="5408963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2285984" y="5472566"/>
                <a:ext cx="2000264" cy="956831"/>
              </a:xfrm>
              <a:prstGeom prst="rect">
                <a:avLst/>
              </a:prstGeom>
              <a:solidFill>
                <a:srgbClr val="FF850A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grpSp>
            <p:nvGrpSpPr>
              <p:cNvPr id="48" name="Группа 47"/>
              <p:cNvGrpSpPr/>
              <p:nvPr/>
            </p:nvGrpSpPr>
            <p:grpSpPr>
              <a:xfrm>
                <a:off x="1351403" y="2018822"/>
                <a:ext cx="8582496" cy="5408963"/>
                <a:chOff x="1489755" y="1325081"/>
                <a:chExt cx="8007640" cy="5754331"/>
              </a:xfrm>
            </p:grpSpPr>
            <p:cxnSp>
              <p:nvCxnSpPr>
                <p:cNvPr id="50" name="Прямая со стрелкой 49"/>
                <p:cNvCxnSpPr/>
                <p:nvPr/>
              </p:nvCxnSpPr>
              <p:spPr>
                <a:xfrm rot="16200000" flipV="1">
                  <a:off x="728020" y="4372159"/>
                  <a:ext cx="3229350" cy="2786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 стрелкой 50"/>
                <p:cNvCxnSpPr/>
                <p:nvPr/>
              </p:nvCxnSpPr>
              <p:spPr>
                <a:xfrm flipV="1">
                  <a:off x="2357422" y="6000768"/>
                  <a:ext cx="3571900" cy="1031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52" name="Дуга 51"/>
                <p:cNvSpPr/>
                <p:nvPr/>
              </p:nvSpPr>
              <p:spPr>
                <a:xfrm rot="11453272">
                  <a:off x="2138092" y="1325081"/>
                  <a:ext cx="7359303" cy="4315986"/>
                </a:xfrm>
                <a:prstGeom prst="arc">
                  <a:avLst>
                    <a:gd name="adj1" fmla="val 16200000"/>
                    <a:gd name="adj2" fmla="val 21146791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 sz="1200"/>
                </a:p>
              </p:txBody>
            </p: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 rot="5400000">
                  <a:off x="4122065" y="5263409"/>
                  <a:ext cx="213520" cy="794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 rot="5400000">
                  <a:off x="4122065" y="5548367"/>
                  <a:ext cx="213520" cy="794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 rot="5400000">
                  <a:off x="4122065" y="5834119"/>
                  <a:ext cx="213520" cy="794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 rot="10800000">
                  <a:off x="3857620" y="4999347"/>
                  <a:ext cx="286546" cy="1588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 rot="10800000">
                  <a:off x="3428993" y="5000937"/>
                  <a:ext cx="286546" cy="1588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 rot="10800000">
                  <a:off x="3000365" y="5000937"/>
                  <a:ext cx="286546" cy="1588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 rot="10800000">
                  <a:off x="2571736" y="5000937"/>
                  <a:ext cx="286546" cy="1588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/>
              </p:nvSpPr>
              <p:spPr>
                <a:xfrm>
                  <a:off x="1489755" y="2786057"/>
                  <a:ext cx="1272165" cy="1072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Candara" pitchFamily="34" charset="0"/>
                    </a:rPr>
                    <a:t>P</a:t>
                  </a:r>
                  <a:r>
                    <a:rPr lang="ru-RU" sz="1600" b="1" dirty="0" smtClean="0">
                      <a:latin typeface="Candara" pitchFamily="34" charset="0"/>
                    </a:rPr>
                    <a:t> 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5095002" y="6007262"/>
                  <a:ext cx="1441708" cy="1072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Candara" pitchFamily="34" charset="0"/>
                    </a:rPr>
                    <a:t>Q</a:t>
                  </a:r>
                  <a:r>
                    <a:rPr lang="ru-RU" sz="1600" b="1" dirty="0" smtClean="0">
                      <a:latin typeface="Candara" pitchFamily="34" charset="0"/>
                    </a:rPr>
                    <a:t> </a:t>
                  </a:r>
                  <a:endParaRPr lang="uk-UA" sz="1100" b="1" dirty="0">
                    <a:latin typeface="Candara" pitchFamily="34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655331" y="4857761"/>
                  <a:ext cx="867667" cy="1072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Candara" pitchFamily="34" charset="0"/>
                    </a:rPr>
                    <a:t>P</a:t>
                  </a:r>
                  <a:r>
                    <a:rPr lang="uk-UA" sz="1600" b="1" dirty="0" smtClean="0">
                      <a:latin typeface="Candara" pitchFamily="34" charset="0"/>
                    </a:rPr>
                    <a:t>*</a:t>
                  </a:r>
                  <a:endParaRPr lang="ru-RU" sz="1600" b="1" dirty="0" smtClean="0">
                    <a:latin typeface="Candara" pitchFamily="34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852900" y="6000770"/>
                  <a:ext cx="897540" cy="1072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Candara" pitchFamily="34" charset="0"/>
                    </a:rPr>
                    <a:t>Q</a:t>
                  </a:r>
                  <a:r>
                    <a:rPr lang="uk-UA" sz="1600" b="1" dirty="0" smtClean="0">
                      <a:latin typeface="Candara" pitchFamily="34" charset="0"/>
                    </a:rPr>
                    <a:t>*</a:t>
                  </a:r>
                  <a:endParaRPr lang="ru-RU" sz="1600" b="1" dirty="0" smtClean="0">
                    <a:latin typeface="Candara" pitchFamily="34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3985075" y="4139544"/>
                  <a:ext cx="2154278" cy="1072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Candara" pitchFamily="34" charset="0"/>
                    </a:rPr>
                    <a:t>E</a:t>
                  </a:r>
                  <a:r>
                    <a:rPr lang="uk-UA" sz="1600" b="1" dirty="0" smtClean="0">
                      <a:latin typeface="Candara" pitchFamily="34" charset="0"/>
                    </a:rPr>
                    <a:t>*</a:t>
                  </a:r>
                  <a:r>
                    <a:rPr lang="en-US" sz="1600" b="1" dirty="0" smtClean="0">
                      <a:latin typeface="Candara" pitchFamily="34" charset="0"/>
                    </a:rPr>
                    <a:t>(</a:t>
                  </a:r>
                  <a:r>
                    <a:rPr lang="en-US" sz="1600" b="1" dirty="0" smtClean="0">
                      <a:latin typeface="Candara" pitchFamily="34" charset="0"/>
                    </a:rPr>
                    <a:t>Q</a:t>
                  </a:r>
                  <a:r>
                    <a:rPr lang="uk-UA" sz="1600" b="1" dirty="0" smtClean="0">
                      <a:latin typeface="Candara" pitchFamily="34" charset="0"/>
                    </a:rPr>
                    <a:t>*</a:t>
                  </a:r>
                  <a:r>
                    <a:rPr lang="en-US" sz="1600" b="1" dirty="0" smtClean="0">
                      <a:latin typeface="Candara" pitchFamily="34" charset="0"/>
                    </a:rPr>
                    <a:t>; P</a:t>
                  </a:r>
                  <a:r>
                    <a:rPr lang="uk-UA" sz="1600" b="1" dirty="0" smtClean="0">
                      <a:latin typeface="Candara" pitchFamily="34" charset="0"/>
                    </a:rPr>
                    <a:t>*</a:t>
                  </a:r>
                  <a:r>
                    <a:rPr lang="en-US" sz="1600" b="1" dirty="0" smtClean="0">
                      <a:latin typeface="Candara" pitchFamily="34" charset="0"/>
                    </a:rPr>
                    <a:t>)</a:t>
                  </a:r>
                  <a:endParaRPr lang="ru-RU" sz="1600" b="1" dirty="0" smtClean="0">
                    <a:latin typeface="Candara" pitchFamily="34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2786052" y="3067394"/>
                  <a:ext cx="571504" cy="1072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FF0000"/>
                      </a:solidFill>
                      <a:latin typeface="Candara" pitchFamily="34" charset="0"/>
                    </a:rPr>
                    <a:t>D</a:t>
                  </a:r>
                  <a:endParaRPr lang="ru-RU" sz="1600" b="1" dirty="0" smtClean="0">
                    <a:solidFill>
                      <a:srgbClr val="FF0000"/>
                    </a:solidFill>
                    <a:latin typeface="Candara" pitchFamily="34" charset="0"/>
                  </a:endParaRP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3030835" y="5476782"/>
                <a:ext cx="612473" cy="1007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ndara" pitchFamily="34" charset="0"/>
                  </a:rPr>
                  <a:t>B</a:t>
                </a:r>
                <a:endParaRPr lang="ru-RU" sz="1600" b="1" dirty="0" smtClean="0">
                  <a:latin typeface="Candara" pitchFamily="34" charset="0"/>
                </a:endParaRPr>
              </a:p>
            </p:txBody>
          </p:sp>
        </p:grpSp>
      </p:grpSp>
      <p:grpSp>
        <p:nvGrpSpPr>
          <p:cNvPr id="77" name="Группа 17"/>
          <p:cNvGrpSpPr/>
          <p:nvPr/>
        </p:nvGrpSpPr>
        <p:grpSpPr>
          <a:xfrm>
            <a:off x="357167" y="4826659"/>
            <a:ext cx="4429205" cy="1817051"/>
            <a:chOff x="1351420" y="2018821"/>
            <a:chExt cx="8582590" cy="5408962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2285984" y="5472566"/>
              <a:ext cx="2000264" cy="956831"/>
            </a:xfrm>
            <a:prstGeom prst="rect">
              <a:avLst/>
            </a:prstGeom>
            <a:solidFill>
              <a:srgbClr val="FFB829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grpSp>
          <p:nvGrpSpPr>
            <p:cNvPr id="79" name="Группа 47"/>
            <p:cNvGrpSpPr/>
            <p:nvPr/>
          </p:nvGrpSpPr>
          <p:grpSpPr>
            <a:xfrm>
              <a:off x="1351420" y="2018821"/>
              <a:ext cx="8582590" cy="5408962"/>
              <a:chOff x="1489755" y="1325081"/>
              <a:chExt cx="8007640" cy="5754331"/>
            </a:xfrm>
          </p:grpSpPr>
          <p:cxnSp>
            <p:nvCxnSpPr>
              <p:cNvPr id="81" name="Прямая со стрелкой 80"/>
              <p:cNvCxnSpPr/>
              <p:nvPr/>
            </p:nvCxnSpPr>
            <p:spPr>
              <a:xfrm rot="16200000" flipV="1">
                <a:off x="728020" y="4372159"/>
                <a:ext cx="3229350" cy="278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 стрелкой 81"/>
              <p:cNvCxnSpPr/>
              <p:nvPr/>
            </p:nvCxnSpPr>
            <p:spPr>
              <a:xfrm flipV="1">
                <a:off x="2357422" y="6000768"/>
                <a:ext cx="3571900" cy="103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83" name="Дуга 82"/>
              <p:cNvSpPr/>
              <p:nvPr/>
            </p:nvSpPr>
            <p:spPr>
              <a:xfrm rot="11453272">
                <a:off x="2138092" y="1325081"/>
                <a:ext cx="7359303" cy="4315986"/>
              </a:xfrm>
              <a:prstGeom prst="arc">
                <a:avLst>
                  <a:gd name="adj1" fmla="val 16200000"/>
                  <a:gd name="adj2" fmla="val 21146791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cxnSp>
            <p:nvCxnSpPr>
              <p:cNvPr id="84" name="Прямая соединительная линия 83"/>
              <p:cNvCxnSpPr/>
              <p:nvPr/>
            </p:nvCxnSpPr>
            <p:spPr>
              <a:xfrm rot="5400000">
                <a:off x="4122065" y="5263409"/>
                <a:ext cx="213520" cy="794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 rot="5400000">
                <a:off x="4122065" y="5548367"/>
                <a:ext cx="213520" cy="794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 rot="5400000">
                <a:off x="4122065" y="5834119"/>
                <a:ext cx="213520" cy="794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rot="10800000">
                <a:off x="3857620" y="4999347"/>
                <a:ext cx="286546" cy="1588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rot="10800000">
                <a:off x="3428993" y="5000937"/>
                <a:ext cx="286546" cy="1588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 rot="10800000">
                <a:off x="3000365" y="5000937"/>
                <a:ext cx="286546" cy="1588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rot="10800000">
                <a:off x="2571736" y="5000937"/>
                <a:ext cx="286546" cy="1588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1489755" y="2786057"/>
                <a:ext cx="1272165" cy="107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ndara" pitchFamily="34" charset="0"/>
                  </a:rPr>
                  <a:t>P</a:t>
                </a:r>
                <a:r>
                  <a:rPr lang="ru-RU" sz="1600" b="1" dirty="0" smtClean="0">
                    <a:latin typeface="Candara" pitchFamily="34" charset="0"/>
                  </a:rPr>
                  <a:t> 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095002" y="6007262"/>
                <a:ext cx="1441708" cy="107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andara" pitchFamily="34" charset="0"/>
                  </a:rPr>
                  <a:t>Q</a:t>
                </a:r>
                <a:r>
                  <a:rPr lang="ru-RU" sz="1600" b="1" dirty="0" smtClean="0">
                    <a:latin typeface="Candara" pitchFamily="34" charset="0"/>
                  </a:rPr>
                  <a:t> </a:t>
                </a:r>
                <a:endParaRPr lang="uk-UA" sz="1100" b="1" dirty="0">
                  <a:latin typeface="Candara" pitchFamily="34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655304" y="4857761"/>
                <a:ext cx="867667" cy="107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ndara" pitchFamily="34" charset="0"/>
                  </a:rPr>
                  <a:t>P</a:t>
                </a:r>
                <a:r>
                  <a:rPr lang="uk-UA" sz="1600" b="1" dirty="0" smtClean="0">
                    <a:latin typeface="Candara" pitchFamily="34" charset="0"/>
                  </a:rPr>
                  <a:t>*</a:t>
                </a:r>
                <a:endParaRPr lang="ru-RU" sz="1600" b="1" dirty="0" smtClean="0">
                  <a:latin typeface="Candara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852900" y="6000770"/>
                <a:ext cx="897540" cy="107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ndara" pitchFamily="34" charset="0"/>
                  </a:rPr>
                  <a:t>Q</a:t>
                </a:r>
                <a:r>
                  <a:rPr lang="uk-UA" sz="1600" b="1" dirty="0" smtClean="0">
                    <a:latin typeface="Candara" pitchFamily="34" charset="0"/>
                  </a:rPr>
                  <a:t>*</a:t>
                </a:r>
                <a:endParaRPr lang="ru-RU" sz="1600" b="1" dirty="0" smtClean="0">
                  <a:latin typeface="Candara" pitchFamily="34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985075" y="4139544"/>
                <a:ext cx="2154278" cy="107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ndara" pitchFamily="34" charset="0"/>
                  </a:rPr>
                  <a:t>E</a:t>
                </a:r>
                <a:r>
                  <a:rPr lang="uk-UA" sz="1600" b="1" dirty="0" smtClean="0">
                    <a:latin typeface="Candara" pitchFamily="34" charset="0"/>
                  </a:rPr>
                  <a:t>*</a:t>
                </a:r>
                <a:r>
                  <a:rPr lang="en-US" sz="1600" b="1" dirty="0" smtClean="0">
                    <a:latin typeface="Candara" pitchFamily="34" charset="0"/>
                  </a:rPr>
                  <a:t>(</a:t>
                </a:r>
                <a:r>
                  <a:rPr lang="en-US" sz="1600" b="1" dirty="0" smtClean="0">
                    <a:latin typeface="Candara" pitchFamily="34" charset="0"/>
                  </a:rPr>
                  <a:t>Q</a:t>
                </a:r>
                <a:r>
                  <a:rPr lang="uk-UA" sz="1600" b="1" dirty="0" smtClean="0">
                    <a:latin typeface="Candara" pitchFamily="34" charset="0"/>
                  </a:rPr>
                  <a:t>*</a:t>
                </a:r>
                <a:r>
                  <a:rPr lang="en-US" sz="1600" b="1" dirty="0" smtClean="0">
                    <a:latin typeface="Candara" pitchFamily="34" charset="0"/>
                  </a:rPr>
                  <a:t>; P</a:t>
                </a:r>
                <a:r>
                  <a:rPr lang="uk-UA" sz="1600" b="1" dirty="0" smtClean="0">
                    <a:latin typeface="Candara" pitchFamily="34" charset="0"/>
                  </a:rPr>
                  <a:t>*</a:t>
                </a:r>
                <a:r>
                  <a:rPr lang="en-US" sz="1600" b="1" dirty="0" smtClean="0">
                    <a:latin typeface="Candara" pitchFamily="34" charset="0"/>
                  </a:rPr>
                  <a:t>)</a:t>
                </a:r>
                <a:endParaRPr lang="ru-RU" sz="1600" b="1" dirty="0" smtClean="0">
                  <a:latin typeface="Candara" pitchFamily="34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786052" y="3067394"/>
                <a:ext cx="571504" cy="107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  <a:latin typeface="Candara" pitchFamily="34" charset="0"/>
                  </a:rPr>
                  <a:t>D</a:t>
                </a:r>
                <a:endParaRPr lang="ru-RU" sz="1600" b="1" dirty="0" smtClean="0">
                  <a:solidFill>
                    <a:srgbClr val="FF0000"/>
                  </a:solidFill>
                  <a:latin typeface="Candara" pitchFamily="34" charset="0"/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3030834" y="5476780"/>
              <a:ext cx="612473" cy="100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ndara" pitchFamily="34" charset="0"/>
                </a:rPr>
                <a:t>A</a:t>
              </a:r>
              <a:endParaRPr lang="ru-RU" sz="1600" b="1" dirty="0" smtClean="0">
                <a:latin typeface="Candara" pitchFamily="34" charset="0"/>
              </a:endParaRPr>
            </a:p>
          </p:txBody>
        </p:sp>
      </p:grpSp>
      <p:cxnSp>
        <p:nvCxnSpPr>
          <p:cNvPr id="98" name="Прямая соединительная линия 97"/>
          <p:cNvCxnSpPr/>
          <p:nvPr/>
        </p:nvCxnSpPr>
        <p:spPr>
          <a:xfrm>
            <a:off x="1571604" y="5143512"/>
            <a:ext cx="642942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3428992" y="5072074"/>
            <a:ext cx="642942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3428992" y="5214950"/>
            <a:ext cx="642942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28670"/>
            <a:ext cx="800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 Таким чином,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споживчий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надлишок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можна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порахувати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за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наступн</a:t>
            </a:r>
            <a:r>
              <a:rPr lang="uk-UA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ою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формулою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230667"/>
            <a:ext cx="83582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Визначення споживчого надлишку</a:t>
            </a:r>
            <a:endParaRPr lang="uk-UA" sz="4800" b="1" cap="none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7" name="Прямоугольник 96"/>
          <p:cNvSpPr/>
          <p:nvPr/>
        </p:nvSpPr>
        <p:spPr>
          <a:xfrm>
            <a:off x="500034" y="1785926"/>
            <a:ext cx="7000924" cy="2428892"/>
          </a:xfrm>
          <a:prstGeom prst="rect">
            <a:avLst/>
          </a:prstGeom>
          <a:solidFill>
            <a:srgbClr val="FFC993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7224" y="1893644"/>
            <a:ext cx="6215106" cy="2321174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2428860" y="4572008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CS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–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споживчий надлишок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f(Q)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–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функц</a:t>
            </a:r>
            <a:r>
              <a:rPr lang="uk-UA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ія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попиту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P*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– рівноважна ціна 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Q*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–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рівноважна кількість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928670"/>
            <a:ext cx="73581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Відомо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попит на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деякий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задається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функцією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= 4 -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2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де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-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кількість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товару (у шт.),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-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ціна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одиниці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товару, 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рівновага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на ринку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даного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досягається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при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* =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* = 1.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Визначите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споживчий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надлишок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.</a:t>
            </a:r>
          </a:p>
          <a:p>
            <a:endParaRPr lang="ru-RU" sz="2000" dirty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Дано:</a:t>
            </a: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</a:t>
            </a:r>
            <a:r>
              <a:rPr lang="en-US" sz="2000" baseline="-25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D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=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4 -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2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* =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* = 1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(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-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кількість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товару (у шт.), </a:t>
            </a: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-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ціна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одиниці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товару)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Знайти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:</a:t>
            </a:r>
          </a:p>
          <a:p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CS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(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споживчий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надлишок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) 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endParaRPr lang="ru-RU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230667"/>
            <a:ext cx="83582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Задача</a:t>
            </a:r>
            <a:endParaRPr lang="uk-UA" sz="4800" b="1" cap="none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7650" name="Picture 2" descr="http://www.antalyacity.ru/wp-content/uploads/shopping_Antaly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EFD"/>
              </a:clrFrom>
              <a:clrTo>
                <a:srgbClr val="F4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500306"/>
            <a:ext cx="2286016" cy="2304452"/>
          </a:xfrm>
          <a:prstGeom prst="rect">
            <a:avLst/>
          </a:prstGeom>
          <a:noFill/>
        </p:spPr>
      </p:pic>
      <p:pic>
        <p:nvPicPr>
          <p:cNvPr id="27652" name="Picture 4" descr="http://img0.liveinternet.ru/images/attach/c/4/79/303/79303960_lib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071678"/>
            <a:ext cx="2249270" cy="2666992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3643306" y="2143116"/>
            <a:ext cx="1576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Попит</a:t>
            </a:r>
            <a:endParaRPr lang="ru-RU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0694" y="1928802"/>
            <a:ext cx="28410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Ринкова</a:t>
            </a:r>
            <a:r>
              <a:rPr lang="ru-RU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рівновага</a:t>
            </a:r>
            <a:endParaRPr lang="ru-RU" sz="2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7654" name="Picture 6" descr="http://promoserver.ru/s_images/1298743178517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500438"/>
            <a:ext cx="928694" cy="696521"/>
          </a:xfrm>
          <a:prstGeom prst="rect">
            <a:avLst/>
          </a:prstGeom>
          <a:noFill/>
        </p:spPr>
      </p:pic>
      <p:pic>
        <p:nvPicPr>
          <p:cNvPr id="27656" name="Picture 8" descr="http://i058.radikal.ru/1103/fe/790017b77194.jpg"/>
          <p:cNvPicPr>
            <a:picLocks noChangeAspect="1" noChangeArrowheads="1"/>
          </p:cNvPicPr>
          <p:nvPr/>
        </p:nvPicPr>
        <p:blipFill>
          <a:blip r:embed="rId5" cstate="print"/>
          <a:srcRect l="10000" t="7166" r="6666" b="6846"/>
          <a:stretch>
            <a:fillRect/>
          </a:stretch>
        </p:blipFill>
        <p:spPr bwMode="auto">
          <a:xfrm>
            <a:off x="7215206" y="3357562"/>
            <a:ext cx="857256" cy="617224"/>
          </a:xfrm>
          <a:prstGeom prst="round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5929322" y="4000504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*</a:t>
            </a:r>
            <a:endParaRPr lang="en-US" sz="2400" b="1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74626" y="4000504"/>
            <a:ext cx="554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*</a:t>
            </a:r>
            <a:endParaRPr lang="en-US" sz="2400" b="1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43702" y="4572008"/>
            <a:ext cx="714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= 1</a:t>
            </a:r>
            <a:endParaRPr lang="en-US" sz="2400" b="1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71868" y="4214818"/>
            <a:ext cx="1518364" cy="461665"/>
          </a:xfrm>
          <a:prstGeom prst="rect">
            <a:avLst/>
          </a:prstGeom>
          <a:solidFill>
            <a:srgbClr val="FFC993"/>
          </a:solidFill>
          <a:ln>
            <a:noFill/>
          </a:ln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</a:t>
            </a:r>
            <a:r>
              <a:rPr lang="en-US" sz="2400" b="1" baseline="-25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D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=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4 -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2</a:t>
            </a:r>
            <a:endParaRPr lang="en-US" sz="2400" b="1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38" name="Штриховая стрелка вправо 37"/>
          <p:cNvSpPr/>
          <p:nvPr/>
        </p:nvSpPr>
        <p:spPr>
          <a:xfrm rot="5400000">
            <a:off x="5179223" y="4250537"/>
            <a:ext cx="1071570" cy="1714512"/>
          </a:xfrm>
          <a:prstGeom prst="stripedRightArrow">
            <a:avLst>
              <a:gd name="adj1" fmla="val 39961"/>
              <a:gd name="adj2" fmla="val 38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658" name="Picture 10" descr="http://www.beamanager.biz/blog/wazzub/img/wazzub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786322"/>
            <a:ext cx="2143140" cy="178595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41" name="Прямоугольник 40"/>
          <p:cNvSpPr/>
          <p:nvPr/>
        </p:nvSpPr>
        <p:spPr>
          <a:xfrm>
            <a:off x="3571868" y="5786454"/>
            <a:ext cx="45656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Споживчий</a:t>
            </a:r>
            <a:r>
              <a:rPr lang="ru-RU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32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надлишок</a:t>
            </a:r>
            <a:r>
              <a:rPr lang="ru-RU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 - ?</a:t>
            </a:r>
            <a:endParaRPr lang="ru-RU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28670"/>
            <a:ext cx="800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За виведеною формулою визначення споживчого надлишку маємо: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endParaRPr lang="ru-RU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230667"/>
            <a:ext cx="83582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Розв’язання</a:t>
            </a:r>
            <a:endParaRPr lang="uk-UA" sz="4800" b="1" cap="none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-428660" y="1357298"/>
            <a:ext cx="8215370" cy="3429024"/>
            <a:chOff x="-1357354" y="2643182"/>
            <a:chExt cx="7483196" cy="2814736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-1357354" y="2643182"/>
              <a:ext cx="7483196" cy="2814736"/>
              <a:chOff x="-500098" y="2928934"/>
              <a:chExt cx="7483196" cy="2814736"/>
            </a:xfrm>
          </p:grpSpPr>
          <p:pic>
            <p:nvPicPr>
              <p:cNvPr id="55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0000" contrast="10000"/>
              </a:blip>
              <a:srcRect t="38102"/>
              <a:stretch>
                <a:fillRect/>
              </a:stretch>
            </p:blipFill>
            <p:spPr bwMode="auto">
              <a:xfrm>
                <a:off x="-500098" y="3786190"/>
                <a:ext cx="7483196" cy="1957480"/>
              </a:xfrm>
              <a:prstGeom prst="rect">
                <a:avLst/>
              </a:prstGeom>
              <a:noFill/>
            </p:spPr>
          </p:pic>
          <p:pic>
            <p:nvPicPr>
              <p:cNvPr id="28683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0000" contrast="10000"/>
              </a:blip>
              <a:srcRect r="53222" b="61597"/>
              <a:stretch>
                <a:fillRect/>
              </a:stretch>
            </p:blipFill>
            <p:spPr bwMode="auto">
              <a:xfrm>
                <a:off x="1857356" y="2928934"/>
                <a:ext cx="3500462" cy="1214447"/>
              </a:xfrm>
              <a:prstGeom prst="rect">
                <a:avLst/>
              </a:prstGeom>
              <a:noFill/>
            </p:spPr>
          </p:pic>
          <p:pic>
            <p:nvPicPr>
              <p:cNvPr id="52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0000" contrast="20000"/>
              </a:blip>
              <a:srcRect l="4773" t="13554" r="90454" b="70633"/>
              <a:stretch>
                <a:fillRect/>
              </a:stretch>
            </p:blipFill>
            <p:spPr bwMode="auto">
              <a:xfrm>
                <a:off x="5214942" y="3357562"/>
                <a:ext cx="357190" cy="500066"/>
              </a:xfrm>
              <a:prstGeom prst="rect">
                <a:avLst/>
              </a:prstGeom>
              <a:noFill/>
            </p:spPr>
          </p:pic>
        </p:grpSp>
        <p:pic>
          <p:nvPicPr>
            <p:cNvPr id="53" name="Picture 11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4773" t="13554" r="90454" b="70633"/>
            <a:stretch>
              <a:fillRect/>
            </a:stretch>
          </p:blipFill>
          <p:spPr bwMode="auto">
            <a:xfrm>
              <a:off x="5715008" y="3857628"/>
              <a:ext cx="357190" cy="500066"/>
            </a:xfrm>
            <a:prstGeom prst="rect">
              <a:avLst/>
            </a:prstGeom>
            <a:noFill/>
          </p:spPr>
        </p:pic>
      </p:grpSp>
      <p:sp>
        <p:nvSpPr>
          <p:cNvPr id="58" name="TextBox 57"/>
          <p:cNvSpPr txBox="1"/>
          <p:nvPr/>
        </p:nvSpPr>
        <p:spPr>
          <a:xfrm>
            <a:off x="0" y="4857760"/>
            <a:ext cx="8001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Отже, за даний товар споживачі готові заплатити на           грн. більше за реальні витрати на його придбання.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endParaRPr lang="ru-RU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786322"/>
            <a:ext cx="323850" cy="619125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1428728" y="59293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Відповідь</a:t>
            </a:r>
            <a:r>
              <a:rPr lang="ru-RU" sz="3200" b="1" i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: 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CS </a:t>
            </a:r>
            <a:r>
              <a:rPr lang="uk-UA" sz="32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=      грн.</a:t>
            </a:r>
            <a:endParaRPr lang="en-US" sz="32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2" name="Picture 14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43372" y="5857892"/>
            <a:ext cx="466726" cy="892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1.bp.blogspot.com/-G3SBUwOxIe4/Tw1Qlu9GHsI/AAAAAAAABaQ/0220DgB63vs/s1600/hayal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0426" y="0"/>
            <a:ext cx="57935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505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Дякую</a:t>
            </a: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505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7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505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увагу</a:t>
            </a: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505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5050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103170"/>
            <a:ext cx="7929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Традиційно 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практичний додаток інтеграла ілюструється обчисленням площ різних фігур, знаходженням обсягів геометричних тіл і деяких додатків у фізиці й техніці. Однак роль інтеграла в моделюванні економічних процесів не розглядається.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Разом </a:t>
            </a:r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 тим, інтегральне вирахування має багатий математичний апарат для моделювання й дослідження процесів, що відбуваються в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економіці.</a:t>
            </a:r>
            <a:endParaRPr lang="uk-UA" sz="2000" dirty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146" name="Picture 2" descr="http://img714.imageshack.us/img714/2686/integralasregionundercu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00232" y="3083045"/>
            <a:ext cx="4229084" cy="37035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30667"/>
            <a:ext cx="80724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Практичний додаток інтеграла</a:t>
            </a:r>
            <a:endParaRPr lang="uk-UA" sz="4800" b="1" cap="none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85794"/>
            <a:ext cx="3857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Попит на </a:t>
            </a:r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даний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- сформована на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певний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момент часу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залежність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між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ціною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обсягом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його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покупки.</a:t>
            </a:r>
            <a:endParaRPr lang="uk-UA" sz="2000" dirty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353"/>
            <a:ext cx="80724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Попит та пропозиція</a:t>
            </a:r>
            <a:endParaRPr lang="uk-UA" sz="4800" b="1" cap="none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410" name="Picture 2" descr="http://upload.wikimedia.org/wikipedia/commons/4/40/Supply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928934"/>
            <a:ext cx="3071834" cy="2882800"/>
          </a:xfrm>
          <a:prstGeom prst="rect">
            <a:avLst/>
          </a:prstGeom>
          <a:noFill/>
        </p:spPr>
      </p:pic>
      <p:pic>
        <p:nvPicPr>
          <p:cNvPr id="17412" name="Picture 4" descr="http://upload.wikimedia.org/wikipedia/commons/0/01/Demand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526" y="3000372"/>
            <a:ext cx="3134342" cy="27860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14744" y="714356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Пропозиція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на </a:t>
            </a:r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даний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- сформована на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певний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момент часу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залежність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між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ціною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кількістю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товару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пропонованого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до продажу. </a:t>
            </a:r>
            <a:endParaRPr lang="uk-UA" sz="2000" dirty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357430"/>
            <a:ext cx="3000396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Candara" pitchFamily="34" charset="0"/>
              </a:rPr>
              <a:t>Чим більша ціна, тим менший попит.</a:t>
            </a:r>
            <a:endParaRPr lang="uk-UA" sz="2000" dirty="0">
              <a:latin typeface="Candar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2285992"/>
            <a:ext cx="2998800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Candara" pitchFamily="34" charset="0"/>
              </a:rPr>
              <a:t>Чим більша ціна, тим більша пропозиція.</a:t>
            </a:r>
            <a:endParaRPr lang="uk-UA" sz="2000" dirty="0"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4314" y="5770923"/>
            <a:ext cx="857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Відзначимо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економісти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порахували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зручним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зображувати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аргумент (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ціну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) по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осі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ординат, 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залежна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змінну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(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кількість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товару) по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осі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абсцис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. Тому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графіки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функцій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попиту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пропозиції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виглядають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такий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спосіб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.</a:t>
            </a:r>
            <a:endParaRPr lang="uk-UA" sz="2000" dirty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4356"/>
            <a:ext cx="8286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І, нарешті, уведемо ще одне поняття, що грає більшу роль у </a:t>
            </a:r>
            <a:r>
              <a:rPr lang="uk-UA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мо-делюванні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економічних процесів - 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ринкова рівновага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. Стан рівноваги характеризують такі ціна й кількість, при яких обсяг попиту збігається з величиною пропозиції, а графічно ринкова рівновага зображується точкою перетинання кривих попиту та пропозиції.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6353"/>
            <a:ext cx="80724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Ринкова рівновага</a:t>
            </a:r>
            <a:endParaRPr lang="uk-UA" sz="4800" b="1" cap="none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-395600" y="-1613"/>
            <a:ext cx="8044630" cy="5502315"/>
            <a:chOff x="829440" y="89370"/>
            <a:chExt cx="8283968" cy="6459902"/>
          </a:xfrm>
        </p:grpSpPr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821505" y="4464057"/>
              <a:ext cx="307183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V="1">
              <a:off x="2357422" y="6000768"/>
              <a:ext cx="3571900" cy="103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Дуга 16"/>
            <p:cNvSpPr/>
            <p:nvPr/>
          </p:nvSpPr>
          <p:spPr>
            <a:xfrm rot="11453272">
              <a:off x="2492017" y="1229313"/>
              <a:ext cx="6621391" cy="4327935"/>
            </a:xfrm>
            <a:prstGeom prst="arc">
              <a:avLst>
                <a:gd name="adj1" fmla="val 16200000"/>
                <a:gd name="adj2" fmla="val 20856848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Дуга 17"/>
            <p:cNvSpPr/>
            <p:nvPr/>
          </p:nvSpPr>
          <p:spPr>
            <a:xfrm rot="6312698">
              <a:off x="201253" y="717557"/>
              <a:ext cx="5584309" cy="4327935"/>
            </a:xfrm>
            <a:prstGeom prst="arc">
              <a:avLst>
                <a:gd name="adj1" fmla="val 16200000"/>
                <a:gd name="adj2" fmla="val 20856848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4108447" y="5179231"/>
              <a:ext cx="213520" cy="79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4108447" y="5464189"/>
              <a:ext cx="213520" cy="79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108447" y="5749941"/>
              <a:ext cx="213520" cy="79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3857620" y="5070485"/>
              <a:ext cx="286546" cy="15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3428993" y="5072074"/>
              <a:ext cx="286546" cy="15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3000365" y="5072074"/>
              <a:ext cx="286546" cy="15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2571736" y="5072074"/>
              <a:ext cx="286546" cy="158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428728" y="2786058"/>
              <a:ext cx="11430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ndara" pitchFamily="34" charset="0"/>
                </a:rPr>
                <a:t>P</a:t>
              </a:r>
              <a:r>
                <a:rPr lang="ru-RU" sz="2400" b="1" dirty="0" smtClean="0">
                  <a:latin typeface="Candara" pitchFamily="34" charset="0"/>
                </a:rPr>
                <a:t> </a:t>
              </a:r>
            </a:p>
            <a:p>
              <a:pPr algn="ctr"/>
              <a:r>
                <a:rPr lang="ru-RU" sz="1600" b="1" dirty="0" smtClean="0">
                  <a:latin typeface="Candara" pitchFamily="34" charset="0"/>
                </a:rPr>
                <a:t>(</a:t>
              </a:r>
              <a:r>
                <a:rPr lang="uk-UA" sz="1600" b="1" dirty="0" smtClean="0">
                  <a:latin typeface="Candara" pitchFamily="34" charset="0"/>
                </a:rPr>
                <a:t>ціна</a:t>
              </a:r>
              <a:r>
                <a:rPr lang="ru-RU" sz="1600" b="1" dirty="0" smtClean="0">
                  <a:latin typeface="Candara" pitchFamily="34" charset="0"/>
                </a:rPr>
                <a:t>)</a:t>
              </a:r>
              <a:endParaRPr lang="uk-UA" sz="1600" b="1" dirty="0">
                <a:latin typeface="Candar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37364" y="6007262"/>
              <a:ext cx="1441708" cy="542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ndara" pitchFamily="34" charset="0"/>
                </a:rPr>
                <a:t>Q</a:t>
              </a:r>
              <a:r>
                <a:rPr lang="ru-RU" sz="2400" b="1" dirty="0" smtClean="0">
                  <a:latin typeface="Candara" pitchFamily="34" charset="0"/>
                </a:rPr>
                <a:t> </a:t>
              </a:r>
              <a:r>
                <a:rPr lang="ru-RU" sz="1600" b="1" dirty="0" smtClean="0">
                  <a:latin typeface="Candara" pitchFamily="34" charset="0"/>
                </a:rPr>
                <a:t>(</a:t>
              </a:r>
              <a:r>
                <a:rPr lang="uk-UA" sz="1600" b="1" dirty="0" err="1" smtClean="0">
                  <a:latin typeface="Candara" pitchFamily="34" charset="0"/>
                </a:rPr>
                <a:t>к-ть</a:t>
              </a:r>
              <a:r>
                <a:rPr lang="ru-RU" sz="1600" b="1" dirty="0" smtClean="0">
                  <a:latin typeface="Candara" pitchFamily="34" charset="0"/>
                </a:rPr>
                <a:t>)</a:t>
              </a:r>
              <a:endParaRPr lang="uk-UA" sz="1600" b="1" dirty="0">
                <a:latin typeface="Candara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85918" y="4857760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ndara" pitchFamily="34" charset="0"/>
                </a:rPr>
                <a:t>P</a:t>
              </a:r>
              <a:r>
                <a:rPr lang="uk-UA" sz="2400" b="1" dirty="0" smtClean="0">
                  <a:latin typeface="Candara" pitchFamily="34" charset="0"/>
                </a:rPr>
                <a:t>*</a:t>
              </a:r>
              <a:endParaRPr lang="ru-RU" sz="2400" b="1" dirty="0" smtClean="0">
                <a:latin typeface="Candar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52900" y="6000768"/>
              <a:ext cx="897540" cy="492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ndara" pitchFamily="34" charset="0"/>
                </a:rPr>
                <a:t>Q</a:t>
              </a:r>
              <a:r>
                <a:rPr lang="uk-UA" sz="2400" b="1" dirty="0" smtClean="0">
                  <a:latin typeface="Candara" pitchFamily="34" charset="0"/>
                </a:rPr>
                <a:t>*</a:t>
              </a:r>
              <a:endParaRPr lang="ru-RU" sz="2400" b="1" dirty="0" smtClean="0">
                <a:latin typeface="Candara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29058" y="4538971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ndara" pitchFamily="34" charset="0"/>
                </a:rPr>
                <a:t>E</a:t>
              </a:r>
              <a:r>
                <a:rPr lang="uk-UA" sz="2400" b="1" dirty="0" smtClean="0">
                  <a:latin typeface="Candara" pitchFamily="34" charset="0"/>
                </a:rPr>
                <a:t>*</a:t>
              </a:r>
              <a:endParaRPr lang="ru-RU" sz="2400" b="1" dirty="0" smtClean="0">
                <a:latin typeface="Candar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29191" y="3529930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7030A0"/>
                  </a:solidFill>
                  <a:latin typeface="Candara" pitchFamily="34" charset="0"/>
                </a:rPr>
                <a:t>S</a:t>
              </a:r>
              <a:endParaRPr lang="ru-RU" sz="2400" b="1" dirty="0" smtClean="0">
                <a:solidFill>
                  <a:srgbClr val="7030A0"/>
                </a:solidFill>
                <a:latin typeface="Candara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86051" y="3529930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Candara" pitchFamily="34" charset="0"/>
                </a:rPr>
                <a:t>D</a:t>
              </a:r>
              <a:endParaRPr lang="ru-RU" sz="2400" b="1" dirty="0" smtClean="0">
                <a:solidFill>
                  <a:srgbClr val="FF0000"/>
                </a:solidFill>
                <a:latin typeface="Candara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643438" y="3071810"/>
            <a:ext cx="3429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D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–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пропозиція 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–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попит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P*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– рівноважна ціна 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Q*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–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рівноважна кількість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E*(P*;Q*)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–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точка рівноваги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5534561"/>
            <a:ext cx="8072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Надалі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для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зручності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аналізу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ми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будемо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розглядати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не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залеж-ність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 = f(P),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зворотні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функції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попиту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пропозиції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характеризу-ють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залежність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 = f(Q)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тоді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аргумент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значення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функції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графічно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будуть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зображуватися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звичним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для нас образом.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928670"/>
            <a:ext cx="7929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Кожен споживач визначає для себе граничну максимальну суму грошей, яку він міг би заплатити за товар згідно зі своєю оцінкою його граничної корисності. Ця готовність платити є показником сприйняття цінності товару споживачем. </a:t>
            </a:r>
          </a:p>
          <a:p>
            <a:r>
              <a:rPr lang="uk-UA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Споживчий надлишок 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– це різниця між максимальною сумою, яку споживач був готовий заплатити за кількість товару, на яку він пред’являє попит, і фактично заплаченою сумою.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14290"/>
            <a:ext cx="80724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Споживчий надлишок</a:t>
            </a:r>
            <a:endParaRPr lang="uk-UA" sz="4800" b="1" cap="none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2530" name="Picture 2" descr="http://www.coolreferat.com/dopb69055.zi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10000" contrast="10000"/>
          </a:blip>
          <a:srcRect b="12195"/>
          <a:stretch>
            <a:fillRect/>
          </a:stretch>
        </p:blipFill>
        <p:spPr bwMode="auto">
          <a:xfrm>
            <a:off x="142844" y="3571876"/>
            <a:ext cx="3802271" cy="2571768"/>
          </a:xfrm>
          <a:prstGeom prst="rect">
            <a:avLst/>
          </a:prstGeom>
          <a:noFill/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143372" y="3500438"/>
          <a:ext cx="3780000" cy="25920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60000"/>
                <a:gridCol w="1260000"/>
                <a:gridCol w="126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accent3"/>
                          </a:solidFill>
                          <a:latin typeface="Candara" pitchFamily="34" charset="0"/>
                        </a:rPr>
                        <a:t>Ціна</a:t>
                      </a:r>
                      <a:r>
                        <a:rPr lang="ru-RU" sz="1400" b="1" dirty="0">
                          <a:solidFill>
                            <a:schemeClr val="accent3"/>
                          </a:solidFill>
                          <a:latin typeface="Candara" pitchFamily="34" charset="0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chemeClr val="accent3"/>
                          </a:solidFill>
                          <a:latin typeface="Candara" pitchFamily="34" charset="0"/>
                        </a:rPr>
                        <a:t>грн</a:t>
                      </a:r>
                      <a:r>
                        <a:rPr lang="ru-RU" sz="1400" b="1" dirty="0">
                          <a:solidFill>
                            <a:schemeClr val="accent3"/>
                          </a:solidFill>
                          <a:latin typeface="Candara" pitchFamily="34" charset="0"/>
                        </a:rPr>
                        <a:t>. </a:t>
                      </a: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accent3"/>
                          </a:solidFill>
                          <a:latin typeface="Candara" pitchFamily="34" charset="0"/>
                        </a:rPr>
                        <a:t>К-ть</a:t>
                      </a:r>
                      <a:r>
                        <a:rPr lang="ru-RU" sz="1400" b="1" dirty="0" smtClean="0">
                          <a:solidFill>
                            <a:schemeClr val="accent3"/>
                          </a:solidFill>
                          <a:latin typeface="Candara" pitchFamily="34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accent3"/>
                          </a:solidFill>
                          <a:latin typeface="Candara" pitchFamily="34" charset="0"/>
                        </a:rPr>
                        <a:t>покупців</a:t>
                      </a:r>
                      <a:endParaRPr lang="ru-RU" sz="1400" b="1" dirty="0">
                        <a:solidFill>
                          <a:schemeClr val="accent3"/>
                        </a:solidFill>
                        <a:latin typeface="Candara" pitchFamily="34" charset="0"/>
                      </a:endParaRP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accent3"/>
                          </a:solidFill>
                          <a:latin typeface="Candara" pitchFamily="34" charset="0"/>
                        </a:rPr>
                        <a:t>Обсяг</a:t>
                      </a:r>
                      <a:r>
                        <a:rPr lang="ru-RU" sz="1400" b="1" dirty="0">
                          <a:solidFill>
                            <a:schemeClr val="accent3"/>
                          </a:solidFill>
                          <a:latin typeface="Candara" pitchFamily="34" charset="0"/>
                        </a:rPr>
                        <a:t> </a:t>
                      </a:r>
                      <a:br>
                        <a:rPr lang="ru-RU" sz="1400" b="1" dirty="0">
                          <a:solidFill>
                            <a:schemeClr val="accent3"/>
                          </a:solidFill>
                          <a:latin typeface="Candara" pitchFamily="34" charset="0"/>
                        </a:rPr>
                      </a:br>
                      <a:r>
                        <a:rPr lang="ru-RU" sz="1400" b="1" dirty="0" err="1">
                          <a:solidFill>
                            <a:schemeClr val="accent3"/>
                          </a:solidFill>
                          <a:latin typeface="Candara" pitchFamily="34" charset="0"/>
                        </a:rPr>
                        <a:t>попиту</a:t>
                      </a:r>
                      <a:r>
                        <a:rPr lang="ru-RU" sz="1400" b="1" dirty="0">
                          <a:solidFill>
                            <a:schemeClr val="accent3"/>
                          </a:solidFill>
                          <a:latin typeface="Candara" pitchFamily="34" charset="0"/>
                        </a:rPr>
                        <a:t>, од. </a:t>
                      </a: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Candara" pitchFamily="34" charset="0"/>
                        </a:rPr>
                        <a:t>Більше</a:t>
                      </a:r>
                      <a:r>
                        <a:rPr lang="ru-RU" sz="1400" dirty="0">
                          <a:latin typeface="Candara" pitchFamily="34" charset="0"/>
                        </a:rPr>
                        <a:t> 100 </a:t>
                      </a: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ndara" pitchFamily="34" charset="0"/>
                        </a:rPr>
                        <a:t>0 </a:t>
                      </a: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ndara" pitchFamily="34" charset="0"/>
                        </a:rPr>
                        <a:t>0 </a:t>
                      </a: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CB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Candara" pitchFamily="34" charset="0"/>
                        </a:rPr>
                        <a:t>Від</a:t>
                      </a:r>
                      <a:r>
                        <a:rPr lang="ru-RU" sz="1400" dirty="0">
                          <a:latin typeface="Candara" pitchFamily="34" charset="0"/>
                        </a:rPr>
                        <a:t> 80 до </a:t>
                      </a:r>
                      <a:r>
                        <a:rPr lang="ru-RU" sz="1400" dirty="0" smtClean="0">
                          <a:latin typeface="Candara" pitchFamily="34" charset="0"/>
                        </a:rPr>
                        <a:t>100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ndara" pitchFamily="34" charset="0"/>
                        </a:rPr>
                        <a:t>1 </a:t>
                      </a: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ndara" pitchFamily="34" charset="0"/>
                        </a:rPr>
                        <a:t>1 </a:t>
                      </a: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93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Candara" pitchFamily="34" charset="0"/>
                        </a:rPr>
                        <a:t>Від</a:t>
                      </a:r>
                      <a:r>
                        <a:rPr lang="ru-RU" sz="1400" dirty="0">
                          <a:latin typeface="Candara" pitchFamily="34" charset="0"/>
                        </a:rPr>
                        <a:t> 70 до 80 </a:t>
                      </a: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ndara" pitchFamily="34" charset="0"/>
                        </a:rPr>
                        <a:t>2 </a:t>
                      </a: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ndara" pitchFamily="34" charset="0"/>
                        </a:rPr>
                        <a:t>2 </a:t>
                      </a: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Candara" pitchFamily="34" charset="0"/>
                        </a:rPr>
                        <a:t>Від</a:t>
                      </a:r>
                      <a:r>
                        <a:rPr lang="ru-RU" sz="1400" dirty="0">
                          <a:latin typeface="Candara" pitchFamily="34" charset="0"/>
                        </a:rPr>
                        <a:t> 50 до 70 </a:t>
                      </a: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ndara" pitchFamily="34" charset="0"/>
                        </a:rPr>
                        <a:t>3 </a:t>
                      </a: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ndara" pitchFamily="34" charset="0"/>
                        </a:rPr>
                        <a:t>3 </a:t>
                      </a: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93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Candara" pitchFamily="34" charset="0"/>
                        </a:rPr>
                        <a:t>Нижче</a:t>
                      </a:r>
                      <a:r>
                        <a:rPr lang="ru-RU" sz="1400" dirty="0">
                          <a:latin typeface="Candara" pitchFamily="34" charset="0"/>
                        </a:rPr>
                        <a:t> 50 </a:t>
                      </a: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ndara" pitchFamily="34" charset="0"/>
                        </a:rPr>
                        <a:t>4 </a:t>
                      </a: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andara" pitchFamily="34" charset="0"/>
                        </a:rPr>
                        <a:t>4 </a:t>
                      </a:r>
                    </a:p>
                  </a:txBody>
                  <a:tcPr marL="28028" marR="280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928670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Перейдемо тепер до розгляду додатків інтегрального аналізу для визначення 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споживчого надлишку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. Для цього зобразимо на графіку зворотну функцію попиту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 = f(Q).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Допустимо, що ринкова рівновага встановилася в точці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E*(q*; p*)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(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крива пропозиції на графіку відсутній для зручності подальшого аналізу).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Якщо покупець здобуває товар у кількості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Q*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за рівноважною ціною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P*,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то очевидно, що загальні витрати на покупку такого товару складуть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P*Q*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 дорівнює площі заштрихованої фігури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A.</a:t>
            </a:r>
            <a:endParaRPr lang="uk-UA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30667"/>
            <a:ext cx="83582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Визначення споживчого надлишку</a:t>
            </a:r>
            <a:endParaRPr lang="uk-UA" sz="4800" b="1" cap="none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489668" y="1949855"/>
            <a:ext cx="8537129" cy="4931793"/>
            <a:chOff x="1489668" y="1949855"/>
            <a:chExt cx="8537129" cy="4931793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285984" y="5572140"/>
              <a:ext cx="2000264" cy="857256"/>
            </a:xfrm>
            <a:prstGeom prst="rect">
              <a:avLst/>
            </a:prstGeom>
            <a:solidFill>
              <a:srgbClr val="FFB829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489668" y="1949855"/>
              <a:ext cx="8537129" cy="4931793"/>
              <a:chOff x="1618912" y="1251710"/>
              <a:chExt cx="7966082" cy="5246695"/>
            </a:xfrm>
          </p:grpSpPr>
          <p:cxnSp>
            <p:nvCxnSpPr>
              <p:cNvPr id="8" name="Прямая со стрелкой 7"/>
              <p:cNvCxnSpPr/>
              <p:nvPr/>
            </p:nvCxnSpPr>
            <p:spPr>
              <a:xfrm rot="5400000" flipH="1" flipV="1">
                <a:off x="821505" y="4464057"/>
                <a:ext cx="307183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 flipV="1">
                <a:off x="2357422" y="6000768"/>
                <a:ext cx="3571900" cy="103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0" name="Дуга 9"/>
              <p:cNvSpPr/>
              <p:nvPr/>
            </p:nvSpPr>
            <p:spPr>
              <a:xfrm rot="11453272">
                <a:off x="2225691" y="1251710"/>
                <a:ext cx="7359303" cy="4315985"/>
              </a:xfrm>
              <a:prstGeom prst="arc">
                <a:avLst>
                  <a:gd name="adj1" fmla="val 16200000"/>
                  <a:gd name="adj2" fmla="val 2094761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4122065" y="5263409"/>
                <a:ext cx="213520" cy="794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4122065" y="5548367"/>
                <a:ext cx="213520" cy="794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4122065" y="5834119"/>
                <a:ext cx="213520" cy="794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10800000">
                <a:off x="3857620" y="5070485"/>
                <a:ext cx="286546" cy="1588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10800000">
                <a:off x="3428993" y="5072074"/>
                <a:ext cx="286546" cy="1588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0800000">
                <a:off x="3000365" y="5072074"/>
                <a:ext cx="286546" cy="1588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10800000">
                <a:off x="2571736" y="5072074"/>
                <a:ext cx="286546" cy="1588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1618912" y="2786058"/>
                <a:ext cx="1143008" cy="491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ndara" pitchFamily="34" charset="0"/>
                  </a:rPr>
                  <a:t>P</a:t>
                </a:r>
                <a:r>
                  <a:rPr lang="ru-RU" sz="2400" b="1" dirty="0" smtClean="0">
                    <a:latin typeface="Candara" pitchFamily="34" charset="0"/>
                  </a:rPr>
                  <a:t> 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95003" y="6007262"/>
                <a:ext cx="1441708" cy="491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andara" pitchFamily="34" charset="0"/>
                  </a:rPr>
                  <a:t>Q</a:t>
                </a:r>
                <a:r>
                  <a:rPr lang="ru-RU" sz="2400" b="1" dirty="0" smtClean="0">
                    <a:latin typeface="Candara" pitchFamily="34" charset="0"/>
                  </a:rPr>
                  <a:t> </a:t>
                </a:r>
                <a:endParaRPr lang="uk-UA" sz="1600" b="1" dirty="0">
                  <a:latin typeface="Candara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85918" y="4857760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ndara" pitchFamily="34" charset="0"/>
                  </a:rPr>
                  <a:t>P</a:t>
                </a:r>
                <a:r>
                  <a:rPr lang="uk-UA" sz="2400" b="1" dirty="0" smtClean="0">
                    <a:latin typeface="Candara" pitchFamily="34" charset="0"/>
                  </a:rPr>
                  <a:t>*</a:t>
                </a:r>
                <a:endParaRPr lang="ru-RU" sz="2400" b="1" dirty="0" smtClean="0">
                  <a:latin typeface="Candara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852900" y="6000768"/>
                <a:ext cx="897540" cy="492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ndara" pitchFamily="34" charset="0"/>
                  </a:rPr>
                  <a:t>Q</a:t>
                </a:r>
                <a:r>
                  <a:rPr lang="uk-UA" sz="2400" b="1" dirty="0" smtClean="0">
                    <a:latin typeface="Candara" pitchFamily="34" charset="0"/>
                  </a:rPr>
                  <a:t>*</a:t>
                </a:r>
                <a:endParaRPr lang="ru-RU" sz="2400" b="1" dirty="0" smtClean="0">
                  <a:latin typeface="Candara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551285" y="4538971"/>
                <a:ext cx="2711889" cy="542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ndara" pitchFamily="34" charset="0"/>
                  </a:rPr>
                  <a:t>E</a:t>
                </a:r>
                <a:r>
                  <a:rPr lang="uk-UA" sz="2400" b="1" dirty="0" smtClean="0">
                    <a:latin typeface="Candara" pitchFamily="34" charset="0"/>
                  </a:rPr>
                  <a:t>*</a:t>
                </a:r>
                <a:r>
                  <a:rPr lang="en-US" sz="2400" b="1" dirty="0" smtClean="0">
                    <a:latin typeface="Candara" pitchFamily="34" charset="0"/>
                  </a:rPr>
                  <a:t>(</a:t>
                </a:r>
                <a:r>
                  <a:rPr lang="en-US" sz="2400" b="1" dirty="0" smtClean="0">
                    <a:latin typeface="Candara" pitchFamily="34" charset="0"/>
                  </a:rPr>
                  <a:t>Q</a:t>
                </a:r>
                <a:r>
                  <a:rPr lang="uk-UA" sz="2400" b="1" dirty="0" smtClean="0">
                    <a:latin typeface="Candara" pitchFamily="34" charset="0"/>
                  </a:rPr>
                  <a:t>*</a:t>
                </a:r>
                <a:r>
                  <a:rPr lang="en-US" sz="2400" b="1" dirty="0" smtClean="0">
                    <a:latin typeface="Candara" pitchFamily="34" charset="0"/>
                  </a:rPr>
                  <a:t>; P</a:t>
                </a:r>
                <a:r>
                  <a:rPr lang="uk-UA" sz="2400" b="1" dirty="0" smtClean="0">
                    <a:latin typeface="Candara" pitchFamily="34" charset="0"/>
                  </a:rPr>
                  <a:t>*</a:t>
                </a:r>
                <a:r>
                  <a:rPr lang="en-US" sz="2400" b="1" dirty="0" smtClean="0">
                    <a:latin typeface="Candara" pitchFamily="34" charset="0"/>
                  </a:rPr>
                  <a:t>)</a:t>
                </a:r>
                <a:endParaRPr lang="ru-RU" sz="2400" b="1" dirty="0" smtClean="0">
                  <a:latin typeface="Candar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786051" y="3529930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Candara" pitchFamily="34" charset="0"/>
                  </a:rPr>
                  <a:t>D</a:t>
                </a:r>
                <a:endParaRPr lang="ru-RU" sz="2400" b="1" dirty="0" smtClean="0">
                  <a:solidFill>
                    <a:srgbClr val="FF0000"/>
                  </a:solidFill>
                  <a:latin typeface="Candara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030834" y="5715016"/>
              <a:ext cx="612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ndara" pitchFamily="34" charset="0"/>
                </a:rPr>
                <a:t>A</a:t>
              </a:r>
              <a:endParaRPr lang="ru-RU" sz="2400" b="1" dirty="0" smtClean="0">
                <a:latin typeface="Candara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928670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Але припустимо тепер, що товар у кількості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Q*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продається продавцями не відразу, а надходить на ринок невеликими партіями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Q.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Саме таке допущення разом із припущенням про безперервність функції попиту та пропозиції є основним при висновку формули для розрахунку споживчого надлишку. Відзначимо, що дане допущення цілком виправдане, тому що така схема реалізації товару досить поширена на практиці й випливає з мети продавця підтримувати ціну на товар якнайвище.</a:t>
            </a: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endParaRPr lang="uk-UA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21506" name="Picture 2" descr="http://www.gorod.cn.ua/image/news/gorod_3/gr_30.03.10_e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2857500" cy="280035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1508" name="Picture 4" descr="http://img1.liveinternet.ru/images/attach/c/9/107/478/107478687_3925073_supermarket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64" y="3500438"/>
            <a:ext cx="4381484" cy="292307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0" y="230667"/>
            <a:ext cx="83582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Визначення споживчого надлишку</a:t>
            </a:r>
            <a:endParaRPr lang="uk-UA" sz="4800" b="1" cap="none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928670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Тоді одержимо, що спочатку пропонується товар у кількості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Q1=Q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що продається за ціною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P1 = f(Q1).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Тому що по припущенню величина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мала, то можна вважати, що вся перша партія товару реалізується за ціною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P1,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при цьому витрати покупця на покупку такої кількості товару складуть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P1 Q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 відповідає площі заштрихованого прямокутника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S1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.</a:t>
            </a:r>
            <a:endParaRPr lang="uk-UA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211" name="Группа 210"/>
          <p:cNvGrpSpPr/>
          <p:nvPr/>
        </p:nvGrpSpPr>
        <p:grpSpPr>
          <a:xfrm>
            <a:off x="714348" y="1373422"/>
            <a:ext cx="9431998" cy="5341726"/>
            <a:chOff x="714348" y="1373422"/>
            <a:chExt cx="9431998" cy="5341726"/>
          </a:xfrm>
        </p:grpSpPr>
        <p:sp>
          <p:nvSpPr>
            <p:cNvPr id="133" name="TextBox 132"/>
            <p:cNvSpPr txBox="1"/>
            <p:nvPr/>
          </p:nvSpPr>
          <p:spPr>
            <a:xfrm>
              <a:off x="1643042" y="6215082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ndara" pitchFamily="34" charset="0"/>
                </a:rPr>
                <a:t>Q</a:t>
              </a:r>
              <a:r>
                <a:rPr lang="en-US" sz="2400" b="1" baseline="-25000" dirty="0" smtClean="0">
                  <a:latin typeface="Candara" pitchFamily="34" charset="0"/>
                </a:rPr>
                <a:t>1</a:t>
              </a:r>
              <a:endParaRPr lang="ru-RU" sz="2400" b="1" dirty="0" smtClean="0">
                <a:latin typeface="Candara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143372" y="6215082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ndara" pitchFamily="34" charset="0"/>
                </a:rPr>
                <a:t>Q</a:t>
              </a:r>
              <a:r>
                <a:rPr lang="en-US" sz="2400" b="1" baseline="-25000" dirty="0" smtClean="0">
                  <a:latin typeface="Candara" pitchFamily="34" charset="0"/>
                </a:rPr>
                <a:t>n-1</a:t>
              </a:r>
              <a:endParaRPr lang="ru-RU" sz="2400" b="1" dirty="0" smtClean="0">
                <a:latin typeface="Candara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714876" y="6215082"/>
              <a:ext cx="1419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andara" pitchFamily="34" charset="0"/>
                </a:rPr>
                <a:t>Q</a:t>
              </a:r>
              <a:r>
                <a:rPr lang="en-US" sz="2400" b="1" baseline="-25000" dirty="0" err="1" smtClean="0">
                  <a:latin typeface="Candara" pitchFamily="34" charset="0"/>
                </a:rPr>
                <a:t>n</a:t>
              </a:r>
              <a:r>
                <a:rPr lang="en-US" sz="2400" b="1" dirty="0" smtClean="0">
                  <a:latin typeface="Candara" pitchFamily="34" charset="0"/>
                </a:rPr>
                <a:t>=Q</a:t>
              </a:r>
              <a:r>
                <a:rPr lang="uk-UA" sz="2400" b="1" dirty="0" smtClean="0">
                  <a:latin typeface="Candara" pitchFamily="34" charset="0"/>
                </a:rPr>
                <a:t>*</a:t>
              </a:r>
              <a:endParaRPr lang="ru-RU" sz="2400" b="1" dirty="0" smtClean="0">
                <a:latin typeface="Candara" pitchFamily="34" charset="0"/>
              </a:endParaRPr>
            </a:p>
          </p:txBody>
        </p:sp>
        <p:grpSp>
          <p:nvGrpSpPr>
            <p:cNvPr id="153" name="Группа 152"/>
            <p:cNvGrpSpPr/>
            <p:nvPr/>
          </p:nvGrpSpPr>
          <p:grpSpPr>
            <a:xfrm>
              <a:off x="714348" y="1373422"/>
              <a:ext cx="9431998" cy="5341726"/>
              <a:chOff x="714348" y="1373422"/>
              <a:chExt cx="9431998" cy="5341726"/>
            </a:xfrm>
          </p:grpSpPr>
          <p:sp>
            <p:nvSpPr>
              <p:cNvPr id="130" name="Прямоугольник 129"/>
              <p:cNvSpPr/>
              <p:nvPr/>
            </p:nvSpPr>
            <p:spPr>
              <a:xfrm>
                <a:off x="4500562" y="5715016"/>
                <a:ext cx="571504" cy="500066"/>
              </a:xfrm>
              <a:prstGeom prst="rect">
                <a:avLst/>
              </a:prstGeom>
              <a:solidFill>
                <a:srgbClr val="659A2A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2071670" y="4643446"/>
                <a:ext cx="571504" cy="1571636"/>
              </a:xfrm>
              <a:prstGeom prst="rect">
                <a:avLst/>
              </a:prstGeom>
              <a:solidFill>
                <a:srgbClr val="659A2A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1714480" y="4071942"/>
                <a:ext cx="357190" cy="2143140"/>
              </a:xfrm>
              <a:prstGeom prst="rect">
                <a:avLst/>
              </a:prstGeom>
              <a:solidFill>
                <a:srgbClr val="92D050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26" name="Группа 5"/>
              <p:cNvGrpSpPr/>
              <p:nvPr/>
            </p:nvGrpSpPr>
            <p:grpSpPr>
              <a:xfrm>
                <a:off x="714348" y="1373422"/>
                <a:ext cx="9431998" cy="5341726"/>
                <a:chOff x="1418686" y="848016"/>
                <a:chExt cx="8800241" cy="5682799"/>
              </a:xfrm>
            </p:grpSpPr>
            <p:cxnSp>
              <p:nvCxnSpPr>
                <p:cNvPr id="31" name="Прямая со стрелкой 30"/>
                <p:cNvCxnSpPr/>
                <p:nvPr/>
              </p:nvCxnSpPr>
              <p:spPr>
                <a:xfrm rot="5400000" flipH="1" flipV="1">
                  <a:off x="592648" y="4231681"/>
                  <a:ext cx="3533067" cy="51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 стрелкой 31"/>
                <p:cNvCxnSpPr/>
                <p:nvPr/>
              </p:nvCxnSpPr>
              <p:spPr>
                <a:xfrm>
                  <a:off x="2357422" y="6011088"/>
                  <a:ext cx="4670028" cy="2858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33" name="Дуга 32"/>
                <p:cNvSpPr/>
                <p:nvPr/>
              </p:nvSpPr>
              <p:spPr>
                <a:xfrm rot="11453272">
                  <a:off x="2281318" y="848016"/>
                  <a:ext cx="7937609" cy="4719898"/>
                </a:xfrm>
                <a:prstGeom prst="arc">
                  <a:avLst>
                    <a:gd name="adj1" fmla="val 14921667"/>
                    <a:gd name="adj2" fmla="val 21193008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 rot="5400000">
                  <a:off x="2578731" y="3903339"/>
                  <a:ext cx="213520" cy="794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 rot="5400000">
                  <a:off x="2578731" y="4219676"/>
                  <a:ext cx="213520" cy="794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 rot="5400000">
                  <a:off x="2578731" y="4509196"/>
                  <a:ext cx="213520" cy="794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rot="10800000">
                  <a:off x="2951707" y="4325246"/>
                  <a:ext cx="209193" cy="1587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 rot="10800000" flipV="1">
                  <a:off x="2618442" y="4326832"/>
                  <a:ext cx="219892" cy="1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rot="10800000" flipV="1">
                  <a:off x="2351831" y="4326832"/>
                  <a:ext cx="199958" cy="1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rot="10800000">
                  <a:off x="2351829" y="3717148"/>
                  <a:ext cx="333265" cy="1689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1618645" y="2391703"/>
                  <a:ext cx="1143008" cy="491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Candara" pitchFamily="34" charset="0"/>
                    </a:rPr>
                    <a:t>P</a:t>
                  </a:r>
                  <a:r>
                    <a:rPr lang="ru-RU" sz="2400" b="1" dirty="0" smtClean="0">
                      <a:latin typeface="Candara" pitchFamily="34" charset="0"/>
                    </a:rPr>
                    <a:t> 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094307" y="6039672"/>
                  <a:ext cx="1441708" cy="491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Candara" pitchFamily="34" charset="0"/>
                    </a:rPr>
                    <a:t>Q</a:t>
                  </a:r>
                  <a:endParaRPr lang="uk-UA" sz="1600" b="1" dirty="0">
                    <a:latin typeface="Candara" pitchFamily="34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418686" y="5238826"/>
                  <a:ext cx="1005389" cy="491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err="1" smtClean="0">
                      <a:latin typeface="Candara" pitchFamily="34" charset="0"/>
                    </a:rPr>
                    <a:t>P</a:t>
                  </a:r>
                  <a:r>
                    <a:rPr lang="en-US" sz="2400" b="1" baseline="-25000" dirty="0" err="1" smtClean="0">
                      <a:latin typeface="Candara" pitchFamily="34" charset="0"/>
                    </a:rPr>
                    <a:t>n</a:t>
                  </a:r>
                  <a:r>
                    <a:rPr lang="en-US" sz="2400" b="1" dirty="0" smtClean="0">
                      <a:latin typeface="Candara" pitchFamily="34" charset="0"/>
                    </a:rPr>
                    <a:t>=P</a:t>
                  </a:r>
                  <a:r>
                    <a:rPr lang="uk-UA" sz="2400" b="1" dirty="0" smtClean="0">
                      <a:latin typeface="Candara" pitchFamily="34" charset="0"/>
                    </a:rPr>
                    <a:t>*</a:t>
                  </a:r>
                  <a:endParaRPr lang="ru-RU" sz="2400" b="1" dirty="0" smtClean="0">
                    <a:latin typeface="Candara" pitchFamily="34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818400" y="5998819"/>
                  <a:ext cx="866490" cy="491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latin typeface="Candara" pitchFamily="34" charset="0"/>
                    </a:rPr>
                    <a:t>Q</a:t>
                  </a:r>
                  <a:r>
                    <a:rPr lang="en-US" sz="2400" b="1" baseline="-25000" dirty="0" smtClean="0">
                      <a:latin typeface="Candara" pitchFamily="34" charset="0"/>
                    </a:rPr>
                    <a:t>2</a:t>
                  </a:r>
                  <a:endParaRPr lang="ru-RU" sz="2400" b="1" dirty="0" smtClean="0">
                    <a:latin typeface="Candara" pitchFamily="34" charset="0"/>
                  </a:endParaRPr>
                </a:p>
              </p:txBody>
            </p:sp>
          </p:grpSp>
          <p:cxnSp>
            <p:nvCxnSpPr>
              <p:cNvPr id="55" name="Прямая соединительная линия 54"/>
              <p:cNvCxnSpPr/>
              <p:nvPr/>
            </p:nvCxnSpPr>
            <p:spPr>
              <a:xfrm rot="5400000">
                <a:off x="1971743" y="5114172"/>
                <a:ext cx="200705" cy="85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rot="5400000">
                <a:off x="1971743" y="5399924"/>
                <a:ext cx="200705" cy="85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rot="5400000">
                <a:off x="1971743" y="5685676"/>
                <a:ext cx="200705" cy="85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rot="5400000">
                <a:off x="1971743" y="5971428"/>
                <a:ext cx="200705" cy="85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 rot="5400000">
                <a:off x="2543247" y="4756982"/>
                <a:ext cx="200705" cy="85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 rot="5400000">
                <a:off x="2543247" y="5042734"/>
                <a:ext cx="200705" cy="85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rot="5400000">
                <a:off x="2543247" y="5328486"/>
                <a:ext cx="200705" cy="85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rot="5400000">
                <a:off x="2543247" y="5614238"/>
                <a:ext cx="200705" cy="85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rot="5400000">
                <a:off x="2543247" y="5899966"/>
                <a:ext cx="200705" cy="85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rot="5400000">
                <a:off x="2572162" y="6143218"/>
                <a:ext cx="142876" cy="852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rot="10800000">
                <a:off x="2357421" y="5713525"/>
                <a:ext cx="224211" cy="1492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 rot="10800000" flipV="1">
                <a:off x="2000232" y="5715016"/>
                <a:ext cx="235678" cy="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 rot="10800000" flipV="1">
                <a:off x="1714481" y="5715016"/>
                <a:ext cx="214313" cy="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rot="10800000">
                <a:off x="3357554" y="5715016"/>
                <a:ext cx="224211" cy="1492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rot="10800000" flipV="1">
                <a:off x="3000365" y="5716507"/>
                <a:ext cx="235678" cy="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rot="10800000" flipV="1">
                <a:off x="2714614" y="5716507"/>
                <a:ext cx="214313" cy="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rot="10800000">
                <a:off x="4357686" y="5715016"/>
                <a:ext cx="224211" cy="1492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 rot="10800000" flipV="1">
                <a:off x="4000497" y="5716507"/>
                <a:ext cx="235678" cy="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 rot="10800000" flipV="1">
                <a:off x="3714746" y="5716507"/>
                <a:ext cx="214313" cy="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>
              <a:xfrm rot="10800000" flipV="1">
                <a:off x="4714878" y="5716507"/>
                <a:ext cx="214313" cy="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 rot="5400000">
                <a:off x="4972139" y="5814943"/>
                <a:ext cx="200705" cy="85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 rot="5400000">
                <a:off x="4972139" y="6100695"/>
                <a:ext cx="200705" cy="85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/>
              <p:cNvCxnSpPr/>
              <p:nvPr/>
            </p:nvCxnSpPr>
            <p:spPr>
              <a:xfrm rot="5400000">
                <a:off x="4400635" y="5899990"/>
                <a:ext cx="200705" cy="85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 rot="5400000">
                <a:off x="4436355" y="6150022"/>
                <a:ext cx="129267" cy="852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1" name="TextBox 130"/>
              <p:cNvSpPr txBox="1"/>
              <p:nvPr/>
            </p:nvSpPr>
            <p:spPr>
              <a:xfrm>
                <a:off x="1142976" y="3824591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ndara" pitchFamily="34" charset="0"/>
                  </a:rPr>
                  <a:t>P</a:t>
                </a:r>
                <a:r>
                  <a:rPr lang="en-US" sz="2400" b="1" baseline="-25000" dirty="0" smtClean="0">
                    <a:latin typeface="Candara" pitchFamily="34" charset="0"/>
                  </a:rPr>
                  <a:t>1</a:t>
                </a:r>
                <a:endParaRPr lang="ru-RU" sz="2400" b="1" dirty="0" smtClean="0">
                  <a:latin typeface="Candara" pitchFamily="34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142976" y="4467533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ndara" pitchFamily="34" charset="0"/>
                  </a:rPr>
                  <a:t>P</a:t>
                </a:r>
                <a:r>
                  <a:rPr lang="en-US" sz="2400" b="1" baseline="-25000" dirty="0" smtClean="0">
                    <a:latin typeface="Candara" pitchFamily="34" charset="0"/>
                  </a:rPr>
                  <a:t>2</a:t>
                </a:r>
                <a:endParaRPr lang="ru-RU" sz="2400" b="1" dirty="0" smtClean="0">
                  <a:latin typeface="Candara" pitchFamily="34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571604" y="5786454"/>
                <a:ext cx="642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ndara" pitchFamily="34" charset="0"/>
                  </a:rPr>
                  <a:t>∆Q</a:t>
                </a:r>
                <a:endParaRPr lang="ru-RU" sz="2400" b="1" dirty="0" smtClean="0">
                  <a:latin typeface="Candara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071670" y="5786454"/>
                <a:ext cx="642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ndara" pitchFamily="34" charset="0"/>
                  </a:rPr>
                  <a:t>∆Q</a:t>
                </a:r>
                <a:endParaRPr lang="ru-RU" sz="2400" b="1" dirty="0" smtClean="0">
                  <a:latin typeface="Candara" pitchFamily="34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500562" y="5753417"/>
                <a:ext cx="642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ndara" pitchFamily="34" charset="0"/>
                  </a:rPr>
                  <a:t>∆Q</a:t>
                </a:r>
                <a:endParaRPr lang="ru-RU" sz="2400" b="1" dirty="0" smtClean="0">
                  <a:latin typeface="Candara" pitchFamily="34" charset="0"/>
                </a:endParaRPr>
              </a:p>
            </p:txBody>
          </p:sp>
          <p:cxnSp>
            <p:nvCxnSpPr>
              <p:cNvPr id="140" name="Прямая соединительная линия 139"/>
              <p:cNvCxnSpPr/>
              <p:nvPr/>
            </p:nvCxnSpPr>
            <p:spPr>
              <a:xfrm rot="5400000">
                <a:off x="4400635" y="5600629"/>
                <a:ext cx="200705" cy="851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43" name="TextBox 142"/>
              <p:cNvSpPr txBox="1"/>
              <p:nvPr/>
            </p:nvSpPr>
            <p:spPr>
              <a:xfrm>
                <a:off x="1857356" y="3681715"/>
                <a:ext cx="10715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ndara" pitchFamily="34" charset="0"/>
                  </a:rPr>
                  <a:t>f(Q</a:t>
                </a:r>
                <a:r>
                  <a:rPr lang="en-US" sz="2400" b="1" baseline="-25000" dirty="0" smtClean="0">
                    <a:latin typeface="Candara" pitchFamily="34" charset="0"/>
                  </a:rPr>
                  <a:t>1</a:t>
                </a:r>
                <a:r>
                  <a:rPr lang="en-US" sz="2400" b="1" dirty="0" smtClean="0">
                    <a:latin typeface="Candara" pitchFamily="34" charset="0"/>
                  </a:rPr>
                  <a:t>)</a:t>
                </a:r>
                <a:r>
                  <a:rPr lang="en-US" sz="2400" b="1" baseline="-25000" dirty="0" smtClean="0">
                    <a:latin typeface="Candara" pitchFamily="34" charset="0"/>
                  </a:rPr>
                  <a:t> </a:t>
                </a:r>
                <a:endParaRPr lang="ru-RU" sz="2400" b="1" dirty="0" smtClean="0">
                  <a:latin typeface="Candara" pitchFamily="34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500298" y="4286256"/>
                <a:ext cx="10715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ndara" pitchFamily="34" charset="0"/>
                  </a:rPr>
                  <a:t>f(Q</a:t>
                </a:r>
                <a:r>
                  <a:rPr lang="en-US" sz="2400" b="1" baseline="-25000" dirty="0" smtClean="0">
                    <a:latin typeface="Candara" pitchFamily="34" charset="0"/>
                  </a:rPr>
                  <a:t>2</a:t>
                </a:r>
                <a:r>
                  <a:rPr lang="en-US" sz="2400" b="1" dirty="0" smtClean="0">
                    <a:latin typeface="Candara" pitchFamily="34" charset="0"/>
                  </a:rPr>
                  <a:t>)</a:t>
                </a:r>
                <a:r>
                  <a:rPr lang="en-US" sz="2400" b="1" baseline="-25000" dirty="0" smtClean="0">
                    <a:latin typeface="Candara" pitchFamily="34" charset="0"/>
                  </a:rPr>
                  <a:t> </a:t>
                </a:r>
                <a:endParaRPr lang="ru-RU" sz="2400" b="1" dirty="0" smtClean="0">
                  <a:latin typeface="Candara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4714876" y="5324789"/>
                <a:ext cx="2643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ndara" pitchFamily="34" charset="0"/>
                  </a:rPr>
                  <a:t>f(</a:t>
                </a:r>
                <a:r>
                  <a:rPr lang="en-US" sz="2400" b="1" dirty="0" err="1" smtClean="0">
                    <a:latin typeface="Candara" pitchFamily="34" charset="0"/>
                  </a:rPr>
                  <a:t>Q</a:t>
                </a:r>
                <a:r>
                  <a:rPr lang="en-US" sz="2400" b="1" baseline="-25000" dirty="0" err="1" smtClean="0">
                    <a:latin typeface="Candara" pitchFamily="34" charset="0"/>
                  </a:rPr>
                  <a:t>n</a:t>
                </a:r>
                <a:r>
                  <a:rPr lang="en-US" sz="2400" b="1" dirty="0" smtClean="0">
                    <a:latin typeface="Candara" pitchFamily="34" charset="0"/>
                  </a:rPr>
                  <a:t>) f(Q*)=P</a:t>
                </a:r>
                <a:r>
                  <a:rPr lang="uk-UA" sz="2400" b="1" dirty="0" smtClean="0">
                    <a:latin typeface="Candara" pitchFamily="34" charset="0"/>
                  </a:rPr>
                  <a:t>*</a:t>
                </a:r>
                <a:r>
                  <a:rPr lang="en-US" sz="2400" b="1" baseline="-25000" dirty="0" smtClean="0">
                    <a:latin typeface="Candara" pitchFamily="34" charset="0"/>
                  </a:rPr>
                  <a:t> </a:t>
                </a:r>
                <a:endParaRPr lang="ru-RU" sz="2400" b="1" dirty="0" smtClean="0">
                  <a:latin typeface="Candara" pitchFamily="34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714480" y="5110475"/>
                <a:ext cx="4286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ndara" pitchFamily="34" charset="0"/>
                  </a:rPr>
                  <a:t>S</a:t>
                </a:r>
                <a:r>
                  <a:rPr lang="en-US" sz="2400" b="1" baseline="-25000" dirty="0" smtClean="0">
                    <a:latin typeface="Candara" pitchFamily="34" charset="0"/>
                  </a:rPr>
                  <a:t>1</a:t>
                </a:r>
                <a:endParaRPr lang="ru-RU" sz="2400" b="1" dirty="0" smtClean="0">
                  <a:latin typeface="Candara" pitchFamily="34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2152632" y="5110475"/>
                <a:ext cx="490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Candara" pitchFamily="34" charset="0"/>
                  </a:rPr>
                  <a:t>S</a:t>
                </a:r>
                <a:r>
                  <a:rPr lang="en-US" sz="2400" b="1" baseline="-25000" dirty="0" smtClean="0">
                    <a:latin typeface="Candara" pitchFamily="34" charset="0"/>
                  </a:rPr>
                  <a:t>2</a:t>
                </a:r>
                <a:endParaRPr lang="ru-RU" sz="2400" b="1" dirty="0" smtClean="0">
                  <a:latin typeface="Candara" pitchFamily="34" charset="0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010020" y="5715016"/>
                <a:ext cx="490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atin typeface="Candara" pitchFamily="34" charset="0"/>
                  </a:rPr>
                  <a:t>S</a:t>
                </a:r>
                <a:r>
                  <a:rPr lang="en-US" sz="2400" b="1" baseline="-25000" dirty="0" err="1" smtClean="0">
                    <a:latin typeface="Candara" pitchFamily="34" charset="0"/>
                  </a:rPr>
                  <a:t>n</a:t>
                </a:r>
                <a:endParaRPr lang="ru-RU" sz="2400" b="1" dirty="0" smtClean="0">
                  <a:latin typeface="Candara" pitchFamily="34" charset="0"/>
                </a:endParaRPr>
              </a:p>
            </p:txBody>
          </p:sp>
          <p:cxnSp>
            <p:nvCxnSpPr>
              <p:cNvPr id="152" name="Прямая соединительная линия 151"/>
              <p:cNvCxnSpPr/>
              <p:nvPr/>
            </p:nvCxnSpPr>
            <p:spPr>
              <a:xfrm>
                <a:off x="4357686" y="5857892"/>
                <a:ext cx="285752" cy="1588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Прямоугольник 211"/>
          <p:cNvSpPr/>
          <p:nvPr/>
        </p:nvSpPr>
        <p:spPr>
          <a:xfrm>
            <a:off x="0" y="230667"/>
            <a:ext cx="83582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Визначення споживчого надлишку</a:t>
            </a:r>
            <a:endParaRPr lang="uk-UA" sz="4800" b="1" cap="none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928670"/>
            <a:ext cx="79296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Далі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на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ринок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надходить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друга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партія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товару в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тій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же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кількості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продається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за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ціною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endParaRPr lang="ru-RU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P2 = f(Q2),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де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Q2 = Q1+Q</a:t>
            </a:r>
          </a:p>
          <a:p>
            <a:pPr algn="ctr"/>
            <a:endParaRPr lang="en-US" sz="2400" b="1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–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загальна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кількість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реалізованої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продукції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витрати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покупця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на покупку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другої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партії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складуть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P2Q,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відповідає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площі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прямокутника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S2.</a:t>
            </a: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Продовжимо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процес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доти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поки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не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дійдемо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до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рівноважної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кількості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товару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Q* = Qn.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Тоді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стає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ясно,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якою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повинна бути величина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для того,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щоб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процес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продажу товару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закінчився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в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крапці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Q*: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endParaRPr lang="en-US" sz="2000" dirty="0" smtClean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результаті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одержимо,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що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ціна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n-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й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партії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товару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= f(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) = f(Q*) = P*,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а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витрати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споживачів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на покупку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цієї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останньої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партії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товару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складуть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P</a:t>
            </a:r>
            <a:r>
              <a:rPr lang="en-US" sz="2000" b="1" baseline="-25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n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Q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або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площа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прямокутника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S</a:t>
            </a:r>
            <a:r>
              <a:rPr lang="en-US" sz="2000" b="1" baseline="-25000" dirty="0" err="1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43240" y="4643446"/>
            <a:ext cx="1966203" cy="714380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0" y="230667"/>
            <a:ext cx="83582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Визначення споживчого надлишку</a:t>
            </a:r>
            <a:endParaRPr lang="uk-UA" sz="4800" b="1" cap="none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«Тетрадь в клетку»">
  <a:themeElements>
    <a:clrScheme name="Тема Office 1">
      <a:dk1>
        <a:srgbClr val="663300"/>
      </a:dk1>
      <a:lt1>
        <a:srgbClr val="FFF8E2"/>
      </a:lt1>
      <a:dk2>
        <a:srgbClr val="996600"/>
      </a:dk2>
      <a:lt2>
        <a:srgbClr val="DDDDDD"/>
      </a:lt2>
      <a:accent1>
        <a:srgbClr val="92D0A4"/>
      </a:accent1>
      <a:accent2>
        <a:srgbClr val="BDAB71"/>
      </a:accent2>
      <a:accent3>
        <a:srgbClr val="FFFBEE"/>
      </a:accent3>
      <a:accent4>
        <a:srgbClr val="562A00"/>
      </a:accent4>
      <a:accent5>
        <a:srgbClr val="C7E4CF"/>
      </a:accent5>
      <a:accent6>
        <a:srgbClr val="AB9B66"/>
      </a:accent6>
      <a:hlink>
        <a:srgbClr val="FF9999"/>
      </a:hlink>
      <a:folHlink>
        <a:srgbClr val="E5DF94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«Тетрадь в клетку»</Template>
  <TotalTime>469</TotalTime>
  <Words>417</Words>
  <Application>Microsoft Office PowerPoint</Application>
  <PresentationFormat>Экран (4:3)</PresentationFormat>
  <Paragraphs>173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Times New Roman</vt:lpstr>
      <vt:lpstr>Arial</vt:lpstr>
      <vt:lpstr>Шаблон оформления «Тетрадь в клетку»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Кошины</dc:creator>
  <cp:lastModifiedBy>Кошины</cp:lastModifiedBy>
  <cp:revision>54</cp:revision>
  <dcterms:created xsi:type="dcterms:W3CDTF">2013-12-22T14:07:40Z</dcterms:created>
  <dcterms:modified xsi:type="dcterms:W3CDTF">2013-12-22T21:57:05Z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TC010690641049</vt:lpwstr>
  </property>
</Properties>
</file>