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20.01.2014</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20.01.2014</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20.01.2014</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20.01.2014</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88640"/>
            <a:ext cx="4392488" cy="3312368"/>
          </a:xfrm>
        </p:spPr>
        <p:txBody>
          <a:bodyPr>
            <a:noAutofit/>
          </a:bodyPr>
          <a:lstStyle/>
          <a:p>
            <a:r>
              <a:rPr lang="uk-UA" sz="4000" b="1" dirty="0" smtClean="0">
                <a:solidFill>
                  <a:srgbClr val="002060"/>
                </a:solidFill>
                <a:latin typeface="Arial Black" panose="020B0A04020102020204" pitchFamily="34" charset="0"/>
              </a:rPr>
              <a:t>Органічні сполуки.</a:t>
            </a:r>
            <a:br>
              <a:rPr lang="uk-UA" sz="4000" b="1" dirty="0" smtClean="0">
                <a:solidFill>
                  <a:srgbClr val="002060"/>
                </a:solidFill>
                <a:latin typeface="Arial Black" panose="020B0A04020102020204" pitchFamily="34" charset="0"/>
              </a:rPr>
            </a:br>
            <a:r>
              <a:rPr lang="uk-UA" sz="4000" b="1" dirty="0" smtClean="0">
                <a:solidFill>
                  <a:srgbClr val="002060"/>
                </a:solidFill>
                <a:latin typeface="Arial Black" panose="020B0A04020102020204" pitchFamily="34" charset="0"/>
              </a:rPr>
              <a:t>Вплив на організм </a:t>
            </a:r>
            <a:br>
              <a:rPr lang="uk-UA" sz="4000" b="1" dirty="0" smtClean="0">
                <a:solidFill>
                  <a:srgbClr val="002060"/>
                </a:solidFill>
                <a:latin typeface="Arial Black" panose="020B0A04020102020204" pitchFamily="34" charset="0"/>
              </a:rPr>
            </a:br>
            <a:r>
              <a:rPr lang="uk-UA" sz="4000" b="1" dirty="0" smtClean="0">
                <a:solidFill>
                  <a:srgbClr val="002060"/>
                </a:solidFill>
                <a:latin typeface="Arial Black" panose="020B0A04020102020204" pitchFamily="34" charset="0"/>
              </a:rPr>
              <a:t>людини</a:t>
            </a:r>
            <a:endParaRPr lang="ru-RU" sz="4000" b="1" dirty="0">
              <a:solidFill>
                <a:srgbClr val="002060"/>
              </a:solidFill>
              <a:latin typeface="Arial Black" panose="020B0A04020102020204" pitchFamily="34" charset="0"/>
            </a:endParaRPr>
          </a:p>
        </p:txBody>
      </p:sp>
      <p:sp>
        <p:nvSpPr>
          <p:cNvPr id="3" name="Подзаголовок 2"/>
          <p:cNvSpPr>
            <a:spLocks noGrp="1"/>
          </p:cNvSpPr>
          <p:nvPr>
            <p:ph type="subTitle" idx="1"/>
          </p:nvPr>
        </p:nvSpPr>
        <p:spPr>
          <a:xfrm>
            <a:off x="4572000" y="476672"/>
            <a:ext cx="3995936" cy="1268760"/>
          </a:xfrm>
        </p:spPr>
        <p:txBody>
          <a:bodyPr>
            <a:normAutofit/>
          </a:bodyPr>
          <a:lstStyle/>
          <a:p>
            <a:r>
              <a:rPr lang="uk-UA" sz="2400" b="1" dirty="0" smtClean="0">
                <a:solidFill>
                  <a:srgbClr val="FFFF00"/>
                </a:solidFill>
                <a:latin typeface="Arial Black" panose="020B0A04020102020204" pitchFamily="34" charset="0"/>
              </a:rPr>
              <a:t>Учениця 11-Б класу</a:t>
            </a:r>
          </a:p>
          <a:p>
            <a:r>
              <a:rPr lang="uk-UA" sz="2400" b="1" dirty="0" err="1" smtClean="0">
                <a:solidFill>
                  <a:srgbClr val="FFFF00"/>
                </a:solidFill>
                <a:latin typeface="Arial Black" panose="020B0A04020102020204" pitchFamily="34" charset="0"/>
              </a:rPr>
              <a:t>Колчаг</a:t>
            </a:r>
            <a:r>
              <a:rPr lang="uk-UA" sz="2400" b="1" dirty="0" smtClean="0">
                <a:solidFill>
                  <a:srgbClr val="FFFF00"/>
                </a:solidFill>
                <a:latin typeface="Arial Black" panose="020B0A04020102020204" pitchFamily="34" charset="0"/>
              </a:rPr>
              <a:t> Юлія</a:t>
            </a:r>
            <a:endParaRPr lang="ru-RU" sz="2400" b="1" dirty="0">
              <a:solidFill>
                <a:srgbClr val="FFFF00"/>
              </a:solidFill>
              <a:latin typeface="Arial Black" panose="020B0A040201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556792"/>
            <a:ext cx="5400600" cy="5400600"/>
          </a:xfrm>
          <a:prstGeom prst="ellipse">
            <a:avLst/>
          </a:prstGeom>
          <a:ln>
            <a:noFill/>
          </a:ln>
          <a:effectLst>
            <a:softEdge rad="112500"/>
          </a:effectLst>
        </p:spPr>
      </p:pic>
    </p:spTree>
    <p:extLst>
      <p:ext uri="{BB962C8B-B14F-4D97-AF65-F5344CB8AC3E}">
        <p14:creationId xmlns:p14="http://schemas.microsoft.com/office/powerpoint/2010/main" val="140621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404664"/>
            <a:ext cx="3744416" cy="5328592"/>
          </a:xfrm>
        </p:spPr>
        <p:txBody>
          <a:bodyPr>
            <a:normAutofit/>
          </a:bodyPr>
          <a:lstStyle/>
          <a:p>
            <a:r>
              <a:rPr lang="uk-UA" sz="2400" b="1" dirty="0" smtClean="0">
                <a:solidFill>
                  <a:srgbClr val="7030A0"/>
                </a:solidFill>
              </a:rPr>
              <a:t>Без сумніву,хімікати не покращують стан </a:t>
            </a:r>
            <a:r>
              <a:rPr lang="uk-UA" sz="2400" b="1" dirty="0">
                <a:solidFill>
                  <a:srgbClr val="7030A0"/>
                </a:solidFill>
              </a:rPr>
              <a:t>нашого організму,а,навпаки</a:t>
            </a:r>
            <a:r>
              <a:rPr lang="uk-UA" sz="2400" b="1" dirty="0" smtClean="0">
                <a:solidFill>
                  <a:srgbClr val="7030A0"/>
                </a:solidFill>
              </a:rPr>
              <a:t>,</a:t>
            </a:r>
            <a:br>
              <a:rPr lang="uk-UA" sz="2400" b="1" dirty="0" smtClean="0">
                <a:solidFill>
                  <a:srgbClr val="7030A0"/>
                </a:solidFill>
              </a:rPr>
            </a:br>
            <a:r>
              <a:rPr lang="uk-UA" sz="2400" b="1" dirty="0" smtClean="0">
                <a:solidFill>
                  <a:srgbClr val="7030A0"/>
                </a:solidFill>
              </a:rPr>
              <a:t>завдають </a:t>
            </a:r>
            <a:r>
              <a:rPr lang="uk-UA" sz="2400" b="1" dirty="0">
                <a:solidFill>
                  <a:srgbClr val="7030A0"/>
                </a:solidFill>
              </a:rPr>
              <a:t>численної шкоди. </a:t>
            </a:r>
            <a:r>
              <a:rPr lang="uk-UA" sz="2400" b="1" dirty="0" smtClean="0">
                <a:solidFill>
                  <a:srgbClr val="7030A0"/>
                </a:solidFill>
              </a:rPr>
              <a:t>Шкода</a:t>
            </a:r>
            <a:r>
              <a:rPr lang="uk-UA" sz="2400" b="1" dirty="0">
                <a:solidFill>
                  <a:srgbClr val="7030A0"/>
                </a:solidFill>
              </a:rPr>
              <a:t>, що заподіюється хімікатами певним органам організму, залежить від кількості (дози) даних хімікатів, яка абсорбується організмом.</a:t>
            </a:r>
            <a:endParaRPr lang="ru-RU" sz="2400" b="1" dirty="0">
              <a:solidFill>
                <a:srgbClr val="7030A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4464496" cy="6120679"/>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05941"/>
            <a:ext cx="3635325" cy="877193"/>
          </a:xfrm>
          <a:prstGeom prst="rect">
            <a:avLst/>
          </a:prstGeom>
        </p:spPr>
      </p:pic>
    </p:spTree>
    <p:extLst>
      <p:ext uri="{BB962C8B-B14F-4D97-AF65-F5344CB8AC3E}">
        <p14:creationId xmlns:p14="http://schemas.microsoft.com/office/powerpoint/2010/main" val="15497581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7024744" cy="1143000"/>
          </a:xfrm>
        </p:spPr>
        <p:txBody>
          <a:bodyPr>
            <a:noAutofit/>
          </a:bodyPr>
          <a:lstStyle/>
          <a:p>
            <a:r>
              <a:rPr lang="ru-RU" sz="2000" b="1" dirty="0" err="1">
                <a:solidFill>
                  <a:srgbClr val="0070C0"/>
                </a:solidFill>
              </a:rPr>
              <a:t>Деякі</a:t>
            </a:r>
            <a:r>
              <a:rPr lang="ru-RU" sz="2000" b="1" dirty="0">
                <a:solidFill>
                  <a:srgbClr val="0070C0"/>
                </a:solidFill>
              </a:rPr>
              <a:t> </a:t>
            </a:r>
            <a:r>
              <a:rPr lang="ru-RU" sz="2000" b="1" dirty="0" err="1">
                <a:solidFill>
                  <a:srgbClr val="0070C0"/>
                </a:solidFill>
              </a:rPr>
              <a:t>шкідливі</a:t>
            </a:r>
            <a:r>
              <a:rPr lang="ru-RU" sz="2000" b="1" dirty="0">
                <a:solidFill>
                  <a:srgbClr val="0070C0"/>
                </a:solidFill>
              </a:rPr>
              <a:t> </a:t>
            </a:r>
            <a:r>
              <a:rPr lang="ru-RU" sz="2000" b="1" dirty="0" err="1">
                <a:solidFill>
                  <a:srgbClr val="0070C0"/>
                </a:solidFill>
              </a:rPr>
              <a:t>речовини</a:t>
            </a:r>
            <a:r>
              <a:rPr lang="ru-RU" sz="2000" b="1" dirty="0">
                <a:solidFill>
                  <a:srgbClr val="0070C0"/>
                </a:solidFill>
              </a:rPr>
              <a:t> </a:t>
            </a:r>
            <a:r>
              <a:rPr lang="ru-RU" sz="2000" b="1" dirty="0" err="1">
                <a:solidFill>
                  <a:srgbClr val="0070C0"/>
                </a:solidFill>
              </a:rPr>
              <a:t>мають</a:t>
            </a:r>
            <a:r>
              <a:rPr lang="ru-RU" sz="2000" b="1" dirty="0">
                <a:solidFill>
                  <a:srgbClr val="0070C0"/>
                </a:solidFill>
              </a:rPr>
              <a:t> </a:t>
            </a:r>
            <a:r>
              <a:rPr lang="ru-RU" sz="2000" b="1" dirty="0" err="1">
                <a:solidFill>
                  <a:srgbClr val="0070C0"/>
                </a:solidFill>
              </a:rPr>
              <a:t>сенсибілізуючий</a:t>
            </a:r>
            <a:r>
              <a:rPr lang="ru-RU" sz="2000" b="1" dirty="0">
                <a:solidFill>
                  <a:srgbClr val="0070C0"/>
                </a:solidFill>
              </a:rPr>
              <a:t> </a:t>
            </a:r>
            <a:r>
              <a:rPr lang="ru-RU" sz="2000" b="1" dirty="0" err="1">
                <a:solidFill>
                  <a:srgbClr val="0070C0"/>
                </a:solidFill>
              </a:rPr>
              <a:t>ефект</a:t>
            </a:r>
            <a:r>
              <a:rPr lang="ru-RU" sz="2000" b="1" dirty="0">
                <a:solidFill>
                  <a:srgbClr val="0070C0"/>
                </a:solidFill>
              </a:rPr>
              <a:t>. </a:t>
            </a:r>
            <a:r>
              <a:rPr lang="ru-RU" sz="2000" b="1" dirty="0" err="1">
                <a:solidFill>
                  <a:srgbClr val="0070C0"/>
                </a:solidFill>
              </a:rPr>
              <a:t>Після</a:t>
            </a:r>
            <a:r>
              <a:rPr lang="ru-RU" sz="2000" b="1" dirty="0">
                <a:solidFill>
                  <a:srgbClr val="0070C0"/>
                </a:solidFill>
              </a:rPr>
              <a:t> </a:t>
            </a:r>
            <a:r>
              <a:rPr lang="ru-RU" sz="2000" b="1" dirty="0" err="1">
                <a:solidFill>
                  <a:srgbClr val="0070C0"/>
                </a:solidFill>
              </a:rPr>
              <a:t>навіть</a:t>
            </a:r>
            <a:r>
              <a:rPr lang="ru-RU" sz="2000" b="1" dirty="0">
                <a:solidFill>
                  <a:srgbClr val="0070C0"/>
                </a:solidFill>
              </a:rPr>
              <a:t> </a:t>
            </a:r>
            <a:r>
              <a:rPr lang="ru-RU" sz="2000" b="1" dirty="0" err="1">
                <a:solidFill>
                  <a:srgbClr val="0070C0"/>
                </a:solidFill>
              </a:rPr>
              <a:t>нетривалого</a:t>
            </a:r>
            <a:r>
              <a:rPr lang="ru-RU" sz="2000" b="1" dirty="0">
                <a:solidFill>
                  <a:srgbClr val="0070C0"/>
                </a:solidFill>
              </a:rPr>
              <a:t> </a:t>
            </a:r>
            <a:r>
              <a:rPr lang="ru-RU" sz="2000" b="1" dirty="0" err="1">
                <a:solidFill>
                  <a:srgbClr val="0070C0"/>
                </a:solidFill>
              </a:rPr>
              <a:t>впливу</a:t>
            </a:r>
            <a:r>
              <a:rPr lang="ru-RU" sz="2000" b="1" dirty="0">
                <a:solidFill>
                  <a:srgbClr val="0070C0"/>
                </a:solidFill>
              </a:rPr>
              <a:t> на </a:t>
            </a:r>
            <a:r>
              <a:rPr lang="ru-RU" sz="2000" b="1" dirty="0" err="1">
                <a:solidFill>
                  <a:srgbClr val="0070C0"/>
                </a:solidFill>
              </a:rPr>
              <a:t>організм</a:t>
            </a:r>
            <a:r>
              <a:rPr lang="ru-RU" sz="2000" b="1" dirty="0">
                <a:solidFill>
                  <a:srgbClr val="0070C0"/>
                </a:solidFill>
              </a:rPr>
              <a:t> </a:t>
            </a:r>
            <a:r>
              <a:rPr lang="ru-RU" sz="2000" b="1" dirty="0" err="1">
                <a:solidFill>
                  <a:srgbClr val="0070C0"/>
                </a:solidFill>
              </a:rPr>
              <a:t>може</a:t>
            </a:r>
            <a:r>
              <a:rPr lang="ru-RU" sz="2000" b="1" dirty="0">
                <a:solidFill>
                  <a:srgbClr val="0070C0"/>
                </a:solidFill>
              </a:rPr>
              <a:t> </a:t>
            </a:r>
            <a:r>
              <a:rPr lang="ru-RU" sz="2000" b="1" dirty="0" err="1">
                <a:solidFill>
                  <a:srgbClr val="0070C0"/>
                </a:solidFill>
              </a:rPr>
              <a:t>з’явитись</a:t>
            </a:r>
            <a:r>
              <a:rPr lang="ru-RU" sz="2000" b="1" dirty="0">
                <a:solidFill>
                  <a:srgbClr val="0070C0"/>
                </a:solidFill>
              </a:rPr>
              <a:t> </a:t>
            </a:r>
            <a:r>
              <a:rPr lang="ru-RU" sz="2000" b="1" dirty="0" err="1">
                <a:solidFill>
                  <a:srgbClr val="0070C0"/>
                </a:solidFill>
              </a:rPr>
              <a:t>підвищена</a:t>
            </a:r>
            <a:r>
              <a:rPr lang="ru-RU" sz="2000" b="1" dirty="0">
                <a:solidFill>
                  <a:srgbClr val="0070C0"/>
                </a:solidFill>
              </a:rPr>
              <a:t> </a:t>
            </a:r>
            <a:r>
              <a:rPr lang="ru-RU" sz="2000" b="1" dirty="0" err="1">
                <a:solidFill>
                  <a:srgbClr val="0070C0"/>
                </a:solidFill>
              </a:rPr>
              <a:t>чутливість</a:t>
            </a:r>
            <a:r>
              <a:rPr lang="ru-RU" sz="2000" b="1" dirty="0">
                <a:solidFill>
                  <a:srgbClr val="0070C0"/>
                </a:solidFill>
              </a:rPr>
              <a:t> до таких </a:t>
            </a:r>
            <a:r>
              <a:rPr lang="ru-RU" sz="2000" b="1" dirty="0" err="1">
                <a:solidFill>
                  <a:srgbClr val="0070C0"/>
                </a:solidFill>
              </a:rPr>
              <a:t>хімікатів</a:t>
            </a:r>
            <a:r>
              <a:rPr lang="ru-RU" sz="2000" b="1" dirty="0">
                <a:solidFill>
                  <a:srgbClr val="0070C0"/>
                </a:solidFill>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44824"/>
            <a:ext cx="8208912" cy="4644516"/>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2763"/>
            <a:ext cx="3653865" cy="688172"/>
          </a:xfrm>
          <a:prstGeom prst="rect">
            <a:avLst/>
          </a:prstGeom>
        </p:spPr>
      </p:pic>
    </p:spTree>
    <p:extLst>
      <p:ext uri="{BB962C8B-B14F-4D97-AF65-F5344CB8AC3E}">
        <p14:creationId xmlns:p14="http://schemas.microsoft.com/office/powerpoint/2010/main" val="4007075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373216"/>
            <a:ext cx="7024744" cy="1143000"/>
          </a:xfrm>
        </p:spPr>
        <p:txBody>
          <a:bodyPr>
            <a:noAutofit/>
          </a:bodyPr>
          <a:lstStyle/>
          <a:p>
            <a:pPr algn="ctr"/>
            <a:r>
              <a:rPr lang="ru-RU" sz="2000" b="1" dirty="0" err="1">
                <a:solidFill>
                  <a:srgbClr val="C00000"/>
                </a:solidFill>
              </a:rPr>
              <a:t>Існують</a:t>
            </a:r>
            <a:r>
              <a:rPr lang="ru-RU" sz="2000" b="1" dirty="0">
                <a:solidFill>
                  <a:srgbClr val="C00000"/>
                </a:solidFill>
              </a:rPr>
              <a:t> гази, </a:t>
            </a:r>
            <a:r>
              <a:rPr lang="ru-RU" sz="2000" b="1" dirty="0" err="1">
                <a:solidFill>
                  <a:srgbClr val="C00000"/>
                </a:solidFill>
              </a:rPr>
              <a:t>що</a:t>
            </a:r>
            <a:r>
              <a:rPr lang="ru-RU" sz="2000" b="1" dirty="0">
                <a:solidFill>
                  <a:srgbClr val="C00000"/>
                </a:solidFill>
              </a:rPr>
              <a:t> </a:t>
            </a:r>
            <a:r>
              <a:rPr lang="ru-RU" sz="2000" b="1" dirty="0" err="1">
                <a:solidFill>
                  <a:srgbClr val="C00000"/>
                </a:solidFill>
              </a:rPr>
              <a:t>здатні</a:t>
            </a:r>
            <a:r>
              <a:rPr lang="ru-RU" sz="2000" b="1" dirty="0">
                <a:solidFill>
                  <a:srgbClr val="C00000"/>
                </a:solidFill>
              </a:rPr>
              <a:t> </a:t>
            </a:r>
            <a:r>
              <a:rPr lang="ru-RU" sz="2000" b="1" dirty="0" err="1">
                <a:solidFill>
                  <a:srgbClr val="C00000"/>
                </a:solidFill>
              </a:rPr>
              <a:t>викликати</a:t>
            </a:r>
            <a:r>
              <a:rPr lang="ru-RU" sz="2000" b="1" dirty="0">
                <a:solidFill>
                  <a:srgbClr val="C00000"/>
                </a:solidFill>
              </a:rPr>
              <a:t> </a:t>
            </a:r>
            <a:r>
              <a:rPr lang="ru-RU" sz="2000" b="1" dirty="0" err="1">
                <a:solidFill>
                  <a:srgbClr val="C00000"/>
                </a:solidFill>
              </a:rPr>
              <a:t>кисневе</a:t>
            </a:r>
            <a:r>
              <a:rPr lang="ru-RU" sz="2000" b="1" dirty="0">
                <a:solidFill>
                  <a:srgbClr val="C00000"/>
                </a:solidFill>
              </a:rPr>
              <a:t> </a:t>
            </a:r>
            <a:r>
              <a:rPr lang="ru-RU" sz="2000" b="1" dirty="0" err="1">
                <a:solidFill>
                  <a:srgbClr val="C00000"/>
                </a:solidFill>
              </a:rPr>
              <a:t>голодування</a:t>
            </a:r>
            <a:r>
              <a:rPr lang="ru-RU" sz="2000" b="1" dirty="0">
                <a:solidFill>
                  <a:srgbClr val="C00000"/>
                </a:solidFill>
              </a:rPr>
              <a:t> </a:t>
            </a:r>
            <a:r>
              <a:rPr lang="ru-RU" sz="2000" b="1" dirty="0" err="1">
                <a:solidFill>
                  <a:srgbClr val="C00000"/>
                </a:solidFill>
              </a:rPr>
              <a:t>організму</a:t>
            </a:r>
            <a:r>
              <a:rPr lang="ru-RU" sz="2000" b="1" dirty="0">
                <a:solidFill>
                  <a:srgbClr val="C00000"/>
                </a:solidFill>
              </a:rPr>
              <a:t>. </a:t>
            </a:r>
            <a:r>
              <a:rPr lang="ru-RU" sz="2000" b="1" dirty="0" err="1">
                <a:solidFill>
                  <a:srgbClr val="C00000"/>
                </a:solidFill>
              </a:rPr>
              <a:t>Такі</a:t>
            </a:r>
            <a:r>
              <a:rPr lang="ru-RU" sz="2000" b="1" dirty="0">
                <a:solidFill>
                  <a:srgbClr val="C00000"/>
                </a:solidFill>
              </a:rPr>
              <a:t> гази </a:t>
            </a:r>
            <a:r>
              <a:rPr lang="ru-RU" sz="2000" b="1" dirty="0" err="1">
                <a:solidFill>
                  <a:srgbClr val="C00000"/>
                </a:solidFill>
              </a:rPr>
              <a:t>спричиняють</a:t>
            </a:r>
            <a:r>
              <a:rPr lang="ru-RU" sz="2000" b="1" dirty="0">
                <a:solidFill>
                  <a:srgbClr val="C00000"/>
                </a:solidFill>
              </a:rPr>
              <a:t> </a:t>
            </a:r>
            <a:r>
              <a:rPr lang="ru-RU" sz="2000" b="1" dirty="0" err="1">
                <a:solidFill>
                  <a:srgbClr val="C00000"/>
                </a:solidFill>
              </a:rPr>
              <a:t>просту</a:t>
            </a:r>
            <a:r>
              <a:rPr lang="ru-RU" sz="2000" b="1" dirty="0">
                <a:solidFill>
                  <a:srgbClr val="C00000"/>
                </a:solidFill>
              </a:rPr>
              <a:t> </a:t>
            </a:r>
            <a:r>
              <a:rPr lang="ru-RU" sz="2000" b="1" dirty="0" err="1">
                <a:solidFill>
                  <a:srgbClr val="C00000"/>
                </a:solidFill>
              </a:rPr>
              <a:t>або</a:t>
            </a:r>
            <a:r>
              <a:rPr lang="ru-RU" sz="2000" b="1" dirty="0">
                <a:solidFill>
                  <a:srgbClr val="C00000"/>
                </a:solidFill>
              </a:rPr>
              <a:t> </a:t>
            </a:r>
            <a:r>
              <a:rPr lang="ru-RU" sz="2000" b="1" dirty="0" err="1">
                <a:solidFill>
                  <a:srgbClr val="C00000"/>
                </a:solidFill>
              </a:rPr>
              <a:t>хімічну</a:t>
            </a:r>
            <a:r>
              <a:rPr lang="ru-RU" sz="2000" b="1" dirty="0">
                <a:solidFill>
                  <a:srgbClr val="C00000"/>
                </a:solidFill>
              </a:rPr>
              <a:t> </a:t>
            </a:r>
            <a:r>
              <a:rPr lang="ru-RU" sz="2000" b="1" dirty="0" err="1">
                <a:solidFill>
                  <a:srgbClr val="C00000"/>
                </a:solidFill>
              </a:rPr>
              <a:t>задушливу</a:t>
            </a:r>
            <a:r>
              <a:rPr lang="ru-RU" sz="2000" b="1" dirty="0">
                <a:solidFill>
                  <a:srgbClr val="C00000"/>
                </a:solidFill>
              </a:rPr>
              <a:t> </a:t>
            </a:r>
            <a:r>
              <a:rPr lang="ru-RU" sz="2000" b="1" dirty="0" err="1">
                <a:solidFill>
                  <a:srgbClr val="C00000"/>
                </a:solidFill>
              </a:rPr>
              <a:t>дію</a:t>
            </a:r>
            <a:r>
              <a:rPr lang="ru-RU" sz="2000" b="1" dirty="0">
                <a:solidFill>
                  <a:srgbClr val="C00000"/>
                </a:solidFill>
              </a:rPr>
              <a:t>. Проста </a:t>
            </a:r>
            <a:r>
              <a:rPr lang="ru-RU" sz="2000" b="1" dirty="0" err="1">
                <a:solidFill>
                  <a:srgbClr val="C00000"/>
                </a:solidFill>
              </a:rPr>
              <a:t>задушлива</a:t>
            </a:r>
            <a:r>
              <a:rPr lang="ru-RU" sz="2000" b="1" dirty="0">
                <a:solidFill>
                  <a:srgbClr val="C00000"/>
                </a:solidFill>
              </a:rPr>
              <a:t> </a:t>
            </a:r>
            <a:r>
              <a:rPr lang="ru-RU" sz="2000" b="1" dirty="0" err="1">
                <a:solidFill>
                  <a:srgbClr val="C00000"/>
                </a:solidFill>
              </a:rPr>
              <a:t>дія</a:t>
            </a:r>
            <a:r>
              <a:rPr lang="ru-RU" sz="2000" b="1" dirty="0">
                <a:solidFill>
                  <a:srgbClr val="C00000"/>
                </a:solidFill>
              </a:rPr>
              <a:t> </a:t>
            </a:r>
            <a:r>
              <a:rPr lang="ru-RU" sz="2000" b="1" dirty="0" err="1">
                <a:solidFill>
                  <a:srgbClr val="C00000"/>
                </a:solidFill>
              </a:rPr>
              <a:t>відбувається</a:t>
            </a:r>
            <a:r>
              <a:rPr lang="ru-RU" sz="2000" b="1" dirty="0">
                <a:solidFill>
                  <a:srgbClr val="C00000"/>
                </a:solidFill>
              </a:rPr>
              <a:t> </a:t>
            </a:r>
            <a:r>
              <a:rPr lang="ru-RU" sz="2000" b="1" dirty="0" err="1">
                <a:solidFill>
                  <a:srgbClr val="C00000"/>
                </a:solidFill>
              </a:rPr>
              <a:t>тоді</a:t>
            </a:r>
            <a:r>
              <a:rPr lang="ru-RU" sz="2000" b="1" dirty="0">
                <a:solidFill>
                  <a:srgbClr val="C00000"/>
                </a:solidFill>
              </a:rPr>
              <a:t>, коли </a:t>
            </a:r>
            <a:r>
              <a:rPr lang="ru-RU" sz="2000" b="1" dirty="0" err="1">
                <a:solidFill>
                  <a:srgbClr val="C00000"/>
                </a:solidFill>
              </a:rPr>
              <a:t>кисень</a:t>
            </a:r>
            <a:r>
              <a:rPr lang="ru-RU" sz="2000" b="1" dirty="0">
                <a:solidFill>
                  <a:srgbClr val="C00000"/>
                </a:solidFill>
              </a:rPr>
              <a:t> в </a:t>
            </a:r>
            <a:r>
              <a:rPr lang="ru-RU" sz="2000" b="1" dirty="0" err="1">
                <a:solidFill>
                  <a:srgbClr val="C00000"/>
                </a:solidFill>
              </a:rPr>
              <a:t>повітрі</a:t>
            </a:r>
            <a:r>
              <a:rPr lang="ru-RU" sz="2000" b="1" dirty="0">
                <a:solidFill>
                  <a:srgbClr val="C00000"/>
                </a:solidFill>
              </a:rPr>
              <a:t> </a:t>
            </a:r>
            <a:r>
              <a:rPr lang="ru-RU" sz="2000" b="1" dirty="0" err="1">
                <a:solidFill>
                  <a:srgbClr val="C00000"/>
                </a:solidFill>
              </a:rPr>
              <a:t>заміщується</a:t>
            </a:r>
            <a:r>
              <a:rPr lang="ru-RU" sz="2000" b="1" dirty="0">
                <a:solidFill>
                  <a:srgbClr val="C00000"/>
                </a:solidFill>
              </a:rPr>
              <a:t> </a:t>
            </a:r>
            <a:r>
              <a:rPr lang="ru-RU" sz="2000" b="1" dirty="0" err="1">
                <a:solidFill>
                  <a:srgbClr val="C00000"/>
                </a:solidFill>
              </a:rPr>
              <a:t>інертним</a:t>
            </a:r>
            <a:r>
              <a:rPr lang="ru-RU" sz="2000" b="1" dirty="0">
                <a:solidFill>
                  <a:srgbClr val="C00000"/>
                </a:solidFill>
              </a:rPr>
              <a:t> газом, </a:t>
            </a:r>
            <a:r>
              <a:rPr lang="ru-RU" sz="2000" b="1" dirty="0" err="1">
                <a:solidFill>
                  <a:srgbClr val="C00000"/>
                </a:solidFill>
              </a:rPr>
              <a:t>наприклад</a:t>
            </a:r>
            <a:r>
              <a:rPr lang="ru-RU" sz="2000" b="1" dirty="0">
                <a:solidFill>
                  <a:srgbClr val="C00000"/>
                </a:solidFill>
              </a:rPr>
              <a:t>, азотом, </a:t>
            </a:r>
            <a:r>
              <a:rPr lang="ru-RU" sz="2000" b="1" dirty="0" err="1">
                <a:solidFill>
                  <a:srgbClr val="C00000"/>
                </a:solidFill>
              </a:rPr>
              <a:t>вуглекислим</a:t>
            </a:r>
            <a:r>
              <a:rPr lang="ru-RU" sz="2000" b="1" dirty="0">
                <a:solidFill>
                  <a:srgbClr val="C00000"/>
                </a:solidFill>
              </a:rPr>
              <a:t> газом, </a:t>
            </a:r>
            <a:r>
              <a:rPr lang="ru-RU" sz="2000" b="1" dirty="0" err="1">
                <a:solidFill>
                  <a:srgbClr val="C00000"/>
                </a:solidFill>
              </a:rPr>
              <a:t>етаном</a:t>
            </a:r>
            <a:r>
              <a:rPr lang="ru-RU" sz="2000" b="1" dirty="0">
                <a:solidFill>
                  <a:srgbClr val="C00000"/>
                </a:solidFill>
              </a:rPr>
              <a:t>, </a:t>
            </a:r>
            <a:r>
              <a:rPr lang="ru-RU" sz="2000" b="1" dirty="0" err="1">
                <a:solidFill>
                  <a:srgbClr val="C00000"/>
                </a:solidFill>
              </a:rPr>
              <a:t>воднем</a:t>
            </a:r>
            <a:r>
              <a:rPr lang="ru-RU" sz="2000" b="1" dirty="0">
                <a:solidFill>
                  <a:srgbClr val="C00000"/>
                </a:solidFill>
              </a:rPr>
              <a:t>, </a:t>
            </a:r>
            <a:r>
              <a:rPr lang="ru-RU" sz="2000" b="1" dirty="0" err="1">
                <a:solidFill>
                  <a:srgbClr val="C00000"/>
                </a:solidFill>
              </a:rPr>
              <a:t>гелієм</a:t>
            </a:r>
            <a:r>
              <a:rPr lang="ru-RU" sz="2000" b="1" dirty="0">
                <a:solidFill>
                  <a:srgbClr val="C00000"/>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04664"/>
            <a:ext cx="4176464" cy="417646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9482"/>
            <a:ext cx="3635325" cy="908291"/>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873713"/>
            <a:ext cx="2455714" cy="3690280"/>
          </a:xfrm>
          <a:prstGeom prst="rect">
            <a:avLst/>
          </a:prstGeom>
          <a:ln>
            <a:noFill/>
          </a:ln>
          <a:effectLst>
            <a:softEdge rad="112500"/>
          </a:effectLst>
        </p:spPr>
      </p:pic>
    </p:spTree>
    <p:extLst>
      <p:ext uri="{BB962C8B-B14F-4D97-AF65-F5344CB8AC3E}">
        <p14:creationId xmlns:p14="http://schemas.microsoft.com/office/powerpoint/2010/main" val="23288811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268760"/>
            <a:ext cx="7024744" cy="1143000"/>
          </a:xfrm>
        </p:spPr>
        <p:txBody>
          <a:bodyPr>
            <a:noAutofit/>
          </a:bodyPr>
          <a:lstStyle/>
          <a:p>
            <a:r>
              <a:rPr lang="ru-RU" sz="1800" b="1" dirty="0" err="1">
                <a:solidFill>
                  <a:srgbClr val="002060"/>
                </a:solidFill>
              </a:rPr>
              <a:t>Високі</a:t>
            </a:r>
            <a:r>
              <a:rPr lang="ru-RU" sz="1800" b="1" dirty="0">
                <a:solidFill>
                  <a:srgbClr val="002060"/>
                </a:solidFill>
              </a:rPr>
              <a:t> </a:t>
            </a:r>
            <a:r>
              <a:rPr lang="ru-RU" sz="1800" b="1" dirty="0" err="1">
                <a:solidFill>
                  <a:srgbClr val="002060"/>
                </a:solidFill>
              </a:rPr>
              <a:t>концентрації</a:t>
            </a:r>
            <a:r>
              <a:rPr lang="ru-RU" sz="1800" b="1" dirty="0">
                <a:solidFill>
                  <a:srgbClr val="002060"/>
                </a:solidFill>
              </a:rPr>
              <a:t> таких </a:t>
            </a:r>
            <a:r>
              <a:rPr lang="ru-RU" sz="1800" b="1" dirty="0" err="1">
                <a:solidFill>
                  <a:srgbClr val="002060"/>
                </a:solidFill>
              </a:rPr>
              <a:t>хімікатів</a:t>
            </a:r>
            <a:r>
              <a:rPr lang="ru-RU" sz="1800" b="1" dirty="0">
                <a:solidFill>
                  <a:srgbClr val="002060"/>
                </a:solidFill>
              </a:rPr>
              <a:t>, як, </a:t>
            </a:r>
            <a:r>
              <a:rPr lang="ru-RU" sz="1800" b="1" dirty="0" err="1">
                <a:solidFill>
                  <a:srgbClr val="002060"/>
                </a:solidFill>
              </a:rPr>
              <a:t>наприклад</a:t>
            </a:r>
            <a:r>
              <a:rPr lang="ru-RU" sz="1800" b="1" dirty="0">
                <a:solidFill>
                  <a:srgbClr val="002060"/>
                </a:solidFill>
              </a:rPr>
              <a:t>, </a:t>
            </a:r>
            <a:r>
              <a:rPr lang="ru-RU" sz="1800" b="1" dirty="0" err="1">
                <a:solidFill>
                  <a:srgbClr val="002060"/>
                </a:solidFill>
              </a:rPr>
              <a:t>етиловий</a:t>
            </a:r>
            <a:r>
              <a:rPr lang="ru-RU" sz="1800" b="1" dirty="0">
                <a:solidFill>
                  <a:srgbClr val="002060"/>
                </a:solidFill>
              </a:rPr>
              <a:t> </a:t>
            </a:r>
            <a:r>
              <a:rPr lang="ru-RU" sz="1800" b="1" dirty="0" err="1">
                <a:solidFill>
                  <a:srgbClr val="002060"/>
                </a:solidFill>
              </a:rPr>
              <a:t>чи</a:t>
            </a:r>
            <a:r>
              <a:rPr lang="ru-RU" sz="1800" b="1" dirty="0">
                <a:solidFill>
                  <a:srgbClr val="002060"/>
                </a:solidFill>
              </a:rPr>
              <a:t> </a:t>
            </a:r>
            <a:r>
              <a:rPr lang="ru-RU" sz="1800" b="1" dirty="0" err="1">
                <a:solidFill>
                  <a:srgbClr val="002060"/>
                </a:solidFill>
              </a:rPr>
              <a:t>пропіловий</a:t>
            </a:r>
            <a:r>
              <a:rPr lang="ru-RU" sz="1800" b="1" dirty="0">
                <a:solidFill>
                  <a:srgbClr val="002060"/>
                </a:solidFill>
              </a:rPr>
              <a:t> спирт, ацетон, </a:t>
            </a:r>
            <a:r>
              <a:rPr lang="ru-RU" sz="1800" b="1" dirty="0" err="1">
                <a:solidFill>
                  <a:srgbClr val="002060"/>
                </a:solidFill>
              </a:rPr>
              <a:t>метилетилкетон</a:t>
            </a:r>
            <a:r>
              <a:rPr lang="ru-RU" sz="1800" b="1" dirty="0">
                <a:solidFill>
                  <a:srgbClr val="002060"/>
                </a:solidFill>
              </a:rPr>
              <a:t>, </a:t>
            </a:r>
            <a:r>
              <a:rPr lang="ru-RU" sz="1800" b="1" dirty="0" err="1">
                <a:solidFill>
                  <a:srgbClr val="002060"/>
                </a:solidFill>
              </a:rPr>
              <a:t>пригнічують</a:t>
            </a:r>
            <a:r>
              <a:rPr lang="ru-RU" sz="1800" b="1" dirty="0">
                <a:solidFill>
                  <a:srgbClr val="002060"/>
                </a:solidFill>
              </a:rPr>
              <a:t> </a:t>
            </a:r>
            <a:r>
              <a:rPr lang="ru-RU" sz="1800" b="1" dirty="0" err="1">
                <a:solidFill>
                  <a:srgbClr val="002060"/>
                </a:solidFill>
              </a:rPr>
              <a:t>центральну</a:t>
            </a:r>
            <a:r>
              <a:rPr lang="ru-RU" sz="1800" b="1" dirty="0">
                <a:solidFill>
                  <a:srgbClr val="002060"/>
                </a:solidFill>
              </a:rPr>
              <a:t> </a:t>
            </a:r>
            <a:r>
              <a:rPr lang="ru-RU" sz="1800" b="1" dirty="0" err="1">
                <a:solidFill>
                  <a:srgbClr val="002060"/>
                </a:solidFill>
              </a:rPr>
              <a:t>нервову</a:t>
            </a:r>
            <a:r>
              <a:rPr lang="ru-RU" sz="1800" b="1" dirty="0">
                <a:solidFill>
                  <a:srgbClr val="002060"/>
                </a:solidFill>
              </a:rPr>
              <a:t> систему. </a:t>
            </a:r>
            <a:r>
              <a:rPr lang="ru-RU" sz="1800" b="1" dirty="0" err="1">
                <a:solidFill>
                  <a:srgbClr val="002060"/>
                </a:solidFill>
              </a:rPr>
              <a:t>Ці</a:t>
            </a:r>
            <a:r>
              <a:rPr lang="ru-RU" sz="1800" b="1" dirty="0">
                <a:solidFill>
                  <a:srgbClr val="002060"/>
                </a:solidFill>
              </a:rPr>
              <a:t> </a:t>
            </a:r>
            <a:r>
              <a:rPr lang="ru-RU" sz="1800" b="1" dirty="0" err="1">
                <a:solidFill>
                  <a:srgbClr val="002060"/>
                </a:solidFill>
              </a:rPr>
              <a:t>хімікати</a:t>
            </a:r>
            <a:r>
              <a:rPr lang="ru-RU" sz="1800" b="1" dirty="0">
                <a:solidFill>
                  <a:srgbClr val="002060"/>
                </a:solidFill>
              </a:rPr>
              <a:t> </a:t>
            </a:r>
            <a:r>
              <a:rPr lang="ru-RU" sz="1800" b="1" dirty="0" err="1">
                <a:solidFill>
                  <a:srgbClr val="002060"/>
                </a:solidFill>
              </a:rPr>
              <a:t>викликають</a:t>
            </a:r>
            <a:r>
              <a:rPr lang="ru-RU" sz="1800" b="1" dirty="0">
                <a:solidFill>
                  <a:srgbClr val="002060"/>
                </a:solidFill>
              </a:rPr>
              <a:t> </a:t>
            </a:r>
            <a:r>
              <a:rPr lang="ru-RU" sz="1800" b="1" dirty="0" err="1">
                <a:solidFill>
                  <a:srgbClr val="002060"/>
                </a:solidFill>
              </a:rPr>
              <a:t>ефект</a:t>
            </a:r>
            <a:r>
              <a:rPr lang="ru-RU" sz="1800" b="1" dirty="0">
                <a:solidFill>
                  <a:srgbClr val="002060"/>
                </a:solidFill>
              </a:rPr>
              <a:t>, </a:t>
            </a:r>
            <a:r>
              <a:rPr lang="ru-RU" sz="1800" b="1" dirty="0" err="1">
                <a:solidFill>
                  <a:srgbClr val="002060"/>
                </a:solidFill>
              </a:rPr>
              <a:t>подібний</a:t>
            </a:r>
            <a:r>
              <a:rPr lang="ru-RU" sz="1800" b="1" dirty="0">
                <a:solidFill>
                  <a:srgbClr val="002060"/>
                </a:solidFill>
              </a:rPr>
              <a:t> до </a:t>
            </a:r>
            <a:r>
              <a:rPr lang="ru-RU" sz="1800" b="1" dirty="0" err="1">
                <a:solidFill>
                  <a:srgbClr val="002060"/>
                </a:solidFill>
              </a:rPr>
              <a:t>сп’яніння</a:t>
            </a:r>
            <a:r>
              <a:rPr lang="ru-RU" sz="1800" b="1" dirty="0">
                <a:solidFill>
                  <a:srgbClr val="002060"/>
                </a:solidFill>
              </a:rPr>
              <a:t>. </a:t>
            </a:r>
            <a:r>
              <a:rPr lang="ru-RU" sz="1800" b="1" dirty="0" err="1">
                <a:solidFill>
                  <a:srgbClr val="002060"/>
                </a:solidFill>
              </a:rPr>
              <a:t>Довготривалий</a:t>
            </a:r>
            <a:r>
              <a:rPr lang="ru-RU" sz="1800" b="1" dirty="0">
                <a:solidFill>
                  <a:srgbClr val="002060"/>
                </a:solidFill>
              </a:rPr>
              <a:t> </a:t>
            </a:r>
            <a:r>
              <a:rPr lang="ru-RU" sz="1800" b="1" dirty="0" err="1">
                <a:solidFill>
                  <a:srgbClr val="002060"/>
                </a:solidFill>
              </a:rPr>
              <a:t>вплив</a:t>
            </a:r>
            <a:r>
              <a:rPr lang="ru-RU" sz="1800" b="1" dirty="0">
                <a:solidFill>
                  <a:srgbClr val="002060"/>
                </a:solidFill>
              </a:rPr>
              <a:t> таких </a:t>
            </a:r>
            <a:r>
              <a:rPr lang="ru-RU" sz="1800" b="1" dirty="0" err="1">
                <a:solidFill>
                  <a:srgbClr val="002060"/>
                </a:solidFill>
              </a:rPr>
              <a:t>речовин</a:t>
            </a:r>
            <a:r>
              <a:rPr lang="ru-RU" sz="1800" b="1" dirty="0">
                <a:solidFill>
                  <a:srgbClr val="002060"/>
                </a:solidFill>
              </a:rPr>
              <a:t> </a:t>
            </a:r>
            <a:r>
              <a:rPr lang="ru-RU" sz="1800" b="1" dirty="0" err="1">
                <a:solidFill>
                  <a:srgbClr val="002060"/>
                </a:solidFill>
              </a:rPr>
              <a:t>може</a:t>
            </a:r>
            <a:r>
              <a:rPr lang="ru-RU" sz="1800" b="1" dirty="0">
                <a:solidFill>
                  <a:srgbClr val="002060"/>
                </a:solidFill>
              </a:rPr>
              <a:t> </a:t>
            </a:r>
            <a:r>
              <a:rPr lang="ru-RU" sz="1800" b="1" dirty="0" err="1">
                <a:solidFill>
                  <a:srgbClr val="002060"/>
                </a:solidFill>
              </a:rPr>
              <a:t>викликати</a:t>
            </a:r>
            <a:r>
              <a:rPr lang="ru-RU" sz="1800" b="1" dirty="0">
                <a:solidFill>
                  <a:srgbClr val="002060"/>
                </a:solidFill>
              </a:rPr>
              <a:t> </a:t>
            </a:r>
            <a:r>
              <a:rPr lang="ru-RU" sz="1800" b="1" dirty="0" err="1">
                <a:solidFill>
                  <a:srgbClr val="002060"/>
                </a:solidFill>
              </a:rPr>
              <a:t>наркотичну</a:t>
            </a:r>
            <a:r>
              <a:rPr lang="ru-RU" sz="1800" b="1" dirty="0">
                <a:solidFill>
                  <a:srgbClr val="002060"/>
                </a:solidFill>
              </a:rPr>
              <a:t> </a:t>
            </a:r>
            <a:r>
              <a:rPr lang="ru-RU" sz="1800" b="1" dirty="0" err="1">
                <a:solidFill>
                  <a:srgbClr val="002060"/>
                </a:solidFill>
              </a:rPr>
              <a:t>залежність</a:t>
            </a:r>
            <a:r>
              <a:rPr lang="ru-RU" sz="1800" b="1" dirty="0">
                <a:solidFill>
                  <a:srgbClr val="002060"/>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140968"/>
            <a:ext cx="4314056" cy="274548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420888"/>
            <a:ext cx="3888432" cy="408163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7147"/>
            <a:ext cx="3674965" cy="709844"/>
          </a:xfrm>
          <a:prstGeom prst="rect">
            <a:avLst/>
          </a:prstGeom>
        </p:spPr>
      </p:pic>
    </p:spTree>
    <p:extLst>
      <p:ext uri="{BB962C8B-B14F-4D97-AF65-F5344CB8AC3E}">
        <p14:creationId xmlns:p14="http://schemas.microsoft.com/office/powerpoint/2010/main" val="484955675"/>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err="1">
                <a:solidFill>
                  <a:schemeClr val="accent5">
                    <a:lumMod val="75000"/>
                  </a:schemeClr>
                </a:solidFill>
              </a:rPr>
              <a:t>Такі</a:t>
            </a:r>
            <a:r>
              <a:rPr lang="ru-RU" sz="1800" b="1" dirty="0">
                <a:solidFill>
                  <a:schemeClr val="accent5">
                    <a:lumMod val="75000"/>
                  </a:schemeClr>
                </a:solidFill>
              </a:rPr>
              <a:t> </a:t>
            </a:r>
            <a:r>
              <a:rPr lang="ru-RU" sz="1800" b="1" dirty="0" err="1">
                <a:solidFill>
                  <a:schemeClr val="accent5">
                    <a:lumMod val="75000"/>
                  </a:schemeClr>
                </a:solidFill>
              </a:rPr>
              <a:t>хімікати</a:t>
            </a:r>
            <a:r>
              <a:rPr lang="ru-RU" sz="1800" b="1" dirty="0">
                <a:solidFill>
                  <a:schemeClr val="accent5">
                    <a:lumMod val="75000"/>
                  </a:schemeClr>
                </a:solidFill>
              </a:rPr>
              <a:t>, як </a:t>
            </a:r>
            <a:r>
              <a:rPr lang="ru-RU" sz="1800" b="1" dirty="0" err="1">
                <a:solidFill>
                  <a:schemeClr val="accent5">
                    <a:lumMod val="75000"/>
                  </a:schemeClr>
                </a:solidFill>
              </a:rPr>
              <a:t>чотирьоххлористий</a:t>
            </a:r>
            <a:r>
              <a:rPr lang="ru-RU" sz="1800" b="1" dirty="0">
                <a:solidFill>
                  <a:schemeClr val="accent5">
                    <a:lumMod val="75000"/>
                  </a:schemeClr>
                </a:solidFill>
              </a:rPr>
              <a:t> </a:t>
            </a:r>
            <a:r>
              <a:rPr lang="ru-RU" sz="1800" b="1" dirty="0" err="1">
                <a:solidFill>
                  <a:schemeClr val="accent5">
                    <a:lumMod val="75000"/>
                  </a:schemeClr>
                </a:solidFill>
              </a:rPr>
              <a:t>вуглець</a:t>
            </a:r>
            <a:r>
              <a:rPr lang="ru-RU" sz="1800" b="1" dirty="0">
                <a:solidFill>
                  <a:schemeClr val="accent5">
                    <a:lumMod val="75000"/>
                  </a:schemeClr>
                </a:solidFill>
              </a:rPr>
              <a:t> та </a:t>
            </a:r>
            <a:r>
              <a:rPr lang="ru-RU" sz="1800" b="1" dirty="0" err="1">
                <a:solidFill>
                  <a:schemeClr val="accent5">
                    <a:lumMod val="75000"/>
                  </a:schemeClr>
                </a:solidFill>
              </a:rPr>
              <a:t>етиленгліколь</a:t>
            </a:r>
            <a:r>
              <a:rPr lang="ru-RU" sz="1800" b="1" dirty="0">
                <a:solidFill>
                  <a:schemeClr val="accent5">
                    <a:lumMod val="75000"/>
                  </a:schemeClr>
                </a:solidFill>
              </a:rPr>
              <a:t>, не </a:t>
            </a:r>
            <a:r>
              <a:rPr lang="ru-RU" sz="1800" b="1" dirty="0" err="1">
                <a:solidFill>
                  <a:schemeClr val="accent5">
                    <a:lumMod val="75000"/>
                  </a:schemeClr>
                </a:solidFill>
              </a:rPr>
              <a:t>дають</a:t>
            </a:r>
            <a:r>
              <a:rPr lang="ru-RU" sz="1800" b="1" dirty="0">
                <a:solidFill>
                  <a:schemeClr val="accent5">
                    <a:lumMod val="75000"/>
                  </a:schemeClr>
                </a:solidFill>
              </a:rPr>
              <a:t> </a:t>
            </a:r>
            <a:r>
              <a:rPr lang="ru-RU" sz="1800" b="1" dirty="0" err="1">
                <a:solidFill>
                  <a:schemeClr val="accent5">
                    <a:lumMod val="75000"/>
                  </a:schemeClr>
                </a:solidFill>
              </a:rPr>
              <a:t>ниркам</a:t>
            </a:r>
            <a:r>
              <a:rPr lang="ru-RU" sz="1800" b="1" dirty="0">
                <a:solidFill>
                  <a:schemeClr val="accent5">
                    <a:lumMod val="75000"/>
                  </a:schemeClr>
                </a:solidFill>
              </a:rPr>
              <a:t> </a:t>
            </a:r>
            <a:r>
              <a:rPr lang="ru-RU" sz="1800" b="1" dirty="0" err="1">
                <a:solidFill>
                  <a:schemeClr val="accent5">
                    <a:lumMod val="75000"/>
                  </a:schemeClr>
                </a:solidFill>
              </a:rPr>
              <a:t>виводити</a:t>
            </a:r>
            <a:r>
              <a:rPr lang="ru-RU" sz="1800" b="1" dirty="0">
                <a:solidFill>
                  <a:schemeClr val="accent5">
                    <a:lumMod val="75000"/>
                  </a:schemeClr>
                </a:solidFill>
              </a:rPr>
              <a:t> з </a:t>
            </a:r>
            <a:r>
              <a:rPr lang="ru-RU" sz="1800" b="1" dirty="0" err="1">
                <a:solidFill>
                  <a:schemeClr val="accent5">
                    <a:lumMod val="75000"/>
                  </a:schemeClr>
                </a:solidFill>
              </a:rPr>
              <a:t>організму</a:t>
            </a:r>
            <a:r>
              <a:rPr lang="ru-RU" sz="1800" b="1" dirty="0">
                <a:solidFill>
                  <a:schemeClr val="accent5">
                    <a:lumMod val="75000"/>
                  </a:schemeClr>
                </a:solidFill>
              </a:rPr>
              <a:t> </a:t>
            </a:r>
            <a:r>
              <a:rPr lang="ru-RU" sz="1800" b="1" dirty="0" err="1">
                <a:solidFill>
                  <a:schemeClr val="accent5">
                    <a:lumMod val="75000"/>
                  </a:schemeClr>
                </a:solidFill>
              </a:rPr>
              <a:t>шкідливі</a:t>
            </a:r>
            <a:r>
              <a:rPr lang="ru-RU" sz="1800" b="1" dirty="0">
                <a:solidFill>
                  <a:schemeClr val="accent5">
                    <a:lumMod val="75000"/>
                  </a:schemeClr>
                </a:solidFill>
              </a:rPr>
              <a:t> </a:t>
            </a:r>
            <a:r>
              <a:rPr lang="ru-RU" sz="1800" b="1" dirty="0" err="1">
                <a:solidFill>
                  <a:schemeClr val="accent5">
                    <a:lumMod val="75000"/>
                  </a:schemeClr>
                </a:solidFill>
              </a:rPr>
              <a:t>речовини</a:t>
            </a:r>
            <a:r>
              <a:rPr lang="ru-RU" sz="1800" b="1" dirty="0">
                <a:solidFill>
                  <a:schemeClr val="accent5">
                    <a:lumMod val="75000"/>
                  </a:schemeClr>
                </a:solidFill>
              </a:rPr>
              <a:t>. </a:t>
            </a:r>
            <a:r>
              <a:rPr lang="ru-RU" sz="1800" b="1" dirty="0" err="1">
                <a:solidFill>
                  <a:schemeClr val="accent5">
                    <a:lumMod val="75000"/>
                  </a:schemeClr>
                </a:solidFill>
              </a:rPr>
              <a:t>Інші</a:t>
            </a:r>
            <a:r>
              <a:rPr lang="ru-RU" sz="1800" b="1" dirty="0">
                <a:solidFill>
                  <a:schemeClr val="accent5">
                    <a:lumMod val="75000"/>
                  </a:schemeClr>
                </a:solidFill>
              </a:rPr>
              <a:t> </a:t>
            </a:r>
            <a:r>
              <a:rPr lang="ru-RU" sz="1800" b="1" dirty="0" err="1">
                <a:solidFill>
                  <a:schemeClr val="accent5">
                    <a:lumMod val="75000"/>
                  </a:schemeClr>
                </a:solidFill>
              </a:rPr>
              <a:t>хімікати</a:t>
            </a:r>
            <a:r>
              <a:rPr lang="ru-RU" sz="1800" b="1" dirty="0">
                <a:solidFill>
                  <a:schemeClr val="accent5">
                    <a:lumMod val="75000"/>
                  </a:schemeClr>
                </a:solidFill>
              </a:rPr>
              <a:t>, </a:t>
            </a:r>
            <a:r>
              <a:rPr lang="ru-RU" sz="1800" b="1" dirty="0" err="1">
                <a:solidFill>
                  <a:schemeClr val="accent5">
                    <a:lumMod val="75000"/>
                  </a:schemeClr>
                </a:solidFill>
              </a:rPr>
              <a:t>наприклад</a:t>
            </a:r>
            <a:r>
              <a:rPr lang="ru-RU" sz="1800" b="1" dirty="0">
                <a:solidFill>
                  <a:schemeClr val="accent5">
                    <a:lumMod val="75000"/>
                  </a:schemeClr>
                </a:solidFill>
              </a:rPr>
              <a:t>, </a:t>
            </a:r>
            <a:r>
              <a:rPr lang="ru-RU" sz="1800" b="1" dirty="0" err="1">
                <a:solidFill>
                  <a:schemeClr val="accent5">
                    <a:lumMod val="75000"/>
                  </a:schemeClr>
                </a:solidFill>
              </a:rPr>
              <a:t>кадмій</a:t>
            </a:r>
            <a:r>
              <a:rPr lang="ru-RU" sz="1800" b="1" dirty="0">
                <a:solidFill>
                  <a:schemeClr val="accent5">
                    <a:lumMod val="75000"/>
                  </a:schemeClr>
                </a:solidFill>
              </a:rPr>
              <a:t>, </a:t>
            </a:r>
            <a:r>
              <a:rPr lang="ru-RU" sz="1800" b="1" dirty="0" err="1">
                <a:solidFill>
                  <a:schemeClr val="accent5">
                    <a:lumMod val="75000"/>
                  </a:schemeClr>
                </a:solidFill>
              </a:rPr>
              <a:t>свинець</a:t>
            </a:r>
            <a:r>
              <a:rPr lang="ru-RU" sz="1800" b="1" dirty="0">
                <a:solidFill>
                  <a:schemeClr val="accent5">
                    <a:lumMod val="75000"/>
                  </a:schemeClr>
                </a:solidFill>
              </a:rPr>
              <a:t>, метанол, толуол, </a:t>
            </a:r>
            <a:r>
              <a:rPr lang="ru-RU" sz="1800" b="1" dirty="0" err="1">
                <a:solidFill>
                  <a:schemeClr val="accent5">
                    <a:lumMod val="75000"/>
                  </a:schemeClr>
                </a:solidFill>
              </a:rPr>
              <a:t>повільно</a:t>
            </a:r>
            <a:r>
              <a:rPr lang="ru-RU" sz="1800" b="1" dirty="0">
                <a:solidFill>
                  <a:schemeClr val="accent5">
                    <a:lumMod val="75000"/>
                  </a:schemeClr>
                </a:solidFill>
              </a:rPr>
              <a:t> </a:t>
            </a:r>
            <a:r>
              <a:rPr lang="ru-RU" sz="1800" b="1" dirty="0" err="1">
                <a:solidFill>
                  <a:schemeClr val="accent5">
                    <a:lumMod val="75000"/>
                  </a:schemeClr>
                </a:solidFill>
              </a:rPr>
              <a:t>погіршують</a:t>
            </a:r>
            <a:r>
              <a:rPr lang="ru-RU" sz="1800" b="1" dirty="0">
                <a:solidFill>
                  <a:schemeClr val="accent5">
                    <a:lumMod val="75000"/>
                  </a:schemeClr>
                </a:solidFill>
              </a:rPr>
              <a:t> роботу </a:t>
            </a:r>
            <a:r>
              <a:rPr lang="ru-RU" sz="1800" b="1" dirty="0" err="1">
                <a:solidFill>
                  <a:schemeClr val="accent5">
                    <a:lumMod val="75000"/>
                  </a:schemeClr>
                </a:solidFill>
              </a:rPr>
              <a:t>нирок</a:t>
            </a:r>
            <a:r>
              <a:rPr lang="ru-RU" sz="1800" b="1" dirty="0">
                <a:solidFill>
                  <a:schemeClr val="accent5">
                    <a:lumMod val="75000"/>
                  </a:schemeClr>
                </a:solidFill>
              </a:rPr>
              <a:t>.</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1844824"/>
            <a:ext cx="3743378" cy="4680520"/>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564904"/>
            <a:ext cx="3312368" cy="288032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616"/>
            <a:ext cx="3635325" cy="692267"/>
          </a:xfrm>
          <a:prstGeom prst="rect">
            <a:avLst/>
          </a:prstGeom>
        </p:spPr>
      </p:pic>
    </p:spTree>
    <p:extLst>
      <p:ext uri="{BB962C8B-B14F-4D97-AF65-F5344CB8AC3E}">
        <p14:creationId xmlns:p14="http://schemas.microsoft.com/office/powerpoint/2010/main" val="3149749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92696"/>
            <a:ext cx="6637468" cy="1362075"/>
          </a:xfrm>
        </p:spPr>
        <p:txBody>
          <a:bodyPr>
            <a:noAutofit/>
          </a:bodyPr>
          <a:lstStyle/>
          <a:p>
            <a:r>
              <a:rPr lang="ru-RU" sz="2000" b="1" dirty="0" err="1" smtClean="0">
                <a:solidFill>
                  <a:srgbClr val="002060"/>
                </a:solidFill>
              </a:rPr>
              <a:t>Довготривалий</a:t>
            </a:r>
            <a:r>
              <a:rPr lang="ru-RU" sz="2000" b="1" dirty="0" smtClean="0">
                <a:solidFill>
                  <a:srgbClr val="002060"/>
                </a:solidFill>
              </a:rPr>
              <a:t> </a:t>
            </a:r>
            <a:r>
              <a:rPr lang="ru-RU" sz="2000" b="1" dirty="0" err="1">
                <a:solidFill>
                  <a:srgbClr val="002060"/>
                </a:solidFill>
              </a:rPr>
              <a:t>вплив</a:t>
            </a:r>
            <a:r>
              <a:rPr lang="ru-RU" sz="2000" b="1" dirty="0">
                <a:solidFill>
                  <a:srgbClr val="002060"/>
                </a:solidFill>
              </a:rPr>
              <a:t> </a:t>
            </a:r>
            <a:r>
              <a:rPr lang="ru-RU" sz="2000" b="1" dirty="0" err="1">
                <a:solidFill>
                  <a:srgbClr val="002060"/>
                </a:solidFill>
              </a:rPr>
              <a:t>певних</a:t>
            </a:r>
            <a:r>
              <a:rPr lang="ru-RU" sz="2000" b="1" dirty="0">
                <a:solidFill>
                  <a:srgbClr val="002060"/>
                </a:solidFill>
              </a:rPr>
              <a:t> </a:t>
            </a:r>
            <a:r>
              <a:rPr lang="ru-RU" sz="2000" b="1" dirty="0" err="1">
                <a:solidFill>
                  <a:srgbClr val="002060"/>
                </a:solidFill>
              </a:rPr>
              <a:t>хімікатів</a:t>
            </a:r>
            <a:r>
              <a:rPr lang="ru-RU" sz="2000" b="1" dirty="0">
                <a:solidFill>
                  <a:srgbClr val="002060"/>
                </a:solidFill>
              </a:rPr>
              <a:t> </a:t>
            </a:r>
            <a:r>
              <a:rPr lang="ru-RU" sz="2000" b="1" dirty="0" err="1">
                <a:solidFill>
                  <a:srgbClr val="002060"/>
                </a:solidFill>
              </a:rPr>
              <a:t>може</a:t>
            </a:r>
            <a:r>
              <a:rPr lang="ru-RU" sz="2000" b="1" dirty="0">
                <a:solidFill>
                  <a:srgbClr val="002060"/>
                </a:solidFill>
              </a:rPr>
              <a:t> </a:t>
            </a:r>
            <a:r>
              <a:rPr lang="ru-RU" sz="2000" b="1" dirty="0" err="1">
                <a:solidFill>
                  <a:srgbClr val="002060"/>
                </a:solidFill>
              </a:rPr>
              <a:t>викликати</a:t>
            </a:r>
            <a:r>
              <a:rPr lang="ru-RU" sz="2000" b="1" dirty="0">
                <a:solidFill>
                  <a:srgbClr val="002060"/>
                </a:solidFill>
              </a:rPr>
              <a:t> </a:t>
            </a:r>
            <a:r>
              <a:rPr lang="ru-RU" sz="2000" b="1" dirty="0" err="1">
                <a:solidFill>
                  <a:srgbClr val="002060"/>
                </a:solidFill>
              </a:rPr>
              <a:t>утворення</a:t>
            </a:r>
            <a:r>
              <a:rPr lang="ru-RU" sz="2000" b="1" dirty="0">
                <a:solidFill>
                  <a:srgbClr val="002060"/>
                </a:solidFill>
              </a:rPr>
              <a:t> </a:t>
            </a:r>
            <a:r>
              <a:rPr lang="ru-RU" sz="2000" b="1" dirty="0" err="1">
                <a:solidFill>
                  <a:srgbClr val="002060"/>
                </a:solidFill>
              </a:rPr>
              <a:t>злоякісних</a:t>
            </a:r>
            <a:r>
              <a:rPr lang="ru-RU" sz="2000" b="1" dirty="0">
                <a:solidFill>
                  <a:srgbClr val="002060"/>
                </a:solidFill>
              </a:rPr>
              <a:t> </a:t>
            </a:r>
            <a:r>
              <a:rPr lang="ru-RU" sz="2000" b="1" dirty="0" err="1">
                <a:solidFill>
                  <a:srgbClr val="002060"/>
                </a:solidFill>
              </a:rPr>
              <a:t>пухлин</a:t>
            </a:r>
            <a:r>
              <a:rPr lang="ru-RU" sz="2000" b="1" dirty="0">
                <a:solidFill>
                  <a:srgbClr val="002060"/>
                </a:solidFill>
              </a:rPr>
              <a:t>. </a:t>
            </a:r>
            <a:r>
              <a:rPr lang="ru-RU" sz="2000" b="1" dirty="0" err="1">
                <a:solidFill>
                  <a:srgbClr val="002060"/>
                </a:solidFill>
              </a:rPr>
              <a:t>Ракові</a:t>
            </a:r>
            <a:r>
              <a:rPr lang="ru-RU" sz="2000" b="1" dirty="0">
                <a:solidFill>
                  <a:srgbClr val="002060"/>
                </a:solidFill>
              </a:rPr>
              <a:t> </a:t>
            </a:r>
            <a:r>
              <a:rPr lang="ru-RU" sz="2000" b="1" dirty="0" err="1">
                <a:solidFill>
                  <a:srgbClr val="002060"/>
                </a:solidFill>
              </a:rPr>
              <a:t>утворення</a:t>
            </a:r>
            <a:r>
              <a:rPr lang="ru-RU" sz="2000" b="1" dirty="0">
                <a:solidFill>
                  <a:srgbClr val="002060"/>
                </a:solidFill>
              </a:rPr>
              <a:t> </a:t>
            </a:r>
            <a:r>
              <a:rPr lang="ru-RU" sz="2000" b="1" dirty="0" err="1">
                <a:solidFill>
                  <a:srgbClr val="002060"/>
                </a:solidFill>
              </a:rPr>
              <a:t>можуть</a:t>
            </a:r>
            <a:r>
              <a:rPr lang="ru-RU" sz="2000" b="1" dirty="0">
                <a:solidFill>
                  <a:srgbClr val="002060"/>
                </a:solidFill>
              </a:rPr>
              <a:t> </a:t>
            </a:r>
            <a:r>
              <a:rPr lang="ru-RU" sz="2000" b="1" dirty="0" err="1">
                <a:solidFill>
                  <a:srgbClr val="002060"/>
                </a:solidFill>
              </a:rPr>
              <a:t>з’являтися</a:t>
            </a:r>
            <a:r>
              <a:rPr lang="ru-RU" sz="2000" b="1" dirty="0">
                <a:solidFill>
                  <a:srgbClr val="002060"/>
                </a:solidFill>
              </a:rPr>
              <a:t> за </a:t>
            </a:r>
            <a:r>
              <a:rPr lang="ru-RU" sz="2000" b="1" dirty="0" err="1">
                <a:solidFill>
                  <a:srgbClr val="002060"/>
                </a:solidFill>
              </a:rPr>
              <a:t>багато</a:t>
            </a:r>
            <a:r>
              <a:rPr lang="ru-RU" sz="2000" b="1" dirty="0">
                <a:solidFill>
                  <a:srgbClr val="002060"/>
                </a:solidFill>
              </a:rPr>
              <a:t> </a:t>
            </a:r>
            <a:r>
              <a:rPr lang="ru-RU" sz="2000" b="1" dirty="0" err="1">
                <a:solidFill>
                  <a:srgbClr val="002060"/>
                </a:solidFill>
              </a:rPr>
              <a:t>років</a:t>
            </a:r>
            <a:r>
              <a:rPr lang="ru-RU" sz="2000" b="1" dirty="0">
                <a:solidFill>
                  <a:srgbClr val="002060"/>
                </a:solidFill>
              </a:rPr>
              <a:t> </a:t>
            </a:r>
            <a:r>
              <a:rPr lang="ru-RU" sz="2000" b="1" dirty="0" err="1">
                <a:solidFill>
                  <a:srgbClr val="002060"/>
                </a:solidFill>
              </a:rPr>
              <a:t>після</a:t>
            </a:r>
            <a:r>
              <a:rPr lang="ru-RU" sz="2000" b="1" dirty="0">
                <a:solidFill>
                  <a:srgbClr val="002060"/>
                </a:solidFill>
              </a:rPr>
              <a:t> контакту з такими </a:t>
            </a:r>
            <a:r>
              <a:rPr lang="ru-RU" sz="2000" b="1" dirty="0" err="1">
                <a:solidFill>
                  <a:srgbClr val="002060"/>
                </a:solidFill>
              </a:rPr>
              <a:t>хімікатами</a:t>
            </a:r>
            <a:r>
              <a:rPr lang="ru-RU" sz="2000" b="1" dirty="0">
                <a:solidFill>
                  <a:srgbClr val="002060"/>
                </a:solidFill>
              </a:rPr>
              <a:t>. </a:t>
            </a:r>
          </a:p>
        </p:txBody>
      </p:sp>
      <p:sp>
        <p:nvSpPr>
          <p:cNvPr id="3" name="Текст 2"/>
          <p:cNvSpPr>
            <a:spLocks noGrp="1"/>
          </p:cNvSpPr>
          <p:nvPr>
            <p:ph type="body" idx="1"/>
          </p:nvPr>
        </p:nvSpPr>
        <p:spPr>
          <a:xfrm>
            <a:off x="1979712" y="4725144"/>
            <a:ext cx="6637467" cy="1520413"/>
          </a:xfrm>
        </p:spPr>
        <p:txBody>
          <a:bodyPr>
            <a:noAutofit/>
          </a:bodyPr>
          <a:lstStyle/>
          <a:p>
            <a:r>
              <a:rPr lang="ru-RU" sz="1800" b="1" dirty="0">
                <a:solidFill>
                  <a:srgbClr val="0070C0"/>
                </a:solidFill>
              </a:rPr>
              <a:t>Арсен, </a:t>
            </a:r>
            <a:r>
              <a:rPr lang="ru-RU" sz="1800" b="1" dirty="0" err="1">
                <a:solidFill>
                  <a:srgbClr val="0070C0"/>
                </a:solidFill>
              </a:rPr>
              <a:t>азбест</a:t>
            </a:r>
            <a:r>
              <a:rPr lang="ru-RU" sz="1800" b="1" dirty="0">
                <a:solidFill>
                  <a:srgbClr val="0070C0"/>
                </a:solidFill>
              </a:rPr>
              <a:t>, хром та </a:t>
            </a:r>
            <a:r>
              <a:rPr lang="ru-RU" sz="1800" b="1" dirty="0" err="1">
                <a:solidFill>
                  <a:srgbClr val="0070C0"/>
                </a:solidFill>
              </a:rPr>
              <a:t>нікель</a:t>
            </a:r>
            <a:r>
              <a:rPr lang="ru-RU" sz="1800" b="1" dirty="0">
                <a:solidFill>
                  <a:srgbClr val="0070C0"/>
                </a:solidFill>
              </a:rPr>
              <a:t> </a:t>
            </a:r>
            <a:r>
              <a:rPr lang="ru-RU" sz="1800" b="1" dirty="0" err="1">
                <a:solidFill>
                  <a:srgbClr val="0070C0"/>
                </a:solidFill>
              </a:rPr>
              <a:t>можуть</a:t>
            </a:r>
            <a:r>
              <a:rPr lang="ru-RU" sz="1800" b="1" dirty="0">
                <a:solidFill>
                  <a:srgbClr val="0070C0"/>
                </a:solidFill>
              </a:rPr>
              <a:t> </a:t>
            </a:r>
            <a:r>
              <a:rPr lang="ru-RU" sz="1800" b="1" dirty="0" err="1">
                <a:solidFill>
                  <a:srgbClr val="0070C0"/>
                </a:solidFill>
              </a:rPr>
              <a:t>викликати</a:t>
            </a:r>
            <a:r>
              <a:rPr lang="ru-RU" sz="1800" b="1" dirty="0">
                <a:solidFill>
                  <a:srgbClr val="0070C0"/>
                </a:solidFill>
              </a:rPr>
              <a:t> рак </a:t>
            </a:r>
            <a:r>
              <a:rPr lang="ru-RU" sz="1800" b="1" dirty="0" err="1">
                <a:solidFill>
                  <a:srgbClr val="0070C0"/>
                </a:solidFill>
              </a:rPr>
              <a:t>легенів</a:t>
            </a:r>
            <a:r>
              <a:rPr lang="ru-RU" sz="1800" b="1" dirty="0">
                <a:solidFill>
                  <a:srgbClr val="0070C0"/>
                </a:solidFill>
              </a:rPr>
              <a:t>. Хром, </a:t>
            </a:r>
            <a:r>
              <a:rPr lang="ru-RU" sz="1800" b="1" dirty="0" err="1">
                <a:solidFill>
                  <a:srgbClr val="0070C0"/>
                </a:solidFill>
              </a:rPr>
              <a:t>нікель</a:t>
            </a:r>
            <a:r>
              <a:rPr lang="ru-RU" sz="1800" b="1" dirty="0">
                <a:solidFill>
                  <a:srgbClr val="0070C0"/>
                </a:solidFill>
              </a:rPr>
              <a:t>, пил дерева </a:t>
            </a:r>
            <a:r>
              <a:rPr lang="ru-RU" sz="1800" b="1" dirty="0" err="1">
                <a:solidFill>
                  <a:srgbClr val="0070C0"/>
                </a:solidFill>
              </a:rPr>
              <a:t>або</a:t>
            </a:r>
            <a:r>
              <a:rPr lang="ru-RU" sz="1800" b="1" dirty="0">
                <a:solidFill>
                  <a:srgbClr val="0070C0"/>
                </a:solidFill>
              </a:rPr>
              <a:t> </a:t>
            </a:r>
            <a:r>
              <a:rPr lang="ru-RU" sz="1800" b="1" dirty="0" err="1">
                <a:solidFill>
                  <a:srgbClr val="0070C0"/>
                </a:solidFill>
              </a:rPr>
              <a:t>шкіри</a:t>
            </a:r>
            <a:r>
              <a:rPr lang="ru-RU" sz="1800" b="1" dirty="0">
                <a:solidFill>
                  <a:srgbClr val="0070C0"/>
                </a:solidFill>
              </a:rPr>
              <a:t> </a:t>
            </a:r>
            <a:r>
              <a:rPr lang="ru-RU" sz="1800" b="1" dirty="0" err="1">
                <a:solidFill>
                  <a:srgbClr val="0070C0"/>
                </a:solidFill>
              </a:rPr>
              <a:t>можуть</a:t>
            </a:r>
            <a:r>
              <a:rPr lang="ru-RU" sz="1800" b="1" dirty="0">
                <a:solidFill>
                  <a:srgbClr val="0070C0"/>
                </a:solidFill>
              </a:rPr>
              <a:t> </a:t>
            </a:r>
            <a:r>
              <a:rPr lang="ru-RU" sz="1800" b="1" dirty="0" err="1">
                <a:solidFill>
                  <a:srgbClr val="0070C0"/>
                </a:solidFill>
              </a:rPr>
              <a:t>викликати</a:t>
            </a:r>
            <a:r>
              <a:rPr lang="ru-RU" sz="1800" b="1" dirty="0">
                <a:solidFill>
                  <a:srgbClr val="0070C0"/>
                </a:solidFill>
              </a:rPr>
              <a:t> рак </a:t>
            </a:r>
            <a:r>
              <a:rPr lang="ru-RU" sz="1800" b="1" dirty="0" err="1">
                <a:solidFill>
                  <a:srgbClr val="0070C0"/>
                </a:solidFill>
              </a:rPr>
              <a:t>носової</a:t>
            </a:r>
            <a:r>
              <a:rPr lang="ru-RU" sz="1800" b="1" dirty="0">
                <a:solidFill>
                  <a:srgbClr val="0070C0"/>
                </a:solidFill>
              </a:rPr>
              <a:t> </a:t>
            </a:r>
            <a:r>
              <a:rPr lang="ru-RU" sz="1800" b="1" dirty="0" err="1">
                <a:solidFill>
                  <a:srgbClr val="0070C0"/>
                </a:solidFill>
              </a:rPr>
              <a:t>порожнини</a:t>
            </a:r>
            <a:r>
              <a:rPr lang="ru-RU" sz="1800" b="1" dirty="0">
                <a:solidFill>
                  <a:srgbClr val="0070C0"/>
                </a:solidFill>
              </a:rPr>
              <a:t>. Рак </a:t>
            </a:r>
            <a:r>
              <a:rPr lang="ru-RU" sz="1800" b="1" dirty="0" err="1">
                <a:solidFill>
                  <a:srgbClr val="0070C0"/>
                </a:solidFill>
              </a:rPr>
              <a:t>сечового</a:t>
            </a:r>
            <a:r>
              <a:rPr lang="ru-RU" sz="1800" b="1" dirty="0">
                <a:solidFill>
                  <a:srgbClr val="0070C0"/>
                </a:solidFill>
              </a:rPr>
              <a:t> </a:t>
            </a:r>
            <a:r>
              <a:rPr lang="ru-RU" sz="1800" b="1" dirty="0" err="1">
                <a:solidFill>
                  <a:srgbClr val="0070C0"/>
                </a:solidFill>
              </a:rPr>
              <a:t>міхура</a:t>
            </a:r>
            <a:r>
              <a:rPr lang="ru-RU" sz="1800" b="1" dirty="0">
                <a:solidFill>
                  <a:srgbClr val="0070C0"/>
                </a:solidFill>
              </a:rPr>
              <a:t> </a:t>
            </a:r>
            <a:r>
              <a:rPr lang="ru-RU" sz="1800" b="1" dirty="0" err="1">
                <a:solidFill>
                  <a:srgbClr val="0070C0"/>
                </a:solidFill>
              </a:rPr>
              <a:t>пов’язують</a:t>
            </a:r>
            <a:r>
              <a:rPr lang="ru-RU" sz="1800" b="1" dirty="0">
                <a:solidFill>
                  <a:srgbClr val="0070C0"/>
                </a:solidFill>
              </a:rPr>
              <a:t> з </a:t>
            </a:r>
            <a:r>
              <a:rPr lang="ru-RU" sz="1800" b="1" dirty="0" err="1">
                <a:solidFill>
                  <a:srgbClr val="0070C0"/>
                </a:solidFill>
              </a:rPr>
              <a:t>впливом</a:t>
            </a:r>
            <a:r>
              <a:rPr lang="ru-RU" sz="1800" b="1" dirty="0">
                <a:solidFill>
                  <a:srgbClr val="0070C0"/>
                </a:solidFill>
              </a:rPr>
              <a:t> </a:t>
            </a:r>
            <a:r>
              <a:rPr lang="ru-RU" sz="1800" b="1" dirty="0" err="1">
                <a:solidFill>
                  <a:srgbClr val="0070C0"/>
                </a:solidFill>
              </a:rPr>
              <a:t>бензидіну</a:t>
            </a:r>
            <a:r>
              <a:rPr lang="ru-RU" sz="1800" b="1" dirty="0">
                <a:solidFill>
                  <a:srgbClr val="0070C0"/>
                </a:solidFill>
              </a:rPr>
              <a:t> та </a:t>
            </a:r>
            <a:r>
              <a:rPr lang="ru-RU" sz="1800" b="1" dirty="0" err="1">
                <a:solidFill>
                  <a:srgbClr val="0070C0"/>
                </a:solidFill>
              </a:rPr>
              <a:t>шкіряного</a:t>
            </a:r>
            <a:r>
              <a:rPr lang="ru-RU" sz="1800" b="1" dirty="0">
                <a:solidFill>
                  <a:srgbClr val="0070C0"/>
                </a:solidFill>
              </a:rPr>
              <a:t> пилу. Рак </a:t>
            </a:r>
            <a:r>
              <a:rPr lang="ru-RU" sz="1800" b="1" dirty="0" err="1">
                <a:solidFill>
                  <a:srgbClr val="0070C0"/>
                </a:solidFill>
              </a:rPr>
              <a:t>шкіри</a:t>
            </a:r>
            <a:r>
              <a:rPr lang="ru-RU" sz="1800" b="1" dirty="0">
                <a:solidFill>
                  <a:srgbClr val="0070C0"/>
                </a:solidFill>
              </a:rPr>
              <a:t> </a:t>
            </a:r>
            <a:r>
              <a:rPr lang="ru-RU" sz="1800" b="1" dirty="0" err="1">
                <a:solidFill>
                  <a:srgbClr val="0070C0"/>
                </a:solidFill>
              </a:rPr>
              <a:t>пов’язують</a:t>
            </a:r>
            <a:r>
              <a:rPr lang="ru-RU" sz="1800" b="1" dirty="0">
                <a:solidFill>
                  <a:srgbClr val="0070C0"/>
                </a:solidFill>
              </a:rPr>
              <a:t> з </a:t>
            </a:r>
            <a:r>
              <a:rPr lang="ru-RU" sz="1800" b="1" dirty="0" err="1">
                <a:solidFill>
                  <a:srgbClr val="0070C0"/>
                </a:solidFill>
              </a:rPr>
              <a:t>арсеном</a:t>
            </a:r>
            <a:r>
              <a:rPr lang="ru-RU" sz="1800" b="1" dirty="0">
                <a:solidFill>
                  <a:srgbClr val="0070C0"/>
                </a:solidFill>
              </a:rPr>
              <a:t>, </a:t>
            </a:r>
            <a:r>
              <a:rPr lang="ru-RU" sz="1800" b="1" dirty="0" err="1">
                <a:solidFill>
                  <a:srgbClr val="0070C0"/>
                </a:solidFill>
              </a:rPr>
              <a:t>кам’яновугільним</a:t>
            </a:r>
            <a:r>
              <a:rPr lang="ru-RU" sz="1800" b="1" dirty="0">
                <a:solidFill>
                  <a:srgbClr val="0070C0"/>
                </a:solidFill>
              </a:rPr>
              <a:t> </a:t>
            </a:r>
            <a:r>
              <a:rPr lang="ru-RU" sz="1800" b="1" dirty="0" err="1">
                <a:solidFill>
                  <a:srgbClr val="0070C0"/>
                </a:solidFill>
              </a:rPr>
              <a:t>дьогтем</a:t>
            </a:r>
            <a:r>
              <a:rPr lang="ru-RU" sz="1800" b="1" dirty="0">
                <a:solidFill>
                  <a:srgbClr val="0070C0"/>
                </a:solidFill>
              </a:rPr>
              <a:t> та </a:t>
            </a:r>
            <a:r>
              <a:rPr lang="ru-RU" sz="1800" b="1" dirty="0" err="1">
                <a:solidFill>
                  <a:srgbClr val="0070C0"/>
                </a:solidFill>
              </a:rPr>
              <a:t>нафтопродуктами</a:t>
            </a:r>
            <a:r>
              <a:rPr lang="ru-RU" sz="1800" b="1" dirty="0">
                <a:solidFill>
                  <a:srgbClr val="0070C0"/>
                </a:solidFill>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1" y="2060848"/>
            <a:ext cx="3429042" cy="241096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060848"/>
            <a:ext cx="4248472" cy="2686812"/>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1"/>
            <a:ext cx="3709245" cy="764705"/>
          </a:xfrm>
          <a:prstGeom prst="rect">
            <a:avLst/>
          </a:prstGeom>
        </p:spPr>
      </p:pic>
    </p:spTree>
    <p:extLst>
      <p:ext uri="{BB962C8B-B14F-4D97-AF65-F5344CB8AC3E}">
        <p14:creationId xmlns:p14="http://schemas.microsoft.com/office/powerpoint/2010/main" val="16178833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7024744" cy="1143000"/>
          </a:xfrm>
        </p:spPr>
        <p:txBody>
          <a:bodyPr>
            <a:normAutofit fontScale="90000"/>
          </a:bodyPr>
          <a:lstStyle/>
          <a:p>
            <a:r>
              <a:rPr lang="uk-UA" b="1" dirty="0" smtClean="0">
                <a:solidFill>
                  <a:schemeClr val="bg2">
                    <a:lumMod val="25000"/>
                  </a:schemeClr>
                </a:solidFill>
              </a:rPr>
              <a:t>Заходи для запобігання отруєння хімікатами:</a:t>
            </a:r>
            <a:endParaRPr lang="ru-RU" b="1" dirty="0">
              <a:solidFill>
                <a:schemeClr val="bg2">
                  <a:lumMod val="25000"/>
                </a:schemeClr>
              </a:solidFill>
            </a:endParaRPr>
          </a:p>
        </p:txBody>
      </p:sp>
      <p:sp>
        <p:nvSpPr>
          <p:cNvPr id="3" name="Объект 2"/>
          <p:cNvSpPr>
            <a:spLocks noGrp="1"/>
          </p:cNvSpPr>
          <p:nvPr>
            <p:ph idx="1"/>
          </p:nvPr>
        </p:nvSpPr>
        <p:spPr>
          <a:xfrm>
            <a:off x="1043492" y="1844824"/>
            <a:ext cx="6777317" cy="3987805"/>
          </a:xfrm>
        </p:spPr>
        <p:txBody>
          <a:bodyPr>
            <a:normAutofit lnSpcReduction="10000"/>
          </a:bodyPr>
          <a:lstStyle/>
          <a:p>
            <a:pPr>
              <a:buFont typeface="Wingdings" panose="05000000000000000000" pitchFamily="2" charset="2"/>
              <a:buChar char="Ø"/>
            </a:pPr>
            <a:r>
              <a:rPr lang="ru-RU" sz="2000" b="1" dirty="0" err="1" smtClean="0">
                <a:solidFill>
                  <a:srgbClr val="00B050"/>
                </a:solidFill>
              </a:rPr>
              <a:t>Уникайте</a:t>
            </a:r>
            <a:r>
              <a:rPr lang="ru-RU" sz="2000" b="1" dirty="0" smtClean="0">
                <a:solidFill>
                  <a:srgbClr val="00B050"/>
                </a:solidFill>
              </a:rPr>
              <a:t> </a:t>
            </a:r>
            <a:r>
              <a:rPr lang="ru-RU" sz="2000" b="1" dirty="0" err="1">
                <a:solidFill>
                  <a:srgbClr val="00B050"/>
                </a:solidFill>
              </a:rPr>
              <a:t>виробів</a:t>
            </a:r>
            <a:r>
              <a:rPr lang="ru-RU" sz="2000" b="1" dirty="0">
                <a:solidFill>
                  <a:srgbClr val="00B050"/>
                </a:solidFill>
              </a:rPr>
              <a:t>, </a:t>
            </a:r>
            <a:r>
              <a:rPr lang="ru-RU" sz="2000" b="1" dirty="0" err="1">
                <a:solidFill>
                  <a:srgbClr val="00B050"/>
                </a:solidFill>
              </a:rPr>
              <a:t>що</a:t>
            </a:r>
            <a:r>
              <a:rPr lang="ru-RU" sz="2000" b="1" dirty="0">
                <a:solidFill>
                  <a:srgbClr val="00B050"/>
                </a:solidFill>
              </a:rPr>
              <a:t> </a:t>
            </a:r>
            <a:r>
              <a:rPr lang="ru-RU" sz="2000" b="1" dirty="0" err="1">
                <a:solidFill>
                  <a:srgbClr val="00B050"/>
                </a:solidFill>
              </a:rPr>
              <a:t>містять</a:t>
            </a:r>
            <a:r>
              <a:rPr lang="ru-RU" sz="2000" b="1" dirty="0">
                <a:solidFill>
                  <a:srgbClr val="00B050"/>
                </a:solidFill>
              </a:rPr>
              <a:t> </a:t>
            </a:r>
            <a:r>
              <a:rPr lang="ru-RU" sz="2000" b="1" dirty="0" err="1">
                <a:solidFill>
                  <a:srgbClr val="00B050"/>
                </a:solidFill>
              </a:rPr>
              <a:t>леткі</a:t>
            </a:r>
            <a:r>
              <a:rPr lang="ru-RU" sz="2000" b="1" dirty="0">
                <a:solidFill>
                  <a:srgbClr val="00B050"/>
                </a:solidFill>
              </a:rPr>
              <a:t> </a:t>
            </a:r>
            <a:r>
              <a:rPr lang="ru-RU" sz="2000" b="1" dirty="0" err="1">
                <a:solidFill>
                  <a:srgbClr val="00B050"/>
                </a:solidFill>
              </a:rPr>
              <a:t>органічні</a:t>
            </a:r>
            <a:r>
              <a:rPr lang="ru-RU" sz="2000" b="1" dirty="0">
                <a:solidFill>
                  <a:srgbClr val="00B050"/>
                </a:solidFill>
              </a:rPr>
              <a:t> </a:t>
            </a:r>
            <a:r>
              <a:rPr lang="ru-RU" sz="2000" b="1" dirty="0" err="1">
                <a:solidFill>
                  <a:srgbClr val="00B050"/>
                </a:solidFill>
              </a:rPr>
              <a:t>забруд­нювачі</a:t>
            </a:r>
            <a:r>
              <a:rPr lang="ru-RU" sz="2000" b="1" dirty="0" smtClean="0">
                <a:solidFill>
                  <a:srgbClr val="00B050"/>
                </a:solidFill>
              </a:rPr>
              <a:t>;</a:t>
            </a:r>
          </a:p>
          <a:p>
            <a:pPr>
              <a:buFont typeface="Wingdings" panose="05000000000000000000" pitchFamily="2" charset="2"/>
              <a:buChar char="Ø"/>
            </a:pPr>
            <a:r>
              <a:rPr lang="ru-RU" sz="2000" b="1" dirty="0" err="1" smtClean="0">
                <a:solidFill>
                  <a:srgbClr val="00B0F0"/>
                </a:solidFill>
              </a:rPr>
              <a:t>Фільтруйте</a:t>
            </a:r>
            <a:r>
              <a:rPr lang="ru-RU" sz="2000" b="1" dirty="0" smtClean="0">
                <a:solidFill>
                  <a:srgbClr val="00B0F0"/>
                </a:solidFill>
              </a:rPr>
              <a:t> </a:t>
            </a:r>
            <a:r>
              <a:rPr lang="ru-RU" sz="2000" b="1" dirty="0">
                <a:solidFill>
                  <a:srgbClr val="00B0F0"/>
                </a:solidFill>
              </a:rPr>
              <a:t>воду </a:t>
            </a:r>
            <a:r>
              <a:rPr lang="ru-RU" sz="2000" b="1" dirty="0" err="1">
                <a:solidFill>
                  <a:srgbClr val="00B0F0"/>
                </a:solidFill>
              </a:rPr>
              <a:t>із</a:t>
            </a:r>
            <a:r>
              <a:rPr lang="ru-RU" sz="2000" b="1" dirty="0">
                <a:solidFill>
                  <a:srgbClr val="00B0F0"/>
                </a:solidFill>
              </a:rPr>
              <a:t> крану </a:t>
            </a:r>
            <a:r>
              <a:rPr lang="ru-RU" sz="2000" b="1" dirty="0" err="1">
                <a:solidFill>
                  <a:srgbClr val="00B0F0"/>
                </a:solidFill>
              </a:rPr>
              <a:t>ву­гільним</a:t>
            </a:r>
            <a:r>
              <a:rPr lang="ru-RU" sz="2000" b="1" dirty="0">
                <a:solidFill>
                  <a:srgbClr val="00B0F0"/>
                </a:solidFill>
              </a:rPr>
              <a:t> </a:t>
            </a:r>
            <a:r>
              <a:rPr lang="ru-RU" sz="2000" b="1" dirty="0" err="1">
                <a:solidFill>
                  <a:srgbClr val="00B0F0"/>
                </a:solidFill>
              </a:rPr>
              <a:t>фільтром</a:t>
            </a:r>
            <a:r>
              <a:rPr lang="ru-RU" sz="2000" b="1" dirty="0" smtClean="0">
                <a:solidFill>
                  <a:srgbClr val="00B0F0"/>
                </a:solidFill>
              </a:rPr>
              <a:t>;</a:t>
            </a:r>
          </a:p>
          <a:p>
            <a:pPr>
              <a:buFont typeface="Wingdings" panose="05000000000000000000" pitchFamily="2" charset="2"/>
              <a:buChar char="Ø"/>
            </a:pPr>
            <a:r>
              <a:rPr lang="ru-RU" sz="2000" b="1" dirty="0" smtClean="0">
                <a:solidFill>
                  <a:srgbClr val="00B050"/>
                </a:solidFill>
              </a:rPr>
              <a:t>Не </a:t>
            </a:r>
            <a:r>
              <a:rPr lang="ru-RU" sz="2000" b="1" dirty="0">
                <a:solidFill>
                  <a:srgbClr val="00B050"/>
                </a:solidFill>
              </a:rPr>
              <a:t>напускайте у </a:t>
            </a:r>
            <a:r>
              <a:rPr lang="ru-RU" sz="2000" b="1" dirty="0" err="1">
                <a:solidFill>
                  <a:srgbClr val="00B050"/>
                </a:solidFill>
              </a:rPr>
              <a:t>квартирі</a:t>
            </a:r>
            <a:r>
              <a:rPr lang="ru-RU" sz="2000" b="1" dirty="0">
                <a:solidFill>
                  <a:srgbClr val="00B050"/>
                </a:solidFill>
              </a:rPr>
              <a:t> пари, </a:t>
            </a:r>
            <a:r>
              <a:rPr lang="ru-RU" sz="2000" b="1" dirty="0" err="1">
                <a:solidFill>
                  <a:srgbClr val="00B050"/>
                </a:solidFill>
              </a:rPr>
              <a:t>поліпшуйте</a:t>
            </a:r>
            <a:r>
              <a:rPr lang="ru-RU" sz="2000" b="1" dirty="0">
                <a:solidFill>
                  <a:srgbClr val="00B050"/>
                </a:solidFill>
              </a:rPr>
              <a:t> </a:t>
            </a:r>
            <a:r>
              <a:rPr lang="ru-RU" sz="2000" b="1" dirty="0" err="1">
                <a:solidFill>
                  <a:srgbClr val="00B050"/>
                </a:solidFill>
              </a:rPr>
              <a:t>вентиляцію</a:t>
            </a:r>
            <a:r>
              <a:rPr lang="ru-RU" sz="2000" b="1" dirty="0">
                <a:solidFill>
                  <a:srgbClr val="00B050"/>
                </a:solidFill>
              </a:rPr>
              <a:t> у </a:t>
            </a:r>
            <a:r>
              <a:rPr lang="ru-RU" sz="2000" b="1" dirty="0" err="1">
                <a:solidFill>
                  <a:srgbClr val="00B050"/>
                </a:solidFill>
              </a:rPr>
              <a:t>ванні</a:t>
            </a:r>
            <a:r>
              <a:rPr lang="ru-RU" sz="2000" b="1" dirty="0">
                <a:solidFill>
                  <a:srgbClr val="00B050"/>
                </a:solidFill>
              </a:rPr>
              <a:t> та на </a:t>
            </a:r>
            <a:r>
              <a:rPr lang="ru-RU" sz="2000" b="1" dirty="0" err="1">
                <a:solidFill>
                  <a:srgbClr val="00B050"/>
                </a:solidFill>
              </a:rPr>
              <a:t>кухні</a:t>
            </a:r>
            <a:r>
              <a:rPr lang="ru-RU" sz="2000" b="1" dirty="0" smtClean="0">
                <a:solidFill>
                  <a:srgbClr val="00B050"/>
                </a:solidFill>
              </a:rPr>
              <a:t>;</a:t>
            </a:r>
          </a:p>
          <a:p>
            <a:pPr>
              <a:buFont typeface="Wingdings" panose="05000000000000000000" pitchFamily="2" charset="2"/>
              <a:buChar char="Ø"/>
            </a:pPr>
            <a:r>
              <a:rPr lang="ru-RU" sz="2000" b="1" dirty="0" err="1" smtClean="0">
                <a:solidFill>
                  <a:srgbClr val="00B0F0"/>
                </a:solidFill>
              </a:rPr>
              <a:t>Частіше</a:t>
            </a:r>
            <a:r>
              <a:rPr lang="ru-RU" sz="2000" b="1" dirty="0" smtClean="0">
                <a:solidFill>
                  <a:srgbClr val="00B0F0"/>
                </a:solidFill>
              </a:rPr>
              <a:t> </a:t>
            </a:r>
            <a:r>
              <a:rPr lang="ru-RU" sz="2000" b="1" dirty="0" err="1">
                <a:solidFill>
                  <a:srgbClr val="00B0F0"/>
                </a:solidFill>
              </a:rPr>
              <a:t>робіть</a:t>
            </a:r>
            <a:r>
              <a:rPr lang="ru-RU" sz="2000" b="1" dirty="0">
                <a:solidFill>
                  <a:srgbClr val="00B0F0"/>
                </a:solidFill>
              </a:rPr>
              <a:t> </a:t>
            </a:r>
            <a:r>
              <a:rPr lang="ru-RU" sz="2000" b="1" dirty="0" err="1">
                <a:solidFill>
                  <a:srgbClr val="00B0F0"/>
                </a:solidFill>
              </a:rPr>
              <a:t>вологе</a:t>
            </a:r>
            <a:r>
              <a:rPr lang="ru-RU" sz="2000" b="1" dirty="0">
                <a:solidFill>
                  <a:srgbClr val="00B0F0"/>
                </a:solidFill>
              </a:rPr>
              <a:t> </a:t>
            </a:r>
            <a:r>
              <a:rPr lang="ru-RU" sz="2000" b="1" dirty="0" err="1">
                <a:solidFill>
                  <a:srgbClr val="00B0F0"/>
                </a:solidFill>
              </a:rPr>
              <a:t>приби­рання</a:t>
            </a:r>
            <a:r>
              <a:rPr lang="ru-RU" sz="2000" b="1" dirty="0">
                <a:solidFill>
                  <a:srgbClr val="00B0F0"/>
                </a:solidFill>
              </a:rPr>
              <a:t> </a:t>
            </a:r>
            <a:r>
              <a:rPr lang="ru-RU" sz="2000" b="1" dirty="0" err="1">
                <a:solidFill>
                  <a:srgbClr val="00B0F0"/>
                </a:solidFill>
              </a:rPr>
              <a:t>приміщення</a:t>
            </a:r>
            <a:r>
              <a:rPr lang="ru-RU" sz="2000" b="1" dirty="0" smtClean="0">
                <a:solidFill>
                  <a:srgbClr val="00B0F0"/>
                </a:solidFill>
              </a:rPr>
              <a:t>;</a:t>
            </a:r>
          </a:p>
          <a:p>
            <a:pPr>
              <a:buFont typeface="Wingdings" panose="05000000000000000000" pitchFamily="2" charset="2"/>
              <a:buChar char="Ø"/>
            </a:pPr>
            <a:r>
              <a:rPr lang="uk-UA" sz="2000" b="1" dirty="0" smtClean="0">
                <a:solidFill>
                  <a:srgbClr val="00B050"/>
                </a:solidFill>
              </a:rPr>
              <a:t>Мийте овочі та фрукти перед споживанням;</a:t>
            </a:r>
          </a:p>
          <a:p>
            <a:pPr>
              <a:buFont typeface="Wingdings" panose="05000000000000000000" pitchFamily="2" charset="2"/>
              <a:buChar char="Ø"/>
            </a:pPr>
            <a:r>
              <a:rPr lang="uk-UA" sz="2000" b="1" dirty="0" err="1" smtClean="0">
                <a:solidFill>
                  <a:srgbClr val="00B0F0"/>
                </a:solidFill>
              </a:rPr>
              <a:t>Обовязково</a:t>
            </a:r>
            <a:r>
              <a:rPr lang="uk-UA" sz="2000" b="1" dirty="0" smtClean="0">
                <a:solidFill>
                  <a:srgbClr val="00B0F0"/>
                </a:solidFill>
              </a:rPr>
              <a:t> мийте руки перед прийомом їжі;</a:t>
            </a:r>
          </a:p>
          <a:p>
            <a:pPr>
              <a:buFont typeface="Wingdings" panose="05000000000000000000" pitchFamily="2" charset="2"/>
              <a:buChar char="Ø"/>
            </a:pPr>
            <a:r>
              <a:rPr lang="uk-UA" sz="2000" b="1" dirty="0" smtClean="0">
                <a:solidFill>
                  <a:srgbClr val="00B050"/>
                </a:solidFill>
              </a:rPr>
              <a:t>Ретельно обирайте хімічні побутові засоби;</a:t>
            </a:r>
          </a:p>
          <a:p>
            <a:pPr>
              <a:buFont typeface="Wingdings" panose="05000000000000000000" pitchFamily="2" charset="2"/>
              <a:buChar char="Ø"/>
            </a:pPr>
            <a:r>
              <a:rPr lang="uk-UA" sz="2000" b="1" dirty="0" smtClean="0">
                <a:solidFill>
                  <a:srgbClr val="00B0F0"/>
                </a:solidFill>
              </a:rPr>
              <a:t>Використовуйте певні захисні речі під час хімічної обробки дерев та </a:t>
            </a:r>
            <a:r>
              <a:rPr lang="uk-UA" sz="2000" b="1" dirty="0" err="1" smtClean="0">
                <a:solidFill>
                  <a:srgbClr val="00B0F0"/>
                </a:solidFill>
              </a:rPr>
              <a:t>ін.рослин</a:t>
            </a:r>
            <a:r>
              <a:rPr lang="uk-UA" sz="2000" b="1" dirty="0" smtClean="0">
                <a:solidFill>
                  <a:srgbClr val="00B0F0"/>
                </a:solidFill>
              </a:rPr>
              <a:t>.</a:t>
            </a:r>
          </a:p>
          <a:p>
            <a:pPr>
              <a:buFont typeface="Wingdings" panose="05000000000000000000" pitchFamily="2" charset="2"/>
              <a:buChar char="Ø"/>
            </a:pPr>
            <a:endParaRPr lang="uk-UA" sz="2000" dirty="0" smtClean="0"/>
          </a:p>
          <a:p>
            <a:pPr>
              <a:buFont typeface="Wingdings" panose="05000000000000000000" pitchFamily="2" charset="2"/>
              <a:buChar char="Ø"/>
            </a:pPr>
            <a:endParaRPr lang="uk-UA" sz="2000" dirty="0" smtClean="0"/>
          </a:p>
          <a:p>
            <a:pPr>
              <a:buFont typeface="Wingdings" panose="05000000000000000000" pitchFamily="2" charset="2"/>
              <a:buChar char="Ø"/>
            </a:pP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
            <a:ext cx="3779341" cy="692696"/>
          </a:xfrm>
          <a:prstGeom prst="rect">
            <a:avLst/>
          </a:prstGeom>
        </p:spPr>
      </p:pic>
    </p:spTree>
    <p:extLst>
      <p:ext uri="{BB962C8B-B14F-4D97-AF65-F5344CB8AC3E}">
        <p14:creationId xmlns:p14="http://schemas.microsoft.com/office/powerpoint/2010/main" val="22219629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916832"/>
            <a:ext cx="7024744" cy="1143000"/>
          </a:xfrm>
        </p:spPr>
        <p:txBody>
          <a:bodyPr>
            <a:normAutofit/>
          </a:bodyPr>
          <a:lstStyle/>
          <a:p>
            <a:r>
              <a:rPr lang="uk-UA" sz="6600" b="1" dirty="0" smtClean="0">
                <a:solidFill>
                  <a:schemeClr val="bg2">
                    <a:lumMod val="50000"/>
                  </a:schemeClr>
                </a:solidFill>
              </a:rPr>
              <a:t>Дякую за увагу!</a:t>
            </a:r>
            <a:endParaRPr lang="ru-RU" sz="6600" b="1" dirty="0">
              <a:solidFill>
                <a:schemeClr val="bg2">
                  <a:lumMod val="50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99392"/>
            <a:ext cx="3744416" cy="850190"/>
          </a:xfrm>
          <a:prstGeom prst="rect">
            <a:avLst/>
          </a:prstGeom>
        </p:spPr>
      </p:pic>
    </p:spTree>
    <p:extLst>
      <p:ext uri="{BB962C8B-B14F-4D97-AF65-F5344CB8AC3E}">
        <p14:creationId xmlns:p14="http://schemas.microsoft.com/office/powerpoint/2010/main" val="1210113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6925500" cy="2736304"/>
          </a:xfrm>
        </p:spPr>
        <p:txBody>
          <a:bodyPr>
            <a:normAutofit/>
          </a:bodyPr>
          <a:lstStyle/>
          <a:p>
            <a:r>
              <a:rPr lang="vi-VN" sz="1800" b="1" u="sng" dirty="0">
                <a:solidFill>
                  <a:srgbClr val="002060"/>
                </a:solidFill>
              </a:rPr>
              <a:t>Органі́чні сполу́ки </a:t>
            </a:r>
            <a:r>
              <a:rPr lang="vi-VN" sz="1800" b="1" dirty="0">
                <a:solidFill>
                  <a:srgbClr val="002060"/>
                </a:solidFill>
              </a:rPr>
              <a:t>— клас сполук, в склад яких входить сполука Карбон (за винятком карбідів, карбонатної кислоти, карбонатів, оксидів Карбону і ціанідів). Окрім Карбону, органічні сполуки майже завжди містять Гідроген, досить часто — Оксиген, Нітроген та галогени, рідше Фосфор, Сульфур та інші елементи. В органічних сполуках Карбон завжди виявляє валентність </a:t>
            </a:r>
            <a:r>
              <a:rPr lang="en-US" sz="1800" dirty="0">
                <a:solidFill>
                  <a:srgbClr val="002060"/>
                </a:solidFill>
                <a:latin typeface="Arial Rounded MT Bold" panose="020F0704030504030204" pitchFamily="34" charset="0"/>
              </a:rPr>
              <a:t>IV.</a:t>
            </a:r>
            <a:endParaRPr lang="ru-RU" sz="1800" dirty="0">
              <a:solidFill>
                <a:srgbClr val="002060"/>
              </a:solidFill>
            </a:endParaRPr>
          </a:p>
        </p:txBody>
      </p:sp>
      <p:sp>
        <p:nvSpPr>
          <p:cNvPr id="3" name="Текст 2"/>
          <p:cNvSpPr>
            <a:spLocks noGrp="1"/>
          </p:cNvSpPr>
          <p:nvPr>
            <p:ph type="body" idx="1"/>
          </p:nvPr>
        </p:nvSpPr>
        <p:spPr>
          <a:xfrm>
            <a:off x="7740352" y="5661248"/>
            <a:ext cx="155760" cy="126365"/>
          </a:xfrm>
        </p:spPr>
        <p:txBody>
          <a:bodyPr>
            <a:normAutofit fontScale="25000" lnSpcReduction="20000"/>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121520"/>
            <a:ext cx="3810000" cy="2809875"/>
          </a:xfrm>
          <a:prstGeom prst="rect">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002457"/>
            <a:ext cx="4064000" cy="3048000"/>
          </a:xfrm>
          <a:prstGeom prst="rect">
            <a:avLst/>
          </a:prstGeom>
          <a:ln>
            <a:noFill/>
          </a:ln>
          <a:effectLst>
            <a:softEdge rad="11250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0"/>
            <a:ext cx="3540659" cy="620688"/>
          </a:xfrm>
          <a:prstGeom prst="rect">
            <a:avLst/>
          </a:prstGeom>
        </p:spPr>
      </p:pic>
    </p:spTree>
    <p:extLst>
      <p:ext uri="{BB962C8B-B14F-4D97-AF65-F5344CB8AC3E}">
        <p14:creationId xmlns:p14="http://schemas.microsoft.com/office/powerpoint/2010/main" val="172443651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836712"/>
            <a:ext cx="6852505" cy="1584175"/>
          </a:xfrm>
        </p:spPr>
        <p:txBody>
          <a:bodyPr>
            <a:noAutofit/>
          </a:bodyPr>
          <a:lstStyle/>
          <a:p>
            <a:pPr algn="ctr"/>
            <a:r>
              <a:rPr lang="ru-RU" sz="2000" b="1" dirty="0">
                <a:solidFill>
                  <a:srgbClr val="00B050"/>
                </a:solidFill>
              </a:rPr>
              <a:t>Наука, </a:t>
            </a:r>
            <a:r>
              <a:rPr lang="ru-RU" sz="2000" b="1" dirty="0" err="1">
                <a:solidFill>
                  <a:srgbClr val="00B050"/>
                </a:solidFill>
              </a:rPr>
              <a:t>що</a:t>
            </a:r>
            <a:r>
              <a:rPr lang="ru-RU" sz="2000" b="1" dirty="0">
                <a:solidFill>
                  <a:srgbClr val="00B050"/>
                </a:solidFill>
              </a:rPr>
              <a:t> </a:t>
            </a:r>
            <a:r>
              <a:rPr lang="ru-RU" sz="2000" b="1" dirty="0" err="1">
                <a:solidFill>
                  <a:srgbClr val="00B050"/>
                </a:solidFill>
              </a:rPr>
              <a:t>займається</a:t>
            </a:r>
            <a:r>
              <a:rPr lang="ru-RU" sz="2000" b="1" dirty="0">
                <a:solidFill>
                  <a:srgbClr val="00B050"/>
                </a:solidFill>
              </a:rPr>
              <a:t> </a:t>
            </a:r>
            <a:r>
              <a:rPr lang="ru-RU" sz="2000" b="1" dirty="0" err="1">
                <a:solidFill>
                  <a:srgbClr val="00B050"/>
                </a:solidFill>
              </a:rPr>
              <a:t>вивченням</a:t>
            </a:r>
            <a:r>
              <a:rPr lang="ru-RU" sz="2000" b="1" dirty="0">
                <a:solidFill>
                  <a:srgbClr val="00B050"/>
                </a:solidFill>
              </a:rPr>
              <a:t> </a:t>
            </a:r>
            <a:r>
              <a:rPr lang="ru-RU" sz="2000" b="1" dirty="0" err="1">
                <a:solidFill>
                  <a:srgbClr val="00B050"/>
                </a:solidFill>
              </a:rPr>
              <a:t>органічних</a:t>
            </a:r>
            <a:r>
              <a:rPr lang="ru-RU" sz="2000" b="1" dirty="0">
                <a:solidFill>
                  <a:srgbClr val="00B050"/>
                </a:solidFill>
              </a:rPr>
              <a:t> </a:t>
            </a:r>
            <a:r>
              <a:rPr lang="ru-RU" sz="2000" b="1" dirty="0" err="1">
                <a:solidFill>
                  <a:srgbClr val="00B050"/>
                </a:solidFill>
              </a:rPr>
              <a:t>сполук</a:t>
            </a:r>
            <a:r>
              <a:rPr lang="ru-RU" sz="2000" b="1" dirty="0">
                <a:solidFill>
                  <a:srgbClr val="00B050"/>
                </a:solidFill>
              </a:rPr>
              <a:t>, </a:t>
            </a:r>
            <a:r>
              <a:rPr lang="ru-RU" sz="2000" b="1" dirty="0" err="1">
                <a:solidFill>
                  <a:srgbClr val="00B050"/>
                </a:solidFill>
              </a:rPr>
              <a:t>називається</a:t>
            </a:r>
            <a:r>
              <a:rPr lang="ru-RU" sz="2000" b="1" dirty="0">
                <a:solidFill>
                  <a:srgbClr val="00B050"/>
                </a:solidFill>
              </a:rPr>
              <a:t> </a:t>
            </a:r>
            <a:r>
              <a:rPr lang="ru-RU" sz="2000" b="1" i="1" dirty="0" err="1">
                <a:solidFill>
                  <a:srgbClr val="00B050"/>
                </a:solidFill>
              </a:rPr>
              <a:t>органічна</a:t>
            </a:r>
            <a:r>
              <a:rPr lang="ru-RU" sz="2000" b="1" i="1" dirty="0">
                <a:solidFill>
                  <a:srgbClr val="00B050"/>
                </a:solidFill>
              </a:rPr>
              <a:t> </a:t>
            </a:r>
            <a:r>
              <a:rPr lang="ru-RU" sz="2000" b="1" i="1" dirty="0" err="1">
                <a:solidFill>
                  <a:srgbClr val="00B050"/>
                </a:solidFill>
              </a:rPr>
              <a:t>хімія</a:t>
            </a:r>
            <a:r>
              <a:rPr lang="ru-RU" sz="2000" b="1" dirty="0">
                <a:solidFill>
                  <a:srgbClr val="00B050"/>
                </a:solidFill>
              </a:rPr>
              <a:t>. Велика </a:t>
            </a:r>
            <a:r>
              <a:rPr lang="ru-RU" sz="2000" b="1" dirty="0" err="1">
                <a:solidFill>
                  <a:srgbClr val="00B050"/>
                </a:solidFill>
              </a:rPr>
              <a:t>кількість</a:t>
            </a:r>
            <a:r>
              <a:rPr lang="ru-RU" sz="2000" b="1" dirty="0">
                <a:solidFill>
                  <a:srgbClr val="00B050"/>
                </a:solidFill>
              </a:rPr>
              <a:t> </a:t>
            </a:r>
            <a:r>
              <a:rPr lang="ru-RU" sz="2000" b="1" dirty="0" err="1">
                <a:solidFill>
                  <a:srgbClr val="00B050"/>
                </a:solidFill>
              </a:rPr>
              <a:t>цих</a:t>
            </a:r>
            <a:r>
              <a:rPr lang="ru-RU" sz="2000" b="1" dirty="0">
                <a:solidFill>
                  <a:srgbClr val="00B050"/>
                </a:solidFill>
              </a:rPr>
              <a:t> </a:t>
            </a:r>
            <a:r>
              <a:rPr lang="ru-RU" sz="2000" b="1" dirty="0" err="1">
                <a:solidFill>
                  <a:srgbClr val="00B050"/>
                </a:solidFill>
              </a:rPr>
              <a:t>сполук</a:t>
            </a:r>
            <a:r>
              <a:rPr lang="ru-RU" sz="2000" b="1" dirty="0">
                <a:solidFill>
                  <a:srgbClr val="00B050"/>
                </a:solidFill>
              </a:rPr>
              <a:t>, </a:t>
            </a:r>
            <a:r>
              <a:rPr lang="ru-RU" sz="2000" b="1" dirty="0" err="1">
                <a:solidFill>
                  <a:srgbClr val="00B050"/>
                </a:solidFill>
              </a:rPr>
              <a:t>такі</a:t>
            </a:r>
            <a:r>
              <a:rPr lang="ru-RU" sz="2000" b="1" dirty="0">
                <a:solidFill>
                  <a:srgbClr val="00B050"/>
                </a:solidFill>
              </a:rPr>
              <a:t> як </a:t>
            </a:r>
            <a:r>
              <a:rPr lang="ru-RU" sz="2000" b="1" dirty="0" err="1">
                <a:solidFill>
                  <a:srgbClr val="00B050"/>
                </a:solidFill>
              </a:rPr>
              <a:t>білки</a:t>
            </a:r>
            <a:r>
              <a:rPr lang="ru-RU" sz="2000" b="1" dirty="0">
                <a:solidFill>
                  <a:srgbClr val="00B050"/>
                </a:solidFill>
              </a:rPr>
              <a:t>, </a:t>
            </a:r>
            <a:r>
              <a:rPr lang="ru-RU" sz="2000" b="1" dirty="0" err="1">
                <a:solidFill>
                  <a:srgbClr val="00B050"/>
                </a:solidFill>
              </a:rPr>
              <a:t>ліпіди</a:t>
            </a:r>
            <a:r>
              <a:rPr lang="ru-RU" sz="2000" b="1" dirty="0">
                <a:solidFill>
                  <a:srgbClr val="00B050"/>
                </a:solidFill>
              </a:rPr>
              <a:t> та </a:t>
            </a:r>
            <a:r>
              <a:rPr lang="ru-RU" sz="2000" b="1" dirty="0" err="1">
                <a:solidFill>
                  <a:srgbClr val="00B050"/>
                </a:solidFill>
              </a:rPr>
              <a:t>вуглеводи</a:t>
            </a:r>
            <a:r>
              <a:rPr lang="ru-RU" sz="2000" b="1" dirty="0">
                <a:solidFill>
                  <a:srgbClr val="00B050"/>
                </a:solidFill>
              </a:rPr>
              <a:t>, </a:t>
            </a:r>
            <a:r>
              <a:rPr lang="ru-RU" sz="2000" b="1" dirty="0" err="1">
                <a:solidFill>
                  <a:srgbClr val="00B050"/>
                </a:solidFill>
              </a:rPr>
              <a:t>також</a:t>
            </a:r>
            <a:r>
              <a:rPr lang="ru-RU" sz="2000" b="1" dirty="0">
                <a:solidFill>
                  <a:srgbClr val="00B050"/>
                </a:solidFill>
              </a:rPr>
              <a:t> </a:t>
            </a:r>
            <a:r>
              <a:rPr lang="ru-RU" sz="2000" b="1" dirty="0" err="1">
                <a:solidFill>
                  <a:srgbClr val="00B050"/>
                </a:solidFill>
              </a:rPr>
              <a:t>відіграють</a:t>
            </a:r>
            <a:r>
              <a:rPr lang="ru-RU" sz="2000" b="1" dirty="0">
                <a:solidFill>
                  <a:srgbClr val="00B050"/>
                </a:solidFill>
              </a:rPr>
              <a:t> </a:t>
            </a:r>
            <a:r>
              <a:rPr lang="ru-RU" sz="2000" b="1" dirty="0" err="1">
                <a:solidFill>
                  <a:srgbClr val="00B050"/>
                </a:solidFill>
              </a:rPr>
              <a:t>надзвичайно</a:t>
            </a:r>
            <a:r>
              <a:rPr lang="ru-RU" sz="2000" b="1" dirty="0">
                <a:solidFill>
                  <a:srgbClr val="00B050"/>
                </a:solidFill>
              </a:rPr>
              <a:t> </a:t>
            </a:r>
            <a:r>
              <a:rPr lang="ru-RU" sz="2000" b="1" dirty="0" err="1">
                <a:solidFill>
                  <a:srgbClr val="00B050"/>
                </a:solidFill>
              </a:rPr>
              <a:t>важливу</a:t>
            </a:r>
            <a:r>
              <a:rPr lang="ru-RU" sz="2000" b="1" dirty="0">
                <a:solidFill>
                  <a:srgbClr val="00B050"/>
                </a:solidFill>
              </a:rPr>
              <a:t> роль у </a:t>
            </a:r>
            <a:r>
              <a:rPr lang="ru-RU" sz="2000" b="1" dirty="0" err="1">
                <a:solidFill>
                  <a:srgbClr val="00B050"/>
                </a:solidFill>
              </a:rPr>
              <a:t>біохімії</a:t>
            </a:r>
            <a:r>
              <a:rPr lang="ru-RU" sz="2000" b="1" dirty="0">
                <a:solidFill>
                  <a:srgbClr val="00B050"/>
                </a:solidFill>
              </a:rPr>
              <a:t>.</a:t>
            </a:r>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073424"/>
            <a:ext cx="2880320" cy="288032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068960"/>
            <a:ext cx="2520280" cy="218424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254872"/>
            <a:ext cx="2756024" cy="275602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29680"/>
            <a:ext cx="3528392" cy="661169"/>
          </a:xfrm>
          <a:prstGeom prst="rect">
            <a:avLst/>
          </a:prstGeom>
        </p:spPr>
      </p:pic>
    </p:spTree>
    <p:extLst>
      <p:ext uri="{BB962C8B-B14F-4D97-AF65-F5344CB8AC3E}">
        <p14:creationId xmlns:p14="http://schemas.microsoft.com/office/powerpoint/2010/main" val="335592664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980728"/>
            <a:ext cx="7096634" cy="1261944"/>
          </a:xfrm>
        </p:spPr>
        <p:txBody>
          <a:bodyPr>
            <a:noAutofit/>
          </a:bodyPr>
          <a:lstStyle/>
          <a:p>
            <a:r>
              <a:rPr lang="ru-RU" sz="2000" b="1" dirty="0" err="1">
                <a:solidFill>
                  <a:srgbClr val="7030A0"/>
                </a:solidFill>
              </a:rPr>
              <a:t>Чіткої</a:t>
            </a:r>
            <a:r>
              <a:rPr lang="ru-RU" sz="2000" b="1" dirty="0">
                <a:solidFill>
                  <a:srgbClr val="7030A0"/>
                </a:solidFill>
              </a:rPr>
              <a:t> </a:t>
            </a:r>
            <a:r>
              <a:rPr lang="ru-RU" sz="2000" b="1" dirty="0" err="1">
                <a:solidFill>
                  <a:srgbClr val="7030A0"/>
                </a:solidFill>
              </a:rPr>
              <a:t>межі</a:t>
            </a:r>
            <a:r>
              <a:rPr lang="ru-RU" sz="2000" b="1" dirty="0">
                <a:solidFill>
                  <a:srgbClr val="7030A0"/>
                </a:solidFill>
              </a:rPr>
              <a:t> </a:t>
            </a:r>
            <a:r>
              <a:rPr lang="ru-RU" sz="2000" b="1" dirty="0" err="1">
                <a:solidFill>
                  <a:srgbClr val="7030A0"/>
                </a:solidFill>
              </a:rPr>
              <a:t>між</a:t>
            </a:r>
            <a:r>
              <a:rPr lang="ru-RU" sz="2000" b="1" dirty="0">
                <a:solidFill>
                  <a:srgbClr val="7030A0"/>
                </a:solidFill>
              </a:rPr>
              <a:t> </a:t>
            </a:r>
            <a:r>
              <a:rPr lang="ru-RU" sz="2000" b="1" dirty="0" err="1">
                <a:solidFill>
                  <a:srgbClr val="7030A0"/>
                </a:solidFill>
              </a:rPr>
              <a:t>органічними</a:t>
            </a:r>
            <a:r>
              <a:rPr lang="ru-RU" sz="2000" b="1" dirty="0">
                <a:solidFill>
                  <a:srgbClr val="7030A0"/>
                </a:solidFill>
              </a:rPr>
              <a:t> та </a:t>
            </a:r>
            <a:r>
              <a:rPr lang="ru-RU" sz="2000" b="1" dirty="0" err="1">
                <a:solidFill>
                  <a:srgbClr val="7030A0"/>
                </a:solidFill>
              </a:rPr>
              <a:t>неорганічними</a:t>
            </a:r>
            <a:r>
              <a:rPr lang="ru-RU" sz="2000" b="1" dirty="0">
                <a:solidFill>
                  <a:srgbClr val="7030A0"/>
                </a:solidFill>
              </a:rPr>
              <a:t> </a:t>
            </a:r>
            <a:r>
              <a:rPr lang="ru-RU" sz="2000" b="1" dirty="0" err="1">
                <a:solidFill>
                  <a:srgbClr val="7030A0"/>
                </a:solidFill>
              </a:rPr>
              <a:t>сполуками</a:t>
            </a:r>
            <a:r>
              <a:rPr lang="ru-RU" sz="2000" b="1" dirty="0">
                <a:solidFill>
                  <a:srgbClr val="7030A0"/>
                </a:solidFill>
              </a:rPr>
              <a:t> не </a:t>
            </a:r>
            <a:r>
              <a:rPr lang="ru-RU" sz="2000" b="1" dirty="0" err="1">
                <a:solidFill>
                  <a:srgbClr val="7030A0"/>
                </a:solidFill>
              </a:rPr>
              <a:t>існує</a:t>
            </a:r>
            <a:r>
              <a:rPr lang="ru-RU" sz="2000" b="1" dirty="0">
                <a:solidFill>
                  <a:srgbClr val="7030A0"/>
                </a:solidFill>
              </a:rPr>
              <a:t>. </a:t>
            </a:r>
            <a:r>
              <a:rPr lang="ru-RU" sz="2000" b="1" dirty="0" err="1">
                <a:solidFill>
                  <a:srgbClr val="7030A0"/>
                </a:solidFill>
              </a:rPr>
              <a:t>Наприклад</a:t>
            </a:r>
            <a:r>
              <a:rPr lang="ru-RU" sz="1800" b="1" dirty="0">
                <a:solidFill>
                  <a:srgbClr val="7030A0"/>
                </a:solidFill>
              </a:rPr>
              <a:t>, </a:t>
            </a:r>
            <a:r>
              <a:rPr lang="ru-RU" sz="2000" b="1" dirty="0" err="1">
                <a:solidFill>
                  <a:srgbClr val="7030A0"/>
                </a:solidFill>
              </a:rPr>
              <a:t>мурашина</a:t>
            </a:r>
            <a:r>
              <a:rPr lang="ru-RU" sz="2000" b="1" dirty="0">
                <a:solidFill>
                  <a:srgbClr val="7030A0"/>
                </a:solidFill>
              </a:rPr>
              <a:t> кислота (перший </a:t>
            </a:r>
            <a:r>
              <a:rPr lang="ru-RU" sz="2000" b="1" dirty="0" err="1">
                <a:solidFill>
                  <a:srgbClr val="7030A0"/>
                </a:solidFill>
              </a:rPr>
              <a:t>представник</a:t>
            </a:r>
            <a:r>
              <a:rPr lang="ru-RU" sz="2000" b="1" dirty="0">
                <a:solidFill>
                  <a:srgbClr val="7030A0"/>
                </a:solidFill>
              </a:rPr>
              <a:t> </a:t>
            </a:r>
            <a:r>
              <a:rPr lang="ru-RU" sz="2000" b="1" dirty="0" err="1">
                <a:solidFill>
                  <a:srgbClr val="7030A0"/>
                </a:solidFill>
              </a:rPr>
              <a:t>карбонових</a:t>
            </a:r>
            <a:r>
              <a:rPr lang="ru-RU" sz="2000" b="1" dirty="0">
                <a:solidFill>
                  <a:srgbClr val="7030A0"/>
                </a:solidFill>
              </a:rPr>
              <a:t> кислот) є </a:t>
            </a:r>
            <a:r>
              <a:rPr lang="ru-RU" sz="2000" b="1" dirty="0" err="1">
                <a:solidFill>
                  <a:srgbClr val="7030A0"/>
                </a:solidFill>
              </a:rPr>
              <a:t>органічною</a:t>
            </a:r>
            <a:r>
              <a:rPr lang="ru-RU" sz="2000" b="1" dirty="0">
                <a:solidFill>
                  <a:srgbClr val="7030A0"/>
                </a:solidFill>
              </a:rPr>
              <a:t>, </a:t>
            </a:r>
            <a:r>
              <a:rPr lang="ru-RU" sz="2000" b="1" dirty="0" err="1">
                <a:solidFill>
                  <a:srgbClr val="7030A0"/>
                </a:solidFill>
              </a:rPr>
              <a:t>проте</a:t>
            </a:r>
            <a:r>
              <a:rPr lang="ru-RU" sz="2000" b="1" dirty="0">
                <a:solidFill>
                  <a:srgbClr val="7030A0"/>
                </a:solidFill>
              </a:rPr>
              <a:t> </a:t>
            </a:r>
            <a:r>
              <a:rPr lang="ru-RU" sz="2000" b="1" dirty="0" err="1">
                <a:solidFill>
                  <a:srgbClr val="7030A0"/>
                </a:solidFill>
              </a:rPr>
              <a:t>її</a:t>
            </a:r>
            <a:r>
              <a:rPr lang="ru-RU" sz="2000" b="1" dirty="0">
                <a:solidFill>
                  <a:srgbClr val="7030A0"/>
                </a:solidFill>
              </a:rPr>
              <a:t> </a:t>
            </a:r>
            <a:r>
              <a:rPr lang="ru-RU" sz="2000" b="1" dirty="0" err="1">
                <a:solidFill>
                  <a:srgbClr val="7030A0"/>
                </a:solidFill>
              </a:rPr>
              <a:t>ангідрид</a:t>
            </a:r>
            <a:r>
              <a:rPr lang="ru-RU" sz="2000" b="1" dirty="0">
                <a:solidFill>
                  <a:srgbClr val="7030A0"/>
                </a:solidFill>
              </a:rPr>
              <a:t>, </a:t>
            </a:r>
            <a:r>
              <a:rPr lang="ru-RU" sz="2000" b="1" dirty="0" err="1">
                <a:solidFill>
                  <a:srgbClr val="7030A0"/>
                </a:solidFill>
              </a:rPr>
              <a:t>монооксид</a:t>
            </a:r>
            <a:r>
              <a:rPr lang="ru-RU" sz="2000" b="1" dirty="0">
                <a:solidFill>
                  <a:srgbClr val="7030A0"/>
                </a:solidFill>
              </a:rPr>
              <a:t> карбону, є </a:t>
            </a:r>
            <a:r>
              <a:rPr lang="ru-RU" sz="2000" b="1" dirty="0" err="1">
                <a:solidFill>
                  <a:srgbClr val="7030A0"/>
                </a:solidFill>
              </a:rPr>
              <a:t>неорганічним</a:t>
            </a:r>
            <a:r>
              <a:rPr lang="ru-RU" sz="2000" b="1" dirty="0">
                <a:solidFill>
                  <a:srgbClr val="7030A0"/>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492896"/>
            <a:ext cx="3579096" cy="302433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3689869" cy="620259"/>
          </a:xfrm>
          <a:prstGeom prst="rect">
            <a:avLst/>
          </a:prstGeom>
        </p:spPr>
      </p:pic>
    </p:spTree>
    <p:extLst>
      <p:ext uri="{BB962C8B-B14F-4D97-AF65-F5344CB8AC3E}">
        <p14:creationId xmlns:p14="http://schemas.microsoft.com/office/powerpoint/2010/main" val="805385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027664"/>
            <a:ext cx="7096634" cy="1537240"/>
          </a:xfrm>
        </p:spPr>
        <p:txBody>
          <a:bodyPr>
            <a:noAutofit/>
          </a:bodyPr>
          <a:lstStyle/>
          <a:p>
            <a:pPr algn="ctr"/>
            <a:r>
              <a:rPr lang="ru-RU" sz="2000" b="1" dirty="0" err="1">
                <a:solidFill>
                  <a:srgbClr val="002060"/>
                </a:solidFill>
              </a:rPr>
              <a:t>Термін</a:t>
            </a:r>
            <a:r>
              <a:rPr lang="ru-RU" sz="2000" b="1" dirty="0">
                <a:solidFill>
                  <a:srgbClr val="002060"/>
                </a:solidFill>
              </a:rPr>
              <a:t> «</a:t>
            </a:r>
            <a:r>
              <a:rPr lang="ru-RU" sz="2000" b="1" dirty="0" err="1">
                <a:solidFill>
                  <a:srgbClr val="002060"/>
                </a:solidFill>
              </a:rPr>
              <a:t>органічний</a:t>
            </a:r>
            <a:r>
              <a:rPr lang="ru-RU" sz="2000" b="1" dirty="0">
                <a:solidFill>
                  <a:srgbClr val="002060"/>
                </a:solidFill>
              </a:rPr>
              <a:t>» </a:t>
            </a:r>
            <a:r>
              <a:rPr lang="ru-RU" sz="2000" b="1" dirty="0" err="1">
                <a:solidFill>
                  <a:srgbClr val="002060"/>
                </a:solidFill>
              </a:rPr>
              <a:t>зумовлений</a:t>
            </a:r>
            <a:r>
              <a:rPr lang="ru-RU" sz="2000" b="1" dirty="0">
                <a:solidFill>
                  <a:srgbClr val="002060"/>
                </a:solidFill>
              </a:rPr>
              <a:t> </a:t>
            </a:r>
            <a:r>
              <a:rPr lang="ru-RU" sz="2000" b="1" dirty="0" err="1">
                <a:solidFill>
                  <a:srgbClr val="002060"/>
                </a:solidFill>
              </a:rPr>
              <a:t>історичними</a:t>
            </a:r>
            <a:r>
              <a:rPr lang="ru-RU" sz="2000" b="1" dirty="0">
                <a:solidFill>
                  <a:srgbClr val="002060"/>
                </a:solidFill>
              </a:rPr>
              <a:t> причинами і походить з </a:t>
            </a:r>
            <a:r>
              <a:rPr lang="en-US" sz="2000" b="1" dirty="0">
                <a:solidFill>
                  <a:srgbClr val="002060"/>
                </a:solidFill>
              </a:rPr>
              <a:t>XIX </a:t>
            </a:r>
            <a:r>
              <a:rPr lang="ru-RU" sz="2000" b="1" dirty="0" err="1">
                <a:solidFill>
                  <a:srgbClr val="002060"/>
                </a:solidFill>
              </a:rPr>
              <a:t>століття</a:t>
            </a:r>
            <a:r>
              <a:rPr lang="ru-RU" sz="2000" b="1" dirty="0">
                <a:solidFill>
                  <a:srgbClr val="002060"/>
                </a:solidFill>
              </a:rPr>
              <a:t>, коли </a:t>
            </a:r>
            <a:r>
              <a:rPr lang="ru-RU" sz="2000" b="1" dirty="0" err="1">
                <a:solidFill>
                  <a:srgbClr val="002060"/>
                </a:solidFill>
              </a:rPr>
              <a:t>помилково</a:t>
            </a:r>
            <a:r>
              <a:rPr lang="ru-RU" sz="2000" b="1" dirty="0">
                <a:solidFill>
                  <a:srgbClr val="002060"/>
                </a:solidFill>
              </a:rPr>
              <a:t> </a:t>
            </a:r>
            <a:r>
              <a:rPr lang="ru-RU" sz="2000" b="1" dirty="0" err="1">
                <a:solidFill>
                  <a:srgbClr val="002060"/>
                </a:solidFill>
              </a:rPr>
              <a:t>вважалося</a:t>
            </a:r>
            <a:r>
              <a:rPr lang="ru-RU" sz="2000" b="1" dirty="0">
                <a:solidFill>
                  <a:srgbClr val="002060"/>
                </a:solidFill>
              </a:rPr>
              <a:t>, </a:t>
            </a:r>
            <a:r>
              <a:rPr lang="ru-RU" sz="2000" b="1" dirty="0" err="1">
                <a:solidFill>
                  <a:srgbClr val="002060"/>
                </a:solidFill>
              </a:rPr>
              <a:t>що</a:t>
            </a:r>
            <a:r>
              <a:rPr lang="ru-RU" sz="2000" b="1" dirty="0">
                <a:solidFill>
                  <a:srgbClr val="002060"/>
                </a:solidFill>
              </a:rPr>
              <a:t> </a:t>
            </a:r>
            <a:r>
              <a:rPr lang="ru-RU" sz="2000" b="1" dirty="0" err="1">
                <a:solidFill>
                  <a:srgbClr val="002060"/>
                </a:solidFill>
              </a:rPr>
              <a:t>органічні</a:t>
            </a:r>
            <a:r>
              <a:rPr lang="ru-RU" sz="2000" b="1" dirty="0">
                <a:solidFill>
                  <a:srgbClr val="002060"/>
                </a:solidFill>
              </a:rPr>
              <a:t> </a:t>
            </a:r>
            <a:r>
              <a:rPr lang="ru-RU" sz="2000" b="1" dirty="0" err="1">
                <a:solidFill>
                  <a:srgbClr val="002060"/>
                </a:solidFill>
              </a:rPr>
              <a:t>сполуки</a:t>
            </a:r>
            <a:r>
              <a:rPr lang="ru-RU" sz="2000" b="1" dirty="0">
                <a:solidFill>
                  <a:srgbClr val="002060"/>
                </a:solidFill>
              </a:rPr>
              <a:t> </a:t>
            </a:r>
            <a:r>
              <a:rPr lang="ru-RU" sz="2000" b="1" dirty="0" err="1">
                <a:solidFill>
                  <a:srgbClr val="002060"/>
                </a:solidFill>
              </a:rPr>
              <a:t>можуть</a:t>
            </a:r>
            <a:r>
              <a:rPr lang="ru-RU" sz="2000" b="1" dirty="0">
                <a:solidFill>
                  <a:srgbClr val="002060"/>
                </a:solidFill>
              </a:rPr>
              <a:t> </a:t>
            </a:r>
            <a:r>
              <a:rPr lang="ru-RU" sz="2000" b="1" dirty="0" err="1">
                <a:solidFill>
                  <a:srgbClr val="002060"/>
                </a:solidFill>
              </a:rPr>
              <a:t>утворюватися</a:t>
            </a:r>
            <a:r>
              <a:rPr lang="ru-RU" sz="2000" b="1" dirty="0">
                <a:solidFill>
                  <a:srgbClr val="002060"/>
                </a:solidFill>
              </a:rPr>
              <a:t> </a:t>
            </a:r>
            <a:r>
              <a:rPr lang="ru-RU" sz="2000" b="1" dirty="0" err="1">
                <a:solidFill>
                  <a:srgbClr val="002060"/>
                </a:solidFill>
              </a:rPr>
              <a:t>тільки</a:t>
            </a:r>
            <a:r>
              <a:rPr lang="ru-RU" sz="2000" b="1" dirty="0">
                <a:solidFill>
                  <a:srgbClr val="002060"/>
                </a:solidFill>
              </a:rPr>
              <a:t> в </a:t>
            </a:r>
            <a:r>
              <a:rPr lang="ru-RU" sz="2000" b="1" dirty="0" err="1">
                <a:solidFill>
                  <a:srgbClr val="002060"/>
                </a:solidFill>
              </a:rPr>
              <a:t>живих</a:t>
            </a:r>
            <a:r>
              <a:rPr lang="ru-RU" sz="2000" b="1" dirty="0">
                <a:solidFill>
                  <a:srgbClr val="002060"/>
                </a:solidFill>
              </a:rPr>
              <a:t> </a:t>
            </a:r>
            <a:r>
              <a:rPr lang="ru-RU" sz="2000" b="1" dirty="0" err="1">
                <a:solidFill>
                  <a:srgbClr val="002060"/>
                </a:solidFill>
              </a:rPr>
              <a:t>організмах</a:t>
            </a:r>
            <a:r>
              <a:rPr lang="ru-RU" sz="2000" b="1" dirty="0">
                <a:solidFill>
                  <a:srgbClr val="002060"/>
                </a:solidFill>
              </a:rPr>
              <a:t>. Зараз </a:t>
            </a:r>
            <a:r>
              <a:rPr lang="ru-RU" sz="2000" b="1" dirty="0" err="1">
                <a:solidFill>
                  <a:srgbClr val="002060"/>
                </a:solidFill>
              </a:rPr>
              <a:t>більшість</a:t>
            </a:r>
            <a:r>
              <a:rPr lang="ru-RU" sz="2000" b="1" dirty="0">
                <a:solidFill>
                  <a:srgbClr val="002060"/>
                </a:solidFill>
              </a:rPr>
              <a:t> </a:t>
            </a:r>
            <a:r>
              <a:rPr lang="ru-RU" sz="2000" b="1" dirty="0" err="1">
                <a:solidFill>
                  <a:srgbClr val="002060"/>
                </a:solidFill>
              </a:rPr>
              <a:t>органічних</a:t>
            </a:r>
            <a:r>
              <a:rPr lang="ru-RU" sz="2000" b="1" dirty="0">
                <a:solidFill>
                  <a:srgbClr val="002060"/>
                </a:solidFill>
              </a:rPr>
              <a:t> </a:t>
            </a:r>
            <a:r>
              <a:rPr lang="ru-RU" sz="2000" b="1" dirty="0" err="1">
                <a:solidFill>
                  <a:srgbClr val="002060"/>
                </a:solidFill>
              </a:rPr>
              <a:t>сполук</a:t>
            </a:r>
            <a:r>
              <a:rPr lang="ru-RU" sz="2000" b="1" dirty="0">
                <a:solidFill>
                  <a:srgbClr val="002060"/>
                </a:solidFill>
              </a:rPr>
              <a:t> </a:t>
            </a:r>
            <a:r>
              <a:rPr lang="ru-RU" sz="2000" b="1" dirty="0" err="1">
                <a:solidFill>
                  <a:srgbClr val="002060"/>
                </a:solidFill>
              </a:rPr>
              <a:t>виробляється</a:t>
            </a:r>
            <a:r>
              <a:rPr lang="ru-RU" sz="2000" b="1" dirty="0">
                <a:solidFill>
                  <a:srgbClr val="002060"/>
                </a:solidFill>
              </a:rPr>
              <a:t> </a:t>
            </a:r>
            <a:r>
              <a:rPr lang="ru-RU" sz="2000" b="1" dirty="0" err="1">
                <a:solidFill>
                  <a:srgbClr val="002060"/>
                </a:solidFill>
              </a:rPr>
              <a:t>штучним</a:t>
            </a:r>
            <a:r>
              <a:rPr lang="ru-RU" sz="2000" b="1" dirty="0">
                <a:solidFill>
                  <a:srgbClr val="002060"/>
                </a:solidFill>
              </a:rPr>
              <a:t> шляхом.</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505456"/>
            <a:ext cx="6427160" cy="3888432"/>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0"/>
            <a:ext cx="3563317" cy="620688"/>
          </a:xfrm>
          <a:prstGeom prst="rect">
            <a:avLst/>
          </a:prstGeom>
        </p:spPr>
      </p:pic>
    </p:spTree>
    <p:extLst>
      <p:ext uri="{BB962C8B-B14F-4D97-AF65-F5344CB8AC3E}">
        <p14:creationId xmlns:p14="http://schemas.microsoft.com/office/powerpoint/2010/main" val="142640170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7024744" cy="1143000"/>
          </a:xfrm>
        </p:spPr>
        <p:txBody>
          <a:bodyPr>
            <a:noAutofit/>
          </a:bodyPr>
          <a:lstStyle/>
          <a:p>
            <a:r>
              <a:rPr lang="ru-RU" sz="2400" b="1" dirty="0" err="1">
                <a:solidFill>
                  <a:srgbClr val="FF0000"/>
                </a:solidFill>
                <a:latin typeface="Arial Black" panose="020B0A04020102020204" pitchFamily="34" charset="0"/>
              </a:rPr>
              <a:t>Сучасна</a:t>
            </a:r>
            <a:r>
              <a:rPr lang="ru-RU" sz="2400" b="1" dirty="0">
                <a:solidFill>
                  <a:srgbClr val="FF0000"/>
                </a:solidFill>
                <a:latin typeface="Arial Black" panose="020B0A04020102020204" pitchFamily="34" charset="0"/>
              </a:rPr>
              <a:t> </a:t>
            </a:r>
            <a:r>
              <a:rPr lang="ru-RU" sz="2400" b="1" dirty="0" err="1">
                <a:solidFill>
                  <a:srgbClr val="FF0000"/>
                </a:solidFill>
                <a:latin typeface="Arial Black" panose="020B0A04020102020204" pitchFamily="34" charset="0"/>
              </a:rPr>
              <a:t>класифікація</a:t>
            </a:r>
            <a:r>
              <a:rPr lang="ru-RU" sz="2400" b="1" dirty="0">
                <a:solidFill>
                  <a:srgbClr val="FF0000"/>
                </a:solidFill>
                <a:latin typeface="Arial Black" panose="020B0A04020102020204" pitchFamily="34" charset="0"/>
              </a:rPr>
              <a:t> </a:t>
            </a:r>
            <a:r>
              <a:rPr lang="ru-RU" sz="2400" b="1" dirty="0" err="1">
                <a:solidFill>
                  <a:srgbClr val="FF0000"/>
                </a:solidFill>
                <a:latin typeface="Arial Black" panose="020B0A04020102020204" pitchFamily="34" charset="0"/>
              </a:rPr>
              <a:t>органічних</a:t>
            </a:r>
            <a:r>
              <a:rPr lang="ru-RU" sz="2400" b="1" dirty="0">
                <a:solidFill>
                  <a:srgbClr val="FF0000"/>
                </a:solidFill>
                <a:latin typeface="Arial Black" panose="020B0A04020102020204" pitchFamily="34" charset="0"/>
              </a:rPr>
              <a:t> </a:t>
            </a:r>
            <a:r>
              <a:rPr lang="ru-RU" sz="2400" b="1" dirty="0" err="1">
                <a:solidFill>
                  <a:srgbClr val="FF0000"/>
                </a:solidFill>
                <a:latin typeface="Arial Black" panose="020B0A04020102020204" pitchFamily="34" charset="0"/>
              </a:rPr>
              <a:t>сполук</a:t>
            </a:r>
            <a:r>
              <a:rPr lang="ru-RU" sz="2400" b="1" dirty="0">
                <a:solidFill>
                  <a:srgbClr val="FF0000"/>
                </a:solidFill>
                <a:latin typeface="Arial Black" panose="020B0A04020102020204" pitchFamily="34" charset="0"/>
              </a:rPr>
              <a:t> </a:t>
            </a:r>
            <a:r>
              <a:rPr lang="ru-RU" sz="2400" b="1" dirty="0" err="1">
                <a:solidFill>
                  <a:srgbClr val="FF0000"/>
                </a:solidFill>
                <a:latin typeface="Arial Black" panose="020B0A04020102020204" pitchFamily="34" charset="0"/>
              </a:rPr>
              <a:t>ґрунтується</a:t>
            </a:r>
            <a:r>
              <a:rPr lang="ru-RU" sz="2400" b="1" dirty="0">
                <a:solidFill>
                  <a:srgbClr val="FF0000"/>
                </a:solidFill>
                <a:latin typeface="Arial Black" panose="020B0A04020102020204" pitchFamily="34" charset="0"/>
              </a:rPr>
              <a:t> на </a:t>
            </a:r>
            <a:r>
              <a:rPr lang="ru-RU" sz="2400" b="1" dirty="0" err="1">
                <a:solidFill>
                  <a:srgbClr val="FF0000"/>
                </a:solidFill>
                <a:latin typeface="Arial Black" panose="020B0A04020102020204" pitchFamily="34" charset="0"/>
              </a:rPr>
              <a:t>наступних</a:t>
            </a:r>
            <a:r>
              <a:rPr lang="ru-RU" sz="2400" b="1" dirty="0">
                <a:solidFill>
                  <a:srgbClr val="FF0000"/>
                </a:solidFill>
                <a:latin typeface="Arial Black" panose="020B0A04020102020204" pitchFamily="34" charset="0"/>
              </a:rPr>
              <a:t> </a:t>
            </a:r>
            <a:r>
              <a:rPr lang="ru-RU" sz="2400" b="1" dirty="0" err="1">
                <a:solidFill>
                  <a:srgbClr val="FF0000"/>
                </a:solidFill>
                <a:latin typeface="Arial Black" panose="020B0A04020102020204" pitchFamily="34" charset="0"/>
              </a:rPr>
              <a:t>положеннях</a:t>
            </a:r>
            <a:r>
              <a:rPr lang="ru-RU" sz="2400" b="1" dirty="0">
                <a:solidFill>
                  <a:srgbClr val="FF0000"/>
                </a:solidFill>
                <a:latin typeface="Arial Black" panose="020B0A04020102020204" pitchFamily="34" charset="0"/>
              </a:rPr>
              <a:t>:</a:t>
            </a:r>
          </a:p>
        </p:txBody>
      </p:sp>
      <p:sp>
        <p:nvSpPr>
          <p:cNvPr id="3" name="Объект 2"/>
          <p:cNvSpPr>
            <a:spLocks noGrp="1"/>
          </p:cNvSpPr>
          <p:nvPr>
            <p:ph idx="1"/>
          </p:nvPr>
        </p:nvSpPr>
        <p:spPr>
          <a:xfrm>
            <a:off x="1043492" y="1772816"/>
            <a:ext cx="6777317" cy="4059813"/>
          </a:xfrm>
        </p:spPr>
        <p:txBody>
          <a:bodyPr>
            <a:normAutofit lnSpcReduction="10000"/>
          </a:bodyPr>
          <a:lstStyle/>
          <a:p>
            <a:r>
              <a:rPr lang="ru-RU" sz="1800" b="1" dirty="0" err="1"/>
              <a:t>Атоми</a:t>
            </a:r>
            <a:r>
              <a:rPr lang="ru-RU" sz="1800" b="1" dirty="0"/>
              <a:t> в молекулах </a:t>
            </a:r>
            <a:r>
              <a:rPr lang="ru-RU" sz="1800" b="1" dirty="0" err="1"/>
              <a:t>сполучені</a:t>
            </a:r>
            <a:r>
              <a:rPr lang="ru-RU" sz="1800" b="1" dirty="0"/>
              <a:t> один з одним в </a:t>
            </a:r>
            <a:r>
              <a:rPr lang="ru-RU" sz="1800" b="1" dirty="0" err="1"/>
              <a:t>певній</a:t>
            </a:r>
            <a:r>
              <a:rPr lang="ru-RU" sz="1800" b="1" dirty="0"/>
              <a:t> </a:t>
            </a:r>
            <a:r>
              <a:rPr lang="ru-RU" sz="1800" b="1" dirty="0" err="1"/>
              <a:t>послідовності</a:t>
            </a:r>
            <a:r>
              <a:rPr lang="ru-RU" sz="1800" b="1" dirty="0"/>
              <a:t>. </a:t>
            </a:r>
            <a:r>
              <a:rPr lang="ru-RU" sz="1800" b="1" dirty="0" err="1"/>
              <a:t>Зміна</a:t>
            </a:r>
            <a:r>
              <a:rPr lang="ru-RU" sz="1800" b="1" dirty="0"/>
              <a:t> </a:t>
            </a:r>
            <a:r>
              <a:rPr lang="ru-RU" sz="1800" b="1" dirty="0" err="1"/>
              <a:t>цієї</a:t>
            </a:r>
            <a:r>
              <a:rPr lang="ru-RU" sz="1800" b="1" dirty="0"/>
              <a:t> </a:t>
            </a:r>
            <a:r>
              <a:rPr lang="ru-RU" sz="1800" b="1" dirty="0" err="1"/>
              <a:t>послідовності</a:t>
            </a:r>
            <a:r>
              <a:rPr lang="ru-RU" sz="1800" b="1" dirty="0"/>
              <a:t> приводить до </a:t>
            </a:r>
            <a:r>
              <a:rPr lang="ru-RU" sz="1800" b="1" dirty="0" err="1"/>
              <a:t>утворення</a:t>
            </a:r>
            <a:r>
              <a:rPr lang="ru-RU" sz="1800" b="1" dirty="0"/>
              <a:t> </a:t>
            </a:r>
            <a:r>
              <a:rPr lang="ru-RU" sz="1800" b="1" dirty="0" err="1"/>
              <a:t>нової</a:t>
            </a:r>
            <a:r>
              <a:rPr lang="ru-RU" sz="1800" b="1" dirty="0"/>
              <a:t> </a:t>
            </a:r>
            <a:r>
              <a:rPr lang="ru-RU" sz="1800" b="1" dirty="0" err="1"/>
              <a:t>речовини</a:t>
            </a:r>
            <a:r>
              <a:rPr lang="ru-RU" sz="1800" b="1" dirty="0"/>
              <a:t> з </a:t>
            </a:r>
            <a:r>
              <a:rPr lang="ru-RU" sz="1800" b="1" dirty="0" err="1"/>
              <a:t>новими</a:t>
            </a:r>
            <a:r>
              <a:rPr lang="ru-RU" sz="1800" b="1" dirty="0"/>
              <a:t> </a:t>
            </a:r>
            <a:r>
              <a:rPr lang="ru-RU" sz="1800" b="1" dirty="0" err="1"/>
              <a:t>властивостями</a:t>
            </a:r>
            <a:r>
              <a:rPr lang="ru-RU" sz="1800" b="1" dirty="0" smtClean="0"/>
              <a:t>.</a:t>
            </a:r>
          </a:p>
          <a:p>
            <a:r>
              <a:rPr lang="ru-RU" sz="1800" b="1" dirty="0" err="1">
                <a:solidFill>
                  <a:srgbClr val="0070C0"/>
                </a:solidFill>
              </a:rPr>
              <a:t>Поєднання</a:t>
            </a:r>
            <a:r>
              <a:rPr lang="ru-RU" sz="1800" b="1" dirty="0">
                <a:solidFill>
                  <a:srgbClr val="0070C0"/>
                </a:solidFill>
              </a:rPr>
              <a:t> </a:t>
            </a:r>
            <a:r>
              <a:rPr lang="ru-RU" sz="1800" b="1" dirty="0" err="1">
                <a:solidFill>
                  <a:srgbClr val="0070C0"/>
                </a:solidFill>
              </a:rPr>
              <a:t>атомів</a:t>
            </a:r>
            <a:r>
              <a:rPr lang="ru-RU" sz="1800" b="1" dirty="0">
                <a:solidFill>
                  <a:srgbClr val="0070C0"/>
                </a:solidFill>
              </a:rPr>
              <a:t> </a:t>
            </a:r>
            <a:r>
              <a:rPr lang="ru-RU" sz="1800" b="1" dirty="0" err="1">
                <a:solidFill>
                  <a:srgbClr val="0070C0"/>
                </a:solidFill>
              </a:rPr>
              <a:t>відбувається</a:t>
            </a:r>
            <a:r>
              <a:rPr lang="ru-RU" sz="1800" b="1" dirty="0">
                <a:solidFill>
                  <a:srgbClr val="0070C0"/>
                </a:solidFill>
              </a:rPr>
              <a:t> </a:t>
            </a:r>
            <a:r>
              <a:rPr lang="ru-RU" sz="1800" b="1" dirty="0" err="1">
                <a:solidFill>
                  <a:srgbClr val="0070C0"/>
                </a:solidFill>
              </a:rPr>
              <a:t>відповідно</a:t>
            </a:r>
            <a:r>
              <a:rPr lang="ru-RU" sz="1800" b="1" dirty="0">
                <a:solidFill>
                  <a:srgbClr val="0070C0"/>
                </a:solidFill>
              </a:rPr>
              <a:t> до </a:t>
            </a:r>
            <a:r>
              <a:rPr lang="ru-RU" sz="1800" b="1" dirty="0" err="1">
                <a:solidFill>
                  <a:srgbClr val="0070C0"/>
                </a:solidFill>
              </a:rPr>
              <a:t>їх</a:t>
            </a:r>
            <a:r>
              <a:rPr lang="ru-RU" sz="1800" b="1" dirty="0">
                <a:solidFill>
                  <a:srgbClr val="0070C0"/>
                </a:solidFill>
              </a:rPr>
              <a:t> </a:t>
            </a:r>
            <a:r>
              <a:rPr lang="ru-RU" sz="1800" b="1" dirty="0" err="1">
                <a:solidFill>
                  <a:srgbClr val="0070C0"/>
                </a:solidFill>
              </a:rPr>
              <a:t>валентності</a:t>
            </a:r>
            <a:r>
              <a:rPr lang="ru-RU" sz="1800" b="1" dirty="0" smtClean="0">
                <a:solidFill>
                  <a:srgbClr val="0070C0"/>
                </a:solidFill>
              </a:rPr>
              <a:t>.</a:t>
            </a:r>
          </a:p>
          <a:p>
            <a:r>
              <a:rPr lang="ru-RU" sz="1800" b="1" dirty="0" err="1"/>
              <a:t>Властивості</a:t>
            </a:r>
            <a:r>
              <a:rPr lang="ru-RU" sz="1800" b="1" dirty="0"/>
              <a:t> </a:t>
            </a:r>
            <a:r>
              <a:rPr lang="ru-RU" sz="1800" b="1" dirty="0" err="1"/>
              <a:t>речовин</a:t>
            </a:r>
            <a:r>
              <a:rPr lang="ru-RU" sz="1800" b="1" dirty="0"/>
              <a:t> </a:t>
            </a:r>
            <a:r>
              <a:rPr lang="ru-RU" sz="1800" b="1" dirty="0" err="1"/>
              <a:t>залежать</a:t>
            </a:r>
            <a:r>
              <a:rPr lang="ru-RU" sz="1800" b="1" dirty="0"/>
              <a:t> </a:t>
            </a:r>
            <a:r>
              <a:rPr lang="ru-RU" sz="1800" b="1" dirty="0" err="1"/>
              <a:t>від</a:t>
            </a:r>
            <a:r>
              <a:rPr lang="ru-RU" sz="1800" b="1" dirty="0"/>
              <a:t> </a:t>
            </a:r>
            <a:r>
              <a:rPr lang="ru-RU" sz="1800" b="1" dirty="0" err="1"/>
              <a:t>їх</a:t>
            </a:r>
            <a:r>
              <a:rPr lang="ru-RU" sz="1800" b="1" dirty="0"/>
              <a:t> «</a:t>
            </a:r>
            <a:r>
              <a:rPr lang="ru-RU" sz="1800" b="1" dirty="0" err="1"/>
              <a:t>хімічної</a:t>
            </a:r>
            <a:r>
              <a:rPr lang="ru-RU" sz="1800" b="1" dirty="0"/>
              <a:t> </a:t>
            </a:r>
            <a:r>
              <a:rPr lang="ru-RU" sz="1800" b="1" dirty="0" err="1"/>
              <a:t>будови</a:t>
            </a:r>
            <a:r>
              <a:rPr lang="ru-RU" sz="1800" b="1" dirty="0"/>
              <a:t>», </a:t>
            </a:r>
            <a:r>
              <a:rPr lang="ru-RU" sz="1800" b="1" dirty="0" err="1"/>
              <a:t>тобто</a:t>
            </a:r>
            <a:r>
              <a:rPr lang="ru-RU" sz="1800" b="1" dirty="0"/>
              <a:t> </a:t>
            </a:r>
            <a:r>
              <a:rPr lang="ru-RU" sz="1800" b="1" dirty="0" err="1"/>
              <a:t>від</a:t>
            </a:r>
            <a:r>
              <a:rPr lang="ru-RU" sz="1800" b="1" dirty="0"/>
              <a:t> порядку </a:t>
            </a:r>
            <a:r>
              <a:rPr lang="ru-RU" sz="1800" b="1" dirty="0" err="1"/>
              <a:t>поєднання</a:t>
            </a:r>
            <a:r>
              <a:rPr lang="ru-RU" sz="1800" b="1" dirty="0"/>
              <a:t> </a:t>
            </a:r>
            <a:r>
              <a:rPr lang="ru-RU" sz="1800" b="1" dirty="0" err="1"/>
              <a:t>атомів</a:t>
            </a:r>
            <a:r>
              <a:rPr lang="ru-RU" sz="1800" b="1" dirty="0"/>
              <a:t> в молекулах і характеру </a:t>
            </a:r>
            <a:r>
              <a:rPr lang="ru-RU" sz="1800" b="1" dirty="0" err="1"/>
              <a:t>їх</a:t>
            </a:r>
            <a:r>
              <a:rPr lang="ru-RU" sz="1800" b="1" dirty="0"/>
              <a:t> </a:t>
            </a:r>
            <a:r>
              <a:rPr lang="ru-RU" sz="1800" b="1" dirty="0" err="1"/>
              <a:t>взаємного</a:t>
            </a:r>
            <a:r>
              <a:rPr lang="ru-RU" sz="1800" b="1" dirty="0"/>
              <a:t> </a:t>
            </a:r>
            <a:r>
              <a:rPr lang="ru-RU" sz="1800" b="1" dirty="0" err="1"/>
              <a:t>впливу</a:t>
            </a:r>
            <a:r>
              <a:rPr lang="ru-RU" sz="1800" b="1" dirty="0"/>
              <a:t>. </a:t>
            </a:r>
            <a:endParaRPr lang="ru-RU" sz="1800" b="1" dirty="0" smtClean="0"/>
          </a:p>
          <a:p>
            <a:r>
              <a:rPr lang="ru-RU" sz="1800" b="1" dirty="0" err="1">
                <a:solidFill>
                  <a:srgbClr val="0070C0"/>
                </a:solidFill>
              </a:rPr>
              <a:t>Вуглець</a:t>
            </a:r>
            <a:r>
              <a:rPr lang="ru-RU" sz="1800" b="1" dirty="0">
                <a:solidFill>
                  <a:srgbClr val="0070C0"/>
                </a:solidFill>
              </a:rPr>
              <a:t> — </a:t>
            </a:r>
            <a:r>
              <a:rPr lang="ru-RU" sz="1800" b="1" dirty="0" err="1">
                <a:solidFill>
                  <a:srgbClr val="0070C0"/>
                </a:solidFill>
              </a:rPr>
              <a:t>чотиривалентний</a:t>
            </a:r>
            <a:r>
              <a:rPr lang="ru-RU" sz="1800" b="1" dirty="0">
                <a:solidFill>
                  <a:srgbClr val="0070C0"/>
                </a:solidFill>
              </a:rPr>
              <a:t>. </a:t>
            </a:r>
            <a:r>
              <a:rPr lang="ru-RU" sz="1800" b="1" dirty="0" err="1">
                <a:solidFill>
                  <a:srgbClr val="0070C0"/>
                </a:solidFill>
              </a:rPr>
              <a:t>Кожен</a:t>
            </a:r>
            <a:r>
              <a:rPr lang="ru-RU" sz="1800" b="1" dirty="0">
                <a:solidFill>
                  <a:srgbClr val="0070C0"/>
                </a:solidFill>
              </a:rPr>
              <a:t> атом </a:t>
            </a:r>
            <a:r>
              <a:rPr lang="ru-RU" sz="1800" b="1" dirty="0" err="1">
                <a:solidFill>
                  <a:srgbClr val="0070C0"/>
                </a:solidFill>
              </a:rPr>
              <a:t>вуглецю</a:t>
            </a:r>
            <a:r>
              <a:rPr lang="ru-RU" sz="1800" b="1" dirty="0">
                <a:solidFill>
                  <a:srgbClr val="0070C0"/>
                </a:solidFill>
              </a:rPr>
              <a:t> </a:t>
            </a:r>
            <a:r>
              <a:rPr lang="ru-RU" sz="1800" b="1" dirty="0" err="1">
                <a:solidFill>
                  <a:srgbClr val="0070C0"/>
                </a:solidFill>
              </a:rPr>
              <a:t>має</a:t>
            </a:r>
            <a:r>
              <a:rPr lang="ru-RU" sz="1800" b="1" dirty="0">
                <a:solidFill>
                  <a:srgbClr val="0070C0"/>
                </a:solidFill>
              </a:rPr>
              <a:t> </a:t>
            </a:r>
            <a:r>
              <a:rPr lang="ru-RU" sz="1800" b="1" dirty="0" err="1">
                <a:solidFill>
                  <a:srgbClr val="0070C0"/>
                </a:solidFill>
              </a:rPr>
              <a:t>чотири</a:t>
            </a:r>
            <a:r>
              <a:rPr lang="ru-RU" sz="1800" b="1" dirty="0">
                <a:solidFill>
                  <a:srgbClr val="0070C0"/>
                </a:solidFill>
              </a:rPr>
              <a:t> </a:t>
            </a:r>
            <a:r>
              <a:rPr lang="ru-RU" sz="1800" b="1" dirty="0" err="1">
                <a:solidFill>
                  <a:srgbClr val="0070C0"/>
                </a:solidFill>
              </a:rPr>
              <a:t>одиниці</a:t>
            </a:r>
            <a:r>
              <a:rPr lang="ru-RU" sz="1800" b="1" dirty="0">
                <a:solidFill>
                  <a:srgbClr val="0070C0"/>
                </a:solidFill>
              </a:rPr>
              <a:t> </a:t>
            </a:r>
            <a:r>
              <a:rPr lang="ru-RU" sz="1800" b="1" dirty="0" err="1">
                <a:solidFill>
                  <a:srgbClr val="0070C0"/>
                </a:solidFill>
              </a:rPr>
              <a:t>валентності</a:t>
            </a:r>
            <a:r>
              <a:rPr lang="ru-RU" sz="1800" b="1" dirty="0">
                <a:solidFill>
                  <a:srgbClr val="0070C0"/>
                </a:solidFill>
              </a:rPr>
              <a:t>, за </a:t>
            </a:r>
            <a:r>
              <a:rPr lang="ru-RU" sz="1800" b="1" dirty="0" err="1">
                <a:solidFill>
                  <a:srgbClr val="0070C0"/>
                </a:solidFill>
              </a:rPr>
              <a:t>рахунок</a:t>
            </a:r>
            <a:r>
              <a:rPr lang="ru-RU" sz="1800" b="1" dirty="0">
                <a:solidFill>
                  <a:srgbClr val="0070C0"/>
                </a:solidFill>
              </a:rPr>
              <a:t> </a:t>
            </a:r>
            <a:r>
              <a:rPr lang="ru-RU" sz="1800" b="1" dirty="0" err="1">
                <a:solidFill>
                  <a:srgbClr val="0070C0"/>
                </a:solidFill>
              </a:rPr>
              <a:t>яких</a:t>
            </a:r>
            <a:r>
              <a:rPr lang="ru-RU" sz="1800" b="1" dirty="0">
                <a:solidFill>
                  <a:srgbClr val="0070C0"/>
                </a:solidFill>
              </a:rPr>
              <a:t> </a:t>
            </a:r>
            <a:r>
              <a:rPr lang="ru-RU" sz="1800" b="1" dirty="0" err="1">
                <a:solidFill>
                  <a:srgbClr val="0070C0"/>
                </a:solidFill>
              </a:rPr>
              <a:t>він</a:t>
            </a:r>
            <a:r>
              <a:rPr lang="ru-RU" sz="1800" b="1" dirty="0">
                <a:solidFill>
                  <a:srgbClr val="0070C0"/>
                </a:solidFill>
              </a:rPr>
              <a:t> </a:t>
            </a:r>
            <a:r>
              <a:rPr lang="ru-RU" sz="1800" b="1" dirty="0" err="1">
                <a:solidFill>
                  <a:srgbClr val="0070C0"/>
                </a:solidFill>
              </a:rPr>
              <a:t>може</a:t>
            </a:r>
            <a:r>
              <a:rPr lang="ru-RU" sz="1800" b="1" dirty="0">
                <a:solidFill>
                  <a:srgbClr val="0070C0"/>
                </a:solidFill>
              </a:rPr>
              <a:t> </a:t>
            </a:r>
            <a:r>
              <a:rPr lang="ru-RU" sz="1800" b="1" dirty="0" err="1">
                <a:solidFill>
                  <a:srgbClr val="0070C0"/>
                </a:solidFill>
              </a:rPr>
              <a:t>приєднувати</a:t>
            </a:r>
            <a:r>
              <a:rPr lang="ru-RU" sz="1800" b="1" dirty="0">
                <a:solidFill>
                  <a:srgbClr val="0070C0"/>
                </a:solidFill>
              </a:rPr>
              <a:t> до себе </a:t>
            </a:r>
            <a:r>
              <a:rPr lang="ru-RU" sz="1800" b="1" dirty="0" err="1">
                <a:solidFill>
                  <a:srgbClr val="0070C0"/>
                </a:solidFill>
              </a:rPr>
              <a:t>інші</a:t>
            </a:r>
            <a:r>
              <a:rPr lang="ru-RU" sz="1800" b="1" dirty="0">
                <a:solidFill>
                  <a:srgbClr val="0070C0"/>
                </a:solidFill>
              </a:rPr>
              <a:t> </a:t>
            </a:r>
            <a:r>
              <a:rPr lang="ru-RU" sz="1800" b="1" dirty="0" err="1">
                <a:solidFill>
                  <a:srgbClr val="0070C0"/>
                </a:solidFill>
              </a:rPr>
              <a:t>атоми</a:t>
            </a:r>
            <a:r>
              <a:rPr lang="ru-RU" sz="1800" b="1" dirty="0">
                <a:solidFill>
                  <a:srgbClr val="0070C0"/>
                </a:solidFill>
              </a:rPr>
              <a:t> </a:t>
            </a:r>
            <a:r>
              <a:rPr lang="ru-RU" sz="1800" b="1" dirty="0" err="1">
                <a:solidFill>
                  <a:srgbClr val="0070C0"/>
                </a:solidFill>
              </a:rPr>
              <a:t>або</a:t>
            </a:r>
            <a:r>
              <a:rPr lang="ru-RU" sz="1800" b="1" dirty="0">
                <a:solidFill>
                  <a:srgbClr val="0070C0"/>
                </a:solidFill>
              </a:rPr>
              <a:t> </a:t>
            </a:r>
            <a:r>
              <a:rPr lang="ru-RU" sz="1800" b="1" dirty="0" err="1">
                <a:solidFill>
                  <a:srgbClr val="0070C0"/>
                </a:solidFill>
              </a:rPr>
              <a:t>атомні</a:t>
            </a:r>
            <a:r>
              <a:rPr lang="ru-RU" sz="1800" b="1" dirty="0">
                <a:solidFill>
                  <a:srgbClr val="0070C0"/>
                </a:solidFill>
              </a:rPr>
              <a:t> </a:t>
            </a:r>
            <a:r>
              <a:rPr lang="ru-RU" sz="1800" b="1" dirty="0" err="1">
                <a:solidFill>
                  <a:srgbClr val="0070C0"/>
                </a:solidFill>
              </a:rPr>
              <a:t>групи</a:t>
            </a:r>
            <a:r>
              <a:rPr lang="ru-RU" sz="1800" b="1" dirty="0" smtClean="0">
                <a:solidFill>
                  <a:srgbClr val="0070C0"/>
                </a:solidFill>
              </a:rPr>
              <a:t>.</a:t>
            </a:r>
          </a:p>
          <a:p>
            <a:r>
              <a:rPr lang="ru-RU" sz="1800" b="1" dirty="0" err="1" smtClean="0"/>
              <a:t>Атоми</a:t>
            </a:r>
            <a:r>
              <a:rPr lang="ru-RU" sz="1800" b="1" dirty="0" smtClean="0"/>
              <a:t> </a:t>
            </a:r>
            <a:r>
              <a:rPr lang="ru-RU" sz="1800" b="1" dirty="0" err="1"/>
              <a:t>вуглецю</a:t>
            </a:r>
            <a:r>
              <a:rPr lang="ru-RU" sz="1800" b="1" dirty="0"/>
              <a:t> </a:t>
            </a:r>
            <a:r>
              <a:rPr lang="ru-RU" sz="1800" b="1" dirty="0" err="1"/>
              <a:t>здатні</a:t>
            </a:r>
            <a:r>
              <a:rPr lang="ru-RU" sz="1800" b="1" dirty="0"/>
              <a:t> </a:t>
            </a:r>
            <a:r>
              <a:rPr lang="ru-RU" sz="1800" b="1" dirty="0" err="1"/>
              <a:t>з'єднуватися</a:t>
            </a:r>
            <a:r>
              <a:rPr lang="ru-RU" sz="1800" b="1" dirty="0"/>
              <a:t> один з одним, </a:t>
            </a:r>
            <a:r>
              <a:rPr lang="ru-RU" sz="1800" b="1" dirty="0" err="1"/>
              <a:t>утворюючи</a:t>
            </a:r>
            <a:r>
              <a:rPr lang="ru-RU" sz="1800" b="1" dirty="0"/>
              <a:t> «</a:t>
            </a:r>
            <a:r>
              <a:rPr lang="ru-RU" sz="1800" b="1" dirty="0" err="1"/>
              <a:t>ланцюги</a:t>
            </a:r>
            <a:r>
              <a:rPr lang="ru-RU" sz="1800" b="1" dirty="0"/>
              <a:t>» </a:t>
            </a:r>
            <a:r>
              <a:rPr lang="ru-RU" sz="1800" b="1" dirty="0" err="1"/>
              <a:t>атомів</a:t>
            </a:r>
            <a:r>
              <a:rPr lang="ru-RU" sz="1800" b="1" dirty="0"/>
              <a:t>, </a:t>
            </a:r>
            <a:r>
              <a:rPr lang="ru-RU" sz="1800" b="1" dirty="0" err="1"/>
              <a:t>або</a:t>
            </a:r>
            <a:r>
              <a:rPr lang="ru-RU" sz="1800" b="1" dirty="0"/>
              <a:t> «</a:t>
            </a:r>
            <a:r>
              <a:rPr lang="ru-RU" sz="1800" b="1" dirty="0" err="1"/>
              <a:t>вуглецевий</a:t>
            </a:r>
            <a:r>
              <a:rPr lang="ru-RU" sz="1800" b="1" dirty="0"/>
              <a:t> скелет» </a:t>
            </a:r>
            <a:r>
              <a:rPr lang="ru-RU" sz="1800" b="1" dirty="0" err="1"/>
              <a:t>молекули</a:t>
            </a:r>
            <a:r>
              <a:rPr lang="ru-RU" sz="1800" b="1" dirty="0"/>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5080" y="2660605"/>
            <a:ext cx="1687736" cy="126580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3642141" cy="620688"/>
          </a:xfrm>
          <a:prstGeom prst="rect">
            <a:avLst/>
          </a:prstGeom>
        </p:spPr>
      </p:pic>
    </p:spTree>
    <p:extLst>
      <p:ext uri="{BB962C8B-B14F-4D97-AF65-F5344CB8AC3E}">
        <p14:creationId xmlns:p14="http://schemas.microsoft.com/office/powerpoint/2010/main" val="3075409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3384494" cy="5688632"/>
          </a:xfrm>
        </p:spPr>
        <p:txBody>
          <a:bodyPr>
            <a:noAutofit/>
          </a:bodyPr>
          <a:lstStyle/>
          <a:p>
            <a:pPr algn="ctr"/>
            <a:r>
              <a:rPr lang="ru-RU" sz="2000" b="1" dirty="0" err="1">
                <a:solidFill>
                  <a:schemeClr val="bg2">
                    <a:lumMod val="50000"/>
                  </a:schemeClr>
                </a:solidFill>
              </a:rPr>
              <a:t>Кількість</a:t>
            </a:r>
            <a:r>
              <a:rPr lang="ru-RU" sz="2000" b="1" dirty="0">
                <a:solidFill>
                  <a:schemeClr val="bg2">
                    <a:lumMod val="50000"/>
                  </a:schemeClr>
                </a:solidFill>
              </a:rPr>
              <a:t> </a:t>
            </a:r>
            <a:r>
              <a:rPr lang="ru-RU" sz="2000" b="1" dirty="0" err="1">
                <a:solidFill>
                  <a:schemeClr val="bg2">
                    <a:lumMod val="50000"/>
                  </a:schemeClr>
                </a:solidFill>
              </a:rPr>
              <a:t>відомих</a:t>
            </a:r>
            <a:r>
              <a:rPr lang="ru-RU" sz="2000" b="1" dirty="0">
                <a:solidFill>
                  <a:schemeClr val="bg2">
                    <a:lumMod val="50000"/>
                  </a:schemeClr>
                </a:solidFill>
              </a:rPr>
              <a:t> </a:t>
            </a:r>
            <a:r>
              <a:rPr lang="ru-RU" sz="2000" b="1" dirty="0" err="1">
                <a:solidFill>
                  <a:schemeClr val="bg2">
                    <a:lumMod val="50000"/>
                  </a:schemeClr>
                </a:solidFill>
              </a:rPr>
              <a:t>органічних</a:t>
            </a:r>
            <a:r>
              <a:rPr lang="ru-RU" sz="2000" b="1" dirty="0">
                <a:solidFill>
                  <a:schemeClr val="bg2">
                    <a:lumMod val="50000"/>
                  </a:schemeClr>
                </a:solidFill>
              </a:rPr>
              <a:t> </a:t>
            </a:r>
            <a:r>
              <a:rPr lang="ru-RU" sz="2000" b="1" dirty="0" err="1">
                <a:solidFill>
                  <a:schemeClr val="bg2">
                    <a:lumMod val="50000"/>
                  </a:schemeClr>
                </a:solidFill>
              </a:rPr>
              <a:t>сполук</a:t>
            </a:r>
            <a:r>
              <a:rPr lang="ru-RU" sz="2000" b="1" dirty="0">
                <a:solidFill>
                  <a:schemeClr val="bg2">
                    <a:lumMod val="50000"/>
                  </a:schemeClr>
                </a:solidFill>
              </a:rPr>
              <a:t> </a:t>
            </a:r>
            <a:r>
              <a:rPr lang="ru-RU" sz="2000" b="1" dirty="0" err="1">
                <a:solidFill>
                  <a:schemeClr val="bg2">
                    <a:lumMod val="50000"/>
                  </a:schemeClr>
                </a:solidFill>
              </a:rPr>
              <a:t>набагато</a:t>
            </a:r>
            <a:r>
              <a:rPr lang="ru-RU" sz="2000" b="1" dirty="0">
                <a:solidFill>
                  <a:schemeClr val="bg2">
                    <a:lumMod val="50000"/>
                  </a:schemeClr>
                </a:solidFill>
              </a:rPr>
              <a:t> </a:t>
            </a:r>
            <a:r>
              <a:rPr lang="ru-RU" sz="2000" b="1" dirty="0" err="1">
                <a:solidFill>
                  <a:schemeClr val="bg2">
                    <a:lumMod val="50000"/>
                  </a:schemeClr>
                </a:solidFill>
              </a:rPr>
              <a:t>більша</a:t>
            </a:r>
            <a:r>
              <a:rPr lang="ru-RU" sz="2000" b="1" dirty="0">
                <a:solidFill>
                  <a:schemeClr val="bg2">
                    <a:lumMod val="50000"/>
                  </a:schemeClr>
                </a:solidFill>
              </a:rPr>
              <a:t> за 10 млн. Таким чином, </a:t>
            </a:r>
            <a:r>
              <a:rPr lang="ru-RU" sz="2000" b="1" dirty="0" err="1">
                <a:solidFill>
                  <a:schemeClr val="bg2">
                    <a:lumMod val="50000"/>
                  </a:schemeClr>
                </a:solidFill>
              </a:rPr>
              <a:t>органічні</a:t>
            </a:r>
            <a:r>
              <a:rPr lang="ru-RU" sz="2000" b="1" dirty="0">
                <a:solidFill>
                  <a:schemeClr val="bg2">
                    <a:lumMod val="50000"/>
                  </a:schemeClr>
                </a:solidFill>
              </a:rPr>
              <a:t> </a:t>
            </a:r>
            <a:r>
              <a:rPr lang="ru-RU" sz="2000" b="1" dirty="0" err="1">
                <a:solidFill>
                  <a:schemeClr val="bg2">
                    <a:lumMod val="50000"/>
                  </a:schemeClr>
                </a:solidFill>
              </a:rPr>
              <a:t>сполуки</a:t>
            </a:r>
            <a:r>
              <a:rPr lang="ru-RU" sz="2000" b="1" dirty="0">
                <a:solidFill>
                  <a:schemeClr val="bg2">
                    <a:lumMod val="50000"/>
                  </a:schemeClr>
                </a:solidFill>
              </a:rPr>
              <a:t> </a:t>
            </a:r>
            <a:r>
              <a:rPr lang="ru-RU" sz="2000" b="1" dirty="0" smtClean="0">
                <a:solidFill>
                  <a:schemeClr val="bg2">
                    <a:lumMod val="50000"/>
                  </a:schemeClr>
                </a:solidFill>
              </a:rPr>
              <a:t>– </a:t>
            </a:r>
            <a:r>
              <a:rPr lang="uk-UA" sz="2000" b="1" dirty="0" smtClean="0">
                <a:solidFill>
                  <a:schemeClr val="bg2">
                    <a:lumMod val="50000"/>
                  </a:schemeClr>
                </a:solidFill>
              </a:rPr>
              <a:t>найбільший </a:t>
            </a:r>
            <a:r>
              <a:rPr lang="ru-RU" sz="2000" b="1" dirty="0" err="1" smtClean="0">
                <a:solidFill>
                  <a:schemeClr val="bg2">
                    <a:lumMod val="50000"/>
                  </a:schemeClr>
                </a:solidFill>
              </a:rPr>
              <a:t>клас</a:t>
            </a:r>
            <a:r>
              <a:rPr lang="ru-RU" sz="2000" b="1" dirty="0" smtClean="0">
                <a:solidFill>
                  <a:schemeClr val="bg2">
                    <a:lumMod val="50000"/>
                  </a:schemeClr>
                </a:solidFill>
              </a:rPr>
              <a:t> </a:t>
            </a:r>
            <a:r>
              <a:rPr lang="ru-RU" sz="2000" b="1" dirty="0" err="1">
                <a:solidFill>
                  <a:schemeClr val="bg2">
                    <a:lumMod val="50000"/>
                  </a:schemeClr>
                </a:solidFill>
              </a:rPr>
              <a:t>хімічних</a:t>
            </a:r>
            <a:r>
              <a:rPr lang="ru-RU" sz="2000" b="1" dirty="0">
                <a:solidFill>
                  <a:schemeClr val="bg2">
                    <a:lumMod val="50000"/>
                  </a:schemeClr>
                </a:solidFill>
              </a:rPr>
              <a:t> </a:t>
            </a:r>
            <a:r>
              <a:rPr lang="ru-RU" sz="2000" b="1" dirty="0" err="1">
                <a:solidFill>
                  <a:schemeClr val="bg2">
                    <a:lumMod val="50000"/>
                  </a:schemeClr>
                </a:solidFill>
              </a:rPr>
              <a:t>сполук</a:t>
            </a:r>
            <a:r>
              <a:rPr lang="ru-RU" sz="2000" b="1" dirty="0">
                <a:solidFill>
                  <a:schemeClr val="bg2">
                    <a:lumMod val="50000"/>
                  </a:schemeClr>
                </a:solidFill>
              </a:rPr>
              <a:t>.  </a:t>
            </a:r>
            <a:r>
              <a:rPr lang="ru-RU" sz="2000" b="1" dirty="0" err="1">
                <a:solidFill>
                  <a:schemeClr val="bg2">
                    <a:lumMod val="50000"/>
                  </a:schemeClr>
                </a:solidFill>
              </a:rPr>
              <a:t>Різномаїття</a:t>
            </a:r>
            <a:r>
              <a:rPr lang="ru-RU" sz="2000" b="1" dirty="0">
                <a:solidFill>
                  <a:schemeClr val="bg2">
                    <a:lumMod val="50000"/>
                  </a:schemeClr>
                </a:solidFill>
              </a:rPr>
              <a:t> </a:t>
            </a:r>
            <a:r>
              <a:rPr lang="ru-RU" sz="2000" b="1" dirty="0" err="1">
                <a:solidFill>
                  <a:schemeClr val="bg2">
                    <a:lumMod val="50000"/>
                  </a:schemeClr>
                </a:solidFill>
              </a:rPr>
              <a:t>органічних</a:t>
            </a:r>
            <a:r>
              <a:rPr lang="ru-RU" sz="2000" b="1" dirty="0">
                <a:solidFill>
                  <a:schemeClr val="bg2">
                    <a:lumMod val="50000"/>
                  </a:schemeClr>
                </a:solidFill>
              </a:rPr>
              <a:t> </a:t>
            </a:r>
            <a:r>
              <a:rPr lang="ru-RU" sz="2000" b="1" dirty="0" err="1">
                <a:solidFill>
                  <a:schemeClr val="bg2">
                    <a:lumMod val="50000"/>
                  </a:schemeClr>
                </a:solidFill>
              </a:rPr>
              <a:t>сполук</a:t>
            </a:r>
            <a:r>
              <a:rPr lang="ru-RU" sz="2000" b="1" dirty="0">
                <a:solidFill>
                  <a:schemeClr val="bg2">
                    <a:lumMod val="50000"/>
                  </a:schemeClr>
                </a:solidFill>
              </a:rPr>
              <a:t> </a:t>
            </a:r>
            <a:r>
              <a:rPr lang="ru-RU" sz="2000" b="1" dirty="0" err="1">
                <a:solidFill>
                  <a:schemeClr val="bg2">
                    <a:lumMod val="50000"/>
                  </a:schemeClr>
                </a:solidFill>
              </a:rPr>
              <a:t>пов'язано</a:t>
            </a:r>
            <a:r>
              <a:rPr lang="ru-RU" sz="2000" b="1" dirty="0">
                <a:solidFill>
                  <a:schemeClr val="bg2">
                    <a:lumMod val="50000"/>
                  </a:schemeClr>
                </a:solidFill>
              </a:rPr>
              <a:t> з </a:t>
            </a:r>
            <a:r>
              <a:rPr lang="ru-RU" sz="2000" b="1" dirty="0" err="1">
                <a:solidFill>
                  <a:schemeClr val="bg2">
                    <a:lumMod val="50000"/>
                  </a:schemeClr>
                </a:solidFill>
              </a:rPr>
              <a:t>унікальною</a:t>
            </a:r>
            <a:r>
              <a:rPr lang="ru-RU" sz="2000" b="1" dirty="0">
                <a:solidFill>
                  <a:schemeClr val="bg2">
                    <a:lumMod val="50000"/>
                  </a:schemeClr>
                </a:solidFill>
              </a:rPr>
              <a:t> </a:t>
            </a:r>
            <a:r>
              <a:rPr lang="ru-RU" sz="2000" b="1" dirty="0" err="1">
                <a:solidFill>
                  <a:schemeClr val="bg2">
                    <a:lumMod val="50000"/>
                  </a:schemeClr>
                </a:solidFill>
              </a:rPr>
              <a:t>властивістю</a:t>
            </a:r>
            <a:r>
              <a:rPr lang="ru-RU" sz="2000" b="1" dirty="0">
                <a:solidFill>
                  <a:schemeClr val="bg2">
                    <a:lumMod val="50000"/>
                  </a:schemeClr>
                </a:solidFill>
              </a:rPr>
              <a:t> </a:t>
            </a:r>
            <a:r>
              <a:rPr lang="ru-RU" sz="2000" b="1" dirty="0" err="1">
                <a:solidFill>
                  <a:schemeClr val="bg2">
                    <a:lumMod val="50000"/>
                  </a:schemeClr>
                </a:solidFill>
              </a:rPr>
              <a:t>вуглецю</a:t>
            </a:r>
            <a:r>
              <a:rPr lang="ru-RU" sz="2000" b="1" dirty="0">
                <a:solidFill>
                  <a:schemeClr val="bg2">
                    <a:lumMod val="50000"/>
                  </a:schemeClr>
                </a:solidFill>
              </a:rPr>
              <a:t> </a:t>
            </a:r>
            <a:r>
              <a:rPr lang="ru-RU" sz="2000" b="1" dirty="0" err="1">
                <a:solidFill>
                  <a:schemeClr val="bg2">
                    <a:lumMod val="50000"/>
                  </a:schemeClr>
                </a:solidFill>
              </a:rPr>
              <a:t>утворювати</a:t>
            </a:r>
            <a:r>
              <a:rPr lang="ru-RU" sz="2000" b="1" dirty="0">
                <a:solidFill>
                  <a:schemeClr val="bg2">
                    <a:lumMod val="50000"/>
                  </a:schemeClr>
                </a:solidFill>
              </a:rPr>
              <a:t> </a:t>
            </a:r>
            <a:r>
              <a:rPr lang="ru-RU" sz="2000" b="1" dirty="0" err="1">
                <a:solidFill>
                  <a:schemeClr val="bg2">
                    <a:lumMod val="50000"/>
                  </a:schemeClr>
                </a:solidFill>
              </a:rPr>
              <a:t>ланцюжки</a:t>
            </a:r>
            <a:r>
              <a:rPr lang="ru-RU" sz="2000" b="1" dirty="0">
                <a:solidFill>
                  <a:schemeClr val="bg2">
                    <a:lumMod val="50000"/>
                  </a:schemeClr>
                </a:solidFill>
              </a:rPr>
              <a:t> з </a:t>
            </a:r>
            <a:r>
              <a:rPr lang="ru-RU" sz="2000" b="1" dirty="0" err="1">
                <a:solidFill>
                  <a:schemeClr val="bg2">
                    <a:lumMod val="50000"/>
                  </a:schemeClr>
                </a:solidFill>
              </a:rPr>
              <a:t>атомів</a:t>
            </a:r>
            <a:r>
              <a:rPr lang="ru-RU" sz="2000" b="1" dirty="0">
                <a:solidFill>
                  <a:schemeClr val="bg2">
                    <a:lumMod val="50000"/>
                  </a:schemeClr>
                </a:solidFill>
              </a:rPr>
              <a:t> </a:t>
            </a:r>
            <a:r>
              <a:rPr lang="ru-RU" sz="2000" b="1" dirty="0" err="1">
                <a:solidFill>
                  <a:schemeClr val="bg2">
                    <a:lumMod val="50000"/>
                  </a:schemeClr>
                </a:solidFill>
              </a:rPr>
              <a:t>вуглецю</a:t>
            </a:r>
            <a:r>
              <a:rPr lang="ru-RU" sz="2000" b="1" dirty="0">
                <a:solidFill>
                  <a:schemeClr val="bg2">
                    <a:lumMod val="50000"/>
                  </a:schemeClr>
                </a:solidFill>
              </a:rPr>
              <a:t>, </a:t>
            </a:r>
            <a:r>
              <a:rPr lang="ru-RU" sz="2000" b="1" dirty="0" err="1">
                <a:solidFill>
                  <a:schemeClr val="bg2">
                    <a:lumMod val="50000"/>
                  </a:schemeClr>
                </a:solidFill>
              </a:rPr>
              <a:t>що</a:t>
            </a:r>
            <a:r>
              <a:rPr lang="ru-RU" sz="2000" b="1" dirty="0">
                <a:solidFill>
                  <a:schemeClr val="bg2">
                    <a:lumMod val="50000"/>
                  </a:schemeClr>
                </a:solidFill>
              </a:rPr>
              <a:t> в свою </a:t>
            </a:r>
            <a:r>
              <a:rPr lang="ru-RU" sz="2000" b="1" dirty="0" err="1">
                <a:solidFill>
                  <a:schemeClr val="bg2">
                    <a:lumMod val="50000"/>
                  </a:schemeClr>
                </a:solidFill>
              </a:rPr>
              <a:t>чергу</a:t>
            </a:r>
            <a:r>
              <a:rPr lang="ru-RU" sz="2000" b="1" dirty="0">
                <a:solidFill>
                  <a:schemeClr val="bg2">
                    <a:lumMod val="50000"/>
                  </a:schemeClr>
                </a:solidFill>
              </a:rPr>
              <a:t> </a:t>
            </a:r>
            <a:r>
              <a:rPr lang="ru-RU" sz="2000" b="1" dirty="0" err="1">
                <a:solidFill>
                  <a:schemeClr val="bg2">
                    <a:lumMod val="50000"/>
                  </a:schemeClr>
                </a:solidFill>
              </a:rPr>
              <a:t>обумовлено</a:t>
            </a:r>
            <a:r>
              <a:rPr lang="ru-RU" sz="2000" b="1" dirty="0">
                <a:solidFill>
                  <a:schemeClr val="bg2">
                    <a:lumMod val="50000"/>
                  </a:schemeClr>
                </a:solidFill>
              </a:rPr>
              <a:t> </a:t>
            </a:r>
            <a:r>
              <a:rPr lang="ru-RU" sz="2000" b="1" dirty="0" err="1">
                <a:solidFill>
                  <a:schemeClr val="bg2">
                    <a:lumMod val="50000"/>
                  </a:schemeClr>
                </a:solidFill>
              </a:rPr>
              <a:t>високою</a:t>
            </a:r>
            <a:r>
              <a:rPr lang="ru-RU" sz="2000" b="1" dirty="0">
                <a:solidFill>
                  <a:schemeClr val="bg2">
                    <a:lumMod val="50000"/>
                  </a:schemeClr>
                </a:solidFill>
              </a:rPr>
              <a:t> </a:t>
            </a:r>
            <a:r>
              <a:rPr lang="ru-RU" sz="2000" b="1" dirty="0" err="1">
                <a:solidFill>
                  <a:schemeClr val="bg2">
                    <a:lumMod val="50000"/>
                  </a:schemeClr>
                </a:solidFill>
              </a:rPr>
              <a:t>стабільністю</a:t>
            </a:r>
            <a:r>
              <a:rPr lang="ru-RU" sz="2000" b="1" dirty="0">
                <a:solidFill>
                  <a:schemeClr val="bg2">
                    <a:lumMod val="50000"/>
                  </a:schemeClr>
                </a:solidFill>
              </a:rPr>
              <a:t> (</a:t>
            </a:r>
            <a:r>
              <a:rPr lang="ru-RU" sz="2000" b="1" dirty="0" err="1">
                <a:solidFill>
                  <a:schemeClr val="bg2">
                    <a:lumMod val="50000"/>
                  </a:schemeClr>
                </a:solidFill>
              </a:rPr>
              <a:t>тобто</a:t>
            </a:r>
            <a:r>
              <a:rPr lang="ru-RU" sz="2000" b="1" dirty="0">
                <a:solidFill>
                  <a:schemeClr val="bg2">
                    <a:lumMod val="50000"/>
                  </a:schemeClr>
                </a:solidFill>
              </a:rPr>
              <a:t> </a:t>
            </a:r>
            <a:r>
              <a:rPr lang="ru-RU" sz="2000" b="1" dirty="0" err="1">
                <a:solidFill>
                  <a:schemeClr val="bg2">
                    <a:lumMod val="50000"/>
                  </a:schemeClr>
                </a:solidFill>
              </a:rPr>
              <a:t>енергією</a:t>
            </a:r>
            <a:r>
              <a:rPr lang="ru-RU" sz="2000" b="1" dirty="0">
                <a:solidFill>
                  <a:schemeClr val="bg2">
                    <a:lumMod val="50000"/>
                  </a:schemeClr>
                </a:solidFill>
              </a:rPr>
              <a:t>) </a:t>
            </a:r>
            <a:r>
              <a:rPr lang="ru-RU" sz="2000" b="1" dirty="0" err="1">
                <a:solidFill>
                  <a:schemeClr val="bg2">
                    <a:lumMod val="50000"/>
                  </a:schemeClr>
                </a:solidFill>
              </a:rPr>
              <a:t>вуглець-вуглецевого</a:t>
            </a:r>
            <a:r>
              <a:rPr lang="ru-RU" sz="2000" b="1" dirty="0">
                <a:solidFill>
                  <a:schemeClr val="bg2">
                    <a:lumMod val="50000"/>
                  </a:schemeClr>
                </a:solidFill>
              </a:rPr>
              <a:t> </a:t>
            </a:r>
            <a:r>
              <a:rPr lang="ru-RU" sz="2000" b="1" dirty="0" err="1">
                <a:solidFill>
                  <a:schemeClr val="bg2">
                    <a:lumMod val="50000"/>
                  </a:schemeClr>
                </a:solidFill>
              </a:rPr>
              <a:t>зв'язку</a:t>
            </a:r>
            <a:r>
              <a:rPr lang="ru-RU" sz="2000" b="1" dirty="0">
                <a:solidFill>
                  <a:schemeClr val="bg2">
                    <a:lumMod val="50000"/>
                  </a:schemeClr>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196752"/>
            <a:ext cx="4434433" cy="453650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0"/>
            <a:ext cx="3563317" cy="634166"/>
          </a:xfrm>
          <a:prstGeom prst="rect">
            <a:avLst/>
          </a:prstGeom>
        </p:spPr>
      </p:pic>
    </p:spTree>
    <p:extLst>
      <p:ext uri="{BB962C8B-B14F-4D97-AF65-F5344CB8AC3E}">
        <p14:creationId xmlns:p14="http://schemas.microsoft.com/office/powerpoint/2010/main" val="185048427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18" y="692696"/>
            <a:ext cx="2368685" cy="237626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199" y="692696"/>
            <a:ext cx="2636912" cy="263691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132" y="3933056"/>
            <a:ext cx="2855979" cy="214198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3660601"/>
            <a:ext cx="2537048" cy="2686893"/>
          </a:xfrm>
          <a:prstGeom prst="rect">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3545632"/>
            <a:ext cx="2844544" cy="2844544"/>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9832" y="751012"/>
            <a:ext cx="2859853" cy="2520280"/>
          </a:xfrm>
          <a:prstGeom prst="rect">
            <a:avLst/>
          </a:prstGeom>
          <a:ln>
            <a:noFill/>
          </a:ln>
          <a:effectLst>
            <a:softEdge rad="112500"/>
          </a:effectLst>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2372" y="-45904"/>
            <a:ext cx="3806961" cy="738600"/>
          </a:xfrm>
          <a:prstGeom prst="rect">
            <a:avLst/>
          </a:prstGeom>
        </p:spPr>
      </p:pic>
    </p:spTree>
    <p:extLst>
      <p:ext uri="{BB962C8B-B14F-4D97-AF65-F5344CB8AC3E}">
        <p14:creationId xmlns:p14="http://schemas.microsoft.com/office/powerpoint/2010/main" val="11026353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556792"/>
            <a:ext cx="7024744" cy="1143000"/>
          </a:xfrm>
        </p:spPr>
        <p:txBody>
          <a:bodyPr>
            <a:noAutofit/>
          </a:bodyPr>
          <a:lstStyle/>
          <a:p>
            <a:r>
              <a:rPr lang="uk-UA" sz="6000" b="1" dirty="0" smtClean="0">
                <a:solidFill>
                  <a:srgbClr val="FF0000"/>
                </a:solidFill>
              </a:rPr>
              <a:t>ЦЕ ВСЕ ХІМІКАТИ!</a:t>
            </a:r>
            <a:endParaRPr lang="ru-RU" sz="6000" b="1" dirty="0">
              <a:solidFill>
                <a:srgbClr val="FF0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680234"/>
            <a:ext cx="4673364" cy="373615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3642085" cy="836283"/>
          </a:xfrm>
          <a:prstGeom prst="rect">
            <a:avLst/>
          </a:prstGeom>
        </p:spPr>
      </p:pic>
    </p:spTree>
    <p:extLst>
      <p:ext uri="{BB962C8B-B14F-4D97-AF65-F5344CB8AC3E}">
        <p14:creationId xmlns:p14="http://schemas.microsoft.com/office/powerpoint/2010/main" val="15477121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127</TotalTime>
  <Words>635</Words>
  <Application>Microsoft Office PowerPoint</Application>
  <PresentationFormat>Экран (4:3)</PresentationFormat>
  <Paragraphs>33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Остин</vt:lpstr>
      <vt:lpstr>Органічні сполуки. Вплив на організм  людини</vt:lpstr>
      <vt:lpstr>Органі́чні сполу́ки — клас сполук, в склад яких входить сполука Карбон (за винятком карбідів, карбонатної кислоти, карбонатів, оксидів Карбону і ціанідів). Окрім Карбону, органічні сполуки майже завжди містять Гідроген, досить часто — Оксиген, Нітроген та галогени, рідше Фосфор, Сульфур та інші елементи. В органічних сполуках Карбон завжди виявляє валентність IV.</vt:lpstr>
      <vt:lpstr>Наука, що займається вивченням органічних сполук, називається органічна хімія. Велика кількість цих сполук, такі як білки, ліпіди та вуглеводи, також відіграють надзвичайно важливу роль у біохімії.</vt:lpstr>
      <vt:lpstr>Чіткої межі між органічними та неорганічними сполуками не існує. Наприклад, мурашина кислота (перший представник карбонових кислот) є органічною, проте її ангідрид, монооксид карбону, є неорганічним.</vt:lpstr>
      <vt:lpstr>Термін «органічний» зумовлений історичними причинами і походить з XIX століття, коли помилково вважалося, що органічні сполуки можуть утворюватися тільки в живих організмах. Зараз більшість органічних сполук виробляється штучним шляхом.</vt:lpstr>
      <vt:lpstr>Сучасна класифікація органічних сполук ґрунтується на наступних положеннях:</vt:lpstr>
      <vt:lpstr>Кількість відомих органічних сполук набагато більша за 10 млн. Таким чином, органічні сполуки – найбільший клас хімічних сполук.  Різномаїття органічних сполук пов'язано з унікальною властивістю вуглецю утворювати ланцюжки з атомів вуглецю, що в свою чергу обумовлено високою стабільністю (тобто енергією) вуглець-вуглецевого зв'язку.</vt:lpstr>
      <vt:lpstr>Презентация PowerPoint</vt:lpstr>
      <vt:lpstr>ЦЕ ВСЕ ХІМІКАТИ!</vt:lpstr>
      <vt:lpstr>Без сумніву,хімікати не покращують стан нашого організму,а,навпаки, завдають численної шкоди. Шкода, що заподіюється хімікатами певним органам організму, залежить від кількості (дози) даних хімікатів, яка абсорбується організмом.</vt:lpstr>
      <vt:lpstr>Деякі шкідливі речовини мають сенсибілізуючий ефект. Після навіть нетривалого впливу на організм може з’явитись підвищена чутливість до таких хімікатів. </vt:lpstr>
      <vt:lpstr>Існують гази, що здатні викликати кисневе голодування організму. Такі гази спричиняють просту або хімічну задушливу дію. Проста задушлива дія відбувається тоді, коли кисень в повітрі заміщується інертним газом, наприклад, азотом, вуглекислим газом, етаном, воднем, гелієм.</vt:lpstr>
      <vt:lpstr>Високі концентрації таких хімікатів, як, наприклад, етиловий чи пропіловий спирт, ацетон, метилетилкетон, пригнічують центральну нервову систему. Ці хімікати викликають ефект, подібний до сп’яніння. Довготривалий вплив таких речовин може викликати наркотичну залежність.</vt:lpstr>
      <vt:lpstr>Такі хімікати, як чотирьоххлористий вуглець та етиленгліколь, не дають ниркам виводити з організму шкідливі речовини. Інші хімікати, наприклад, кадмій, свинець, метанол, толуол, повільно погіршують роботу нирок.</vt:lpstr>
      <vt:lpstr>Довготривалий вплив певних хімікатів може викликати утворення злоякісних пухлин. Ракові утворення можуть з’являтися за багато років після контакту з такими хімікатами. </vt:lpstr>
      <vt:lpstr>Заходи для запобігання отруєння хімікатами:</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Органічні сполуки. Вплив на організм людини</dc:title>
  <cp:lastModifiedBy>Юля и Катя</cp:lastModifiedBy>
  <cp:revision>19</cp:revision>
  <dcterms:modified xsi:type="dcterms:W3CDTF">2014-01-20T16:25:55Z</dcterms:modified>
</cp:coreProperties>
</file>