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 id="263" r:id="rId4"/>
    <p:sldId id="258" r:id="rId5"/>
    <p:sldId id="264" r:id="rId6"/>
    <p:sldId id="259" r:id="rId7"/>
    <p:sldId id="265" r:id="rId8"/>
    <p:sldId id="260" r:id="rId9"/>
    <p:sldId id="266" r:id="rId10"/>
    <p:sldId id="261" r:id="rId11"/>
    <p:sldId id="262" r:id="rId12"/>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25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7E8297D2-79E3-46EC-81BC-672794B222A2}" type="datetimeFigureOut">
              <a:rPr lang="uk-UA" smtClean="0"/>
              <a:t>11.02.2014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6AB4A7DD-85A3-4E9D-BA1F-A722DBFA5E15}" type="slidenum">
              <a:rPr lang="uk-UA" smtClean="0"/>
              <a:t>‹#›</a:t>
            </a:fld>
            <a:endParaRPr lang="uk-UA"/>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3517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Date Placeholder 2"/>
          <p:cNvSpPr>
            <a:spLocks noGrp="1"/>
          </p:cNvSpPr>
          <p:nvPr>
            <p:ph type="dt" sz="half" idx="10"/>
          </p:nvPr>
        </p:nvSpPr>
        <p:spPr/>
        <p:txBody>
          <a:bodyPr/>
          <a:lstStyle/>
          <a:p>
            <a:fld id="{7E8297D2-79E3-46EC-81BC-672794B222A2}" type="datetimeFigureOut">
              <a:rPr lang="uk-UA" smtClean="0"/>
              <a:t>11.02.2014</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6AB4A7DD-85A3-4E9D-BA1F-A722DBFA5E15}" type="slidenum">
              <a:rPr lang="uk-UA" smtClean="0"/>
              <a:t>‹#›</a:t>
            </a:fld>
            <a:endParaRPr lang="uk-UA"/>
          </a:p>
        </p:txBody>
      </p:sp>
    </p:spTree>
    <p:extLst>
      <p:ext uri="{BB962C8B-B14F-4D97-AF65-F5344CB8AC3E}">
        <p14:creationId xmlns:p14="http://schemas.microsoft.com/office/powerpoint/2010/main" val="3462195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E8297D2-79E3-46EC-81BC-672794B222A2}" type="datetimeFigureOut">
              <a:rPr lang="uk-UA" smtClean="0"/>
              <a:t>11.02.2014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6AB4A7DD-85A3-4E9D-BA1F-A722DBFA5E15}" type="slidenum">
              <a:rPr lang="uk-UA" smtClean="0"/>
              <a:t>‹#›</a:t>
            </a:fld>
            <a:endParaRPr lang="uk-UA"/>
          </a:p>
        </p:txBody>
      </p:sp>
    </p:spTree>
    <p:extLst>
      <p:ext uri="{BB962C8B-B14F-4D97-AF65-F5344CB8AC3E}">
        <p14:creationId xmlns:p14="http://schemas.microsoft.com/office/powerpoint/2010/main" val="1651156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E8297D2-79E3-46EC-81BC-672794B222A2}" type="datetimeFigureOut">
              <a:rPr lang="uk-UA" smtClean="0"/>
              <a:t>11.02.2014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6AB4A7DD-85A3-4E9D-BA1F-A722DBFA5E15}" type="slidenum">
              <a:rPr lang="uk-UA" smtClean="0"/>
              <a:t>‹#›</a:t>
            </a:fld>
            <a:endParaRPr lang="uk-UA"/>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021527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E8297D2-79E3-46EC-81BC-672794B222A2}" type="datetimeFigureOut">
              <a:rPr lang="uk-UA" smtClean="0"/>
              <a:t>11.02.2014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6AB4A7DD-85A3-4E9D-BA1F-A722DBFA5E15}" type="slidenum">
              <a:rPr lang="uk-UA" smtClean="0"/>
              <a:t>‹#›</a:t>
            </a:fld>
            <a:endParaRPr lang="uk-UA"/>
          </a:p>
        </p:txBody>
      </p:sp>
    </p:spTree>
    <p:extLst>
      <p:ext uri="{BB962C8B-B14F-4D97-AF65-F5344CB8AC3E}">
        <p14:creationId xmlns:p14="http://schemas.microsoft.com/office/powerpoint/2010/main" val="2977665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E8297D2-79E3-46EC-81BC-672794B222A2}" type="datetimeFigureOut">
              <a:rPr lang="uk-UA" smtClean="0"/>
              <a:t>11.02.2014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6AB4A7DD-85A3-4E9D-BA1F-A722DBFA5E15}" type="slidenum">
              <a:rPr lang="uk-UA" smtClean="0"/>
              <a:t>‹#›</a:t>
            </a:fld>
            <a:endParaRPr lang="uk-UA"/>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136124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E8297D2-79E3-46EC-81BC-672794B222A2}" type="datetimeFigureOut">
              <a:rPr lang="uk-UA" smtClean="0"/>
              <a:t>11.02.2014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6AB4A7DD-85A3-4E9D-BA1F-A722DBFA5E15}" type="slidenum">
              <a:rPr lang="uk-UA" smtClean="0"/>
              <a:t>‹#›</a:t>
            </a:fld>
            <a:endParaRPr lang="uk-UA"/>
          </a:p>
        </p:txBody>
      </p:sp>
    </p:spTree>
    <p:extLst>
      <p:ext uri="{BB962C8B-B14F-4D97-AF65-F5344CB8AC3E}">
        <p14:creationId xmlns:p14="http://schemas.microsoft.com/office/powerpoint/2010/main" val="1737363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E8297D2-79E3-46EC-81BC-672794B222A2}" type="datetimeFigureOut">
              <a:rPr lang="uk-UA" smtClean="0"/>
              <a:t>11.02.2014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6AB4A7DD-85A3-4E9D-BA1F-A722DBFA5E15}" type="slidenum">
              <a:rPr lang="uk-UA" smtClean="0"/>
              <a:t>‹#›</a:t>
            </a:fld>
            <a:endParaRPr lang="uk-UA"/>
          </a:p>
        </p:txBody>
      </p:sp>
    </p:spTree>
    <p:extLst>
      <p:ext uri="{BB962C8B-B14F-4D97-AF65-F5344CB8AC3E}">
        <p14:creationId xmlns:p14="http://schemas.microsoft.com/office/powerpoint/2010/main" val="753677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E8297D2-79E3-46EC-81BC-672794B222A2}" type="datetimeFigureOut">
              <a:rPr lang="uk-UA" smtClean="0"/>
              <a:t>11.02.2014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6AB4A7DD-85A3-4E9D-BA1F-A722DBFA5E15}" type="slidenum">
              <a:rPr lang="uk-UA" smtClean="0"/>
              <a:t>‹#›</a:t>
            </a:fld>
            <a:endParaRPr lang="uk-UA"/>
          </a:p>
        </p:txBody>
      </p:sp>
    </p:spTree>
    <p:extLst>
      <p:ext uri="{BB962C8B-B14F-4D97-AF65-F5344CB8AC3E}">
        <p14:creationId xmlns:p14="http://schemas.microsoft.com/office/powerpoint/2010/main" val="888022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E8297D2-79E3-46EC-81BC-672794B222A2}" type="datetimeFigureOut">
              <a:rPr lang="uk-UA" smtClean="0"/>
              <a:t>11.02.2014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6AB4A7DD-85A3-4E9D-BA1F-A722DBFA5E15}" type="slidenum">
              <a:rPr lang="uk-UA" smtClean="0"/>
              <a:t>‹#›</a:t>
            </a:fld>
            <a:endParaRPr lang="uk-UA"/>
          </a:p>
        </p:txBody>
      </p:sp>
    </p:spTree>
    <p:extLst>
      <p:ext uri="{BB962C8B-B14F-4D97-AF65-F5344CB8AC3E}">
        <p14:creationId xmlns:p14="http://schemas.microsoft.com/office/powerpoint/2010/main" val="749259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E8297D2-79E3-46EC-81BC-672794B222A2}" type="datetimeFigureOut">
              <a:rPr lang="uk-UA" smtClean="0"/>
              <a:t>11.02.2014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6AB4A7DD-85A3-4E9D-BA1F-A722DBFA5E15}" type="slidenum">
              <a:rPr lang="uk-UA" smtClean="0"/>
              <a:t>‹#›</a:t>
            </a:fld>
            <a:endParaRPr lang="uk-UA"/>
          </a:p>
        </p:txBody>
      </p:sp>
    </p:spTree>
    <p:extLst>
      <p:ext uri="{BB962C8B-B14F-4D97-AF65-F5344CB8AC3E}">
        <p14:creationId xmlns:p14="http://schemas.microsoft.com/office/powerpoint/2010/main" val="1238210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7E8297D2-79E3-46EC-81BC-672794B222A2}" type="datetimeFigureOut">
              <a:rPr lang="uk-UA" smtClean="0"/>
              <a:t>11.02.2014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6AB4A7DD-85A3-4E9D-BA1F-A722DBFA5E15}" type="slidenum">
              <a:rPr lang="uk-UA" smtClean="0"/>
              <a:t>‹#›</a:t>
            </a:fld>
            <a:endParaRPr lang="uk-UA"/>
          </a:p>
        </p:txBody>
      </p:sp>
    </p:spTree>
    <p:extLst>
      <p:ext uri="{BB962C8B-B14F-4D97-AF65-F5344CB8AC3E}">
        <p14:creationId xmlns:p14="http://schemas.microsoft.com/office/powerpoint/2010/main" val="71052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7E8297D2-79E3-46EC-81BC-672794B222A2}" type="datetimeFigureOut">
              <a:rPr lang="uk-UA" smtClean="0"/>
              <a:t>11.02.2014</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6AB4A7DD-85A3-4E9D-BA1F-A722DBFA5E15}" type="slidenum">
              <a:rPr lang="uk-UA" smtClean="0"/>
              <a:t>‹#›</a:t>
            </a:fld>
            <a:endParaRPr lang="uk-UA"/>
          </a:p>
        </p:txBody>
      </p:sp>
    </p:spTree>
    <p:extLst>
      <p:ext uri="{BB962C8B-B14F-4D97-AF65-F5344CB8AC3E}">
        <p14:creationId xmlns:p14="http://schemas.microsoft.com/office/powerpoint/2010/main" val="2399783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7E8297D2-79E3-46EC-81BC-672794B222A2}" type="datetimeFigureOut">
              <a:rPr lang="uk-UA" smtClean="0"/>
              <a:t>11.02.2014</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6AB4A7DD-85A3-4E9D-BA1F-A722DBFA5E15}" type="slidenum">
              <a:rPr lang="uk-UA" smtClean="0"/>
              <a:t>‹#›</a:t>
            </a:fld>
            <a:endParaRPr lang="uk-UA"/>
          </a:p>
        </p:txBody>
      </p:sp>
    </p:spTree>
    <p:extLst>
      <p:ext uri="{BB962C8B-B14F-4D97-AF65-F5344CB8AC3E}">
        <p14:creationId xmlns:p14="http://schemas.microsoft.com/office/powerpoint/2010/main" val="2928528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297D2-79E3-46EC-81BC-672794B222A2}" type="datetimeFigureOut">
              <a:rPr lang="uk-UA" smtClean="0"/>
              <a:t>11.02.2014</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6AB4A7DD-85A3-4E9D-BA1F-A722DBFA5E15}" type="slidenum">
              <a:rPr lang="uk-UA" smtClean="0"/>
              <a:t>‹#›</a:t>
            </a:fld>
            <a:endParaRPr lang="uk-UA"/>
          </a:p>
        </p:txBody>
      </p:sp>
    </p:spTree>
    <p:extLst>
      <p:ext uri="{BB962C8B-B14F-4D97-AF65-F5344CB8AC3E}">
        <p14:creationId xmlns:p14="http://schemas.microsoft.com/office/powerpoint/2010/main" val="782390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7E8297D2-79E3-46EC-81BC-672794B222A2}" type="datetimeFigureOut">
              <a:rPr lang="uk-UA" smtClean="0"/>
              <a:t>11.02.2014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6AB4A7DD-85A3-4E9D-BA1F-A722DBFA5E15}" type="slidenum">
              <a:rPr lang="uk-UA" smtClean="0"/>
              <a:t>‹#›</a:t>
            </a:fld>
            <a:endParaRPr lang="uk-UA"/>
          </a:p>
        </p:txBody>
      </p:sp>
    </p:spTree>
    <p:extLst>
      <p:ext uri="{BB962C8B-B14F-4D97-AF65-F5344CB8AC3E}">
        <p14:creationId xmlns:p14="http://schemas.microsoft.com/office/powerpoint/2010/main" val="399863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7E8297D2-79E3-46EC-81BC-672794B222A2}" type="datetimeFigureOut">
              <a:rPr lang="uk-UA" smtClean="0"/>
              <a:t>11.02.2014</a:t>
            </a:fld>
            <a:endParaRPr lang="uk-UA"/>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B4A7DD-85A3-4E9D-BA1F-A722DBFA5E15}" type="slidenum">
              <a:rPr lang="uk-UA" smtClean="0"/>
              <a:t>‹#›</a:t>
            </a:fld>
            <a:endParaRPr lang="uk-UA"/>
          </a:p>
        </p:txBody>
      </p:sp>
    </p:spTree>
    <p:extLst>
      <p:ext uri="{BB962C8B-B14F-4D97-AF65-F5344CB8AC3E}">
        <p14:creationId xmlns:p14="http://schemas.microsoft.com/office/powerpoint/2010/main" val="2953263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7E8297D2-79E3-46EC-81BC-672794B222A2}" type="datetimeFigureOut">
              <a:rPr lang="uk-UA" smtClean="0"/>
              <a:t>11.02.2014</a:t>
            </a:fld>
            <a:endParaRPr lang="uk-UA"/>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uk-UA"/>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6AB4A7DD-85A3-4E9D-BA1F-A722DBFA5E15}" type="slidenum">
              <a:rPr lang="uk-UA" smtClean="0"/>
              <a:t>‹#›</a:t>
            </a:fld>
            <a:endParaRPr lang="uk-UA"/>
          </a:p>
        </p:txBody>
      </p:sp>
    </p:spTree>
    <p:extLst>
      <p:ext uri="{BB962C8B-B14F-4D97-AF65-F5344CB8AC3E}">
        <p14:creationId xmlns:p14="http://schemas.microsoft.com/office/powerpoint/2010/main" val="2321244061"/>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4"/>
          <a:stretch>
            <a:fillRect/>
          </a:stretch>
        </p:blipFill>
        <p:spPr>
          <a:xfrm>
            <a:off x="0" y="-15784"/>
            <a:ext cx="12192000" cy="6873784"/>
          </a:xfrm>
          <a:prstGeom prst="rect">
            <a:avLst/>
          </a:prstGeom>
        </p:spPr>
      </p:pic>
      <p:sp>
        <p:nvSpPr>
          <p:cNvPr id="2" name="Заголовок 1"/>
          <p:cNvSpPr>
            <a:spLocks noGrp="1"/>
          </p:cNvSpPr>
          <p:nvPr>
            <p:ph type="ctrTitle"/>
          </p:nvPr>
        </p:nvSpPr>
        <p:spPr>
          <a:xfrm>
            <a:off x="5832988" y="960979"/>
            <a:ext cx="5322693" cy="2475913"/>
          </a:xfrm>
          <a:solidFill>
            <a:schemeClr val="bg2">
              <a:lumMod val="75000"/>
              <a:alpha val="81000"/>
            </a:schemeClr>
          </a:solidFill>
          <a:ln w="79375" cmpd="tri">
            <a:solidFill>
              <a:schemeClr val="tx1"/>
            </a:solidFill>
          </a:ln>
        </p:spPr>
        <p:txBody>
          <a:bodyPr>
            <a:normAutofit fontScale="90000"/>
          </a:bodyPr>
          <a:lstStyle/>
          <a:p>
            <a:r>
              <a:rPr lang="en-US" sz="4900" dirty="0">
                <a:latin typeface="Agency FB" panose="020B0503020202020204" pitchFamily="34" charset="0"/>
              </a:rPr>
              <a:t>Die </a:t>
            </a:r>
            <a:r>
              <a:rPr lang="en-US" sz="4900" dirty="0" err="1">
                <a:latin typeface="Agency FB" panose="020B0503020202020204" pitchFamily="34" charset="0"/>
              </a:rPr>
              <a:t>Präsentation</a:t>
            </a:r>
            <a:r>
              <a:rPr lang="en-US" sz="4900" dirty="0">
                <a:latin typeface="Agency FB" panose="020B0503020202020204" pitchFamily="34" charset="0"/>
              </a:rPr>
              <a:t> </a:t>
            </a:r>
            <a:r>
              <a:rPr lang="en-US" sz="4900" dirty="0" err="1" smtClean="0">
                <a:latin typeface="Agency FB" panose="020B0503020202020204" pitchFamily="34" charset="0"/>
              </a:rPr>
              <a:t>machte</a:t>
            </a:r>
            <a:r>
              <a:rPr lang="uk-UA" sz="4900" dirty="0" smtClean="0">
                <a:latin typeface="Agency FB" panose="020B0503020202020204" pitchFamily="34" charset="0"/>
              </a:rPr>
              <a:t>:</a:t>
            </a:r>
            <a:r>
              <a:rPr lang="uk-UA" dirty="0" smtClean="0">
                <a:latin typeface="Agency FB" panose="020B0503020202020204" pitchFamily="34" charset="0"/>
              </a:rPr>
              <a:t/>
            </a:r>
            <a:br>
              <a:rPr lang="uk-UA" dirty="0" smtClean="0">
                <a:latin typeface="Agency FB" panose="020B0503020202020204" pitchFamily="34" charset="0"/>
              </a:rPr>
            </a:br>
            <a:r>
              <a:rPr lang="en-US" sz="4000" dirty="0" smtClean="0">
                <a:latin typeface="Agency FB" panose="020B0503020202020204" pitchFamily="34" charset="0"/>
              </a:rPr>
              <a:t>Nina </a:t>
            </a:r>
            <a:r>
              <a:rPr lang="en-US" sz="4000" dirty="0" err="1" smtClean="0">
                <a:latin typeface="Agency FB" panose="020B0503020202020204" pitchFamily="34" charset="0"/>
              </a:rPr>
              <a:t>Kamajewa</a:t>
            </a:r>
            <a:r>
              <a:rPr lang="en-US" sz="4000" dirty="0" smtClean="0">
                <a:latin typeface="Agency FB" panose="020B0503020202020204" pitchFamily="34" charset="0"/>
              </a:rPr>
              <a:t>;</a:t>
            </a:r>
            <a:r>
              <a:rPr lang="en-US" sz="4000" dirty="0">
                <a:latin typeface="Agency FB" panose="020B0503020202020204" pitchFamily="34" charset="0"/>
              </a:rPr>
              <a:t/>
            </a:r>
            <a:br>
              <a:rPr lang="en-US" sz="4000" dirty="0">
                <a:latin typeface="Agency FB" panose="020B0503020202020204" pitchFamily="34" charset="0"/>
              </a:rPr>
            </a:br>
            <a:r>
              <a:rPr lang="en-US" sz="4000" dirty="0" smtClean="0">
                <a:latin typeface="Agency FB" panose="020B0503020202020204" pitchFamily="34" charset="0"/>
              </a:rPr>
              <a:t>Jana </a:t>
            </a:r>
            <a:r>
              <a:rPr lang="en-US" sz="4000" dirty="0" err="1" smtClean="0">
                <a:latin typeface="Agency FB" panose="020B0503020202020204" pitchFamily="34" charset="0"/>
              </a:rPr>
              <a:t>Dombrowska</a:t>
            </a:r>
            <a:r>
              <a:rPr lang="en-US" sz="4000" dirty="0" smtClean="0">
                <a:latin typeface="Agency FB" panose="020B0503020202020204" pitchFamily="34" charset="0"/>
              </a:rPr>
              <a:t>;</a:t>
            </a:r>
            <a:br>
              <a:rPr lang="en-US" sz="4000" dirty="0" smtClean="0">
                <a:latin typeface="Agency FB" panose="020B0503020202020204" pitchFamily="34" charset="0"/>
              </a:rPr>
            </a:br>
            <a:r>
              <a:rPr lang="en-US" sz="4000" dirty="0" smtClean="0">
                <a:latin typeface="Agency FB" panose="020B0503020202020204" pitchFamily="34" charset="0"/>
              </a:rPr>
              <a:t>Ira </a:t>
            </a:r>
            <a:r>
              <a:rPr lang="en-US" sz="4000" dirty="0" err="1" smtClean="0">
                <a:latin typeface="Agency FB" panose="020B0503020202020204" pitchFamily="34" charset="0"/>
              </a:rPr>
              <a:t>t</a:t>
            </a:r>
            <a:r>
              <a:rPr lang="en-US" sz="4000" dirty="0" err="1" smtClean="0">
                <a:latin typeface="Agency FB" panose="020B0503020202020204" pitchFamily="34" charset="0"/>
              </a:rPr>
              <a:t>Chernyhiwska</a:t>
            </a:r>
            <a:r>
              <a:rPr lang="en-US" sz="4000" dirty="0" smtClean="0">
                <a:latin typeface="Agency FB" panose="020B0503020202020204" pitchFamily="34" charset="0"/>
              </a:rPr>
              <a:t>.</a:t>
            </a:r>
            <a:endParaRPr lang="uk-UA" sz="4000" dirty="0"/>
          </a:p>
        </p:txBody>
      </p:sp>
      <p:cxnSp>
        <p:nvCxnSpPr>
          <p:cNvPr id="6" name="Соединительная линия уступом 5"/>
          <p:cNvCxnSpPr/>
          <p:nvPr/>
        </p:nvCxnSpPr>
        <p:spPr>
          <a:xfrm rot="16200000" flipH="1">
            <a:off x="9636368" y="4687458"/>
            <a:ext cx="3840484" cy="801858"/>
          </a:xfrm>
          <a:prstGeom prst="bentConnector3">
            <a:avLst/>
          </a:prstGeom>
          <a:ln w="79375" cmpd="tri">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02" y="960979"/>
            <a:ext cx="4386785" cy="2474009"/>
          </a:xfrm>
          <a:prstGeom prst="rect">
            <a:avLst/>
          </a:prstGeom>
        </p:spPr>
      </p:pic>
      <p:pic>
        <p:nvPicPr>
          <p:cNvPr id="3" name="SHni_SHna_SHnapi-3_1324231(vmusice.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8184" y="5332828"/>
            <a:ext cx="609600" cy="609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022342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9697"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58000"/>
          </a:xfrm>
          <a:prstGeom prst="rect">
            <a:avLst/>
          </a:prstGeom>
        </p:spPr>
      </p:pic>
      <p:sp>
        <p:nvSpPr>
          <p:cNvPr id="3" name="Объект 2"/>
          <p:cNvSpPr>
            <a:spLocks noGrp="1"/>
          </p:cNvSpPr>
          <p:nvPr>
            <p:ph idx="1"/>
          </p:nvPr>
        </p:nvSpPr>
        <p:spPr>
          <a:xfrm>
            <a:off x="1964372" y="798341"/>
            <a:ext cx="8534400" cy="3615267"/>
          </a:xfrm>
          <a:solidFill>
            <a:schemeClr val="accent1">
              <a:alpha val="70000"/>
            </a:schemeClr>
          </a:solidFill>
          <a:ln w="79375" cmpd="tri">
            <a:solidFill>
              <a:schemeClr val="tx1"/>
            </a:solidFill>
          </a:ln>
        </p:spPr>
        <p:txBody>
          <a:bodyPr>
            <a:normAutofit/>
          </a:bodyPr>
          <a:lstStyle/>
          <a:p>
            <a:r>
              <a:rPr lang="de-DE" sz="2800" dirty="0">
                <a:solidFill>
                  <a:schemeClr val="tx1"/>
                </a:solidFill>
                <a:latin typeface="Agency FB" panose="020B0503020202020204" pitchFamily="34" charset="0"/>
              </a:rPr>
              <a:t>Das Internet hat eine eigene Art der Schriftlichkeit hervorgebracht. Ebenso haben soziale Netzwerke zur Entwicklung einer eigenen Netzkultur mit verschiedenen sprachlichen Ausprägungen beigetragen.</a:t>
            </a:r>
            <a:endParaRPr lang="ru-RU" sz="2800" dirty="0">
              <a:solidFill>
                <a:schemeClr val="tx1"/>
              </a:solidFill>
            </a:endParaRPr>
          </a:p>
        </p:txBody>
      </p:sp>
      <p:pic>
        <p:nvPicPr>
          <p:cNvPr id="5" name="Рисунок 4"/>
          <p:cNvPicPr>
            <a:picLocks noChangeAspect="1"/>
          </p:cNvPicPr>
          <p:nvPr/>
        </p:nvPicPr>
        <p:blipFill>
          <a:blip r:embed="rId3"/>
          <a:stretch>
            <a:fillRect/>
          </a:stretch>
        </p:blipFill>
        <p:spPr>
          <a:xfrm>
            <a:off x="1" y="2459657"/>
            <a:ext cx="1964372" cy="184882"/>
          </a:xfrm>
          <a:prstGeom prst="rect">
            <a:avLst/>
          </a:prstGeom>
        </p:spPr>
      </p:pic>
      <p:pic>
        <p:nvPicPr>
          <p:cNvPr id="6" name="Рисунок 5"/>
          <p:cNvPicPr>
            <a:picLocks noChangeAspect="1"/>
          </p:cNvPicPr>
          <p:nvPr/>
        </p:nvPicPr>
        <p:blipFill>
          <a:blip r:embed="rId4"/>
          <a:stretch>
            <a:fillRect/>
          </a:stretch>
        </p:blipFill>
        <p:spPr>
          <a:xfrm>
            <a:off x="313954" y="4668969"/>
            <a:ext cx="2471670" cy="18513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Рисунок 6"/>
          <p:cNvPicPr>
            <a:picLocks noChangeAspect="1"/>
          </p:cNvPicPr>
          <p:nvPr/>
        </p:nvPicPr>
        <p:blipFill>
          <a:blip r:embed="rId5"/>
          <a:stretch>
            <a:fillRect/>
          </a:stretch>
        </p:blipFill>
        <p:spPr>
          <a:xfrm>
            <a:off x="8506097" y="4627821"/>
            <a:ext cx="2970555" cy="18513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Рисунок 7"/>
          <p:cNvPicPr>
            <a:picLocks noChangeAspect="1"/>
          </p:cNvPicPr>
          <p:nvPr/>
        </p:nvPicPr>
        <p:blipFill>
          <a:blip r:embed="rId6"/>
          <a:stretch>
            <a:fillRect/>
          </a:stretch>
        </p:blipFill>
        <p:spPr>
          <a:xfrm>
            <a:off x="3321023" y="4668969"/>
            <a:ext cx="4691878" cy="176906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932935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2001" cy="6860670"/>
          </a:xfrm>
          <a:prstGeom prst="rect">
            <a:avLst/>
          </a:prstGeom>
        </p:spPr>
      </p:pic>
      <p:sp>
        <p:nvSpPr>
          <p:cNvPr id="3" name="Объект 2"/>
          <p:cNvSpPr>
            <a:spLocks noGrp="1"/>
          </p:cNvSpPr>
          <p:nvPr>
            <p:ph idx="1"/>
          </p:nvPr>
        </p:nvSpPr>
        <p:spPr>
          <a:xfrm>
            <a:off x="1387597" y="671732"/>
            <a:ext cx="8534400" cy="3615267"/>
          </a:xfrm>
          <a:solidFill>
            <a:schemeClr val="accent1">
              <a:alpha val="60000"/>
            </a:schemeClr>
          </a:solidFill>
          <a:ln w="79375" cmpd="tri">
            <a:solidFill>
              <a:schemeClr val="tx1"/>
            </a:solidFill>
          </a:ln>
        </p:spPr>
        <p:txBody>
          <a:bodyPr>
            <a:normAutofit/>
          </a:bodyPr>
          <a:lstStyle/>
          <a:p>
            <a:r>
              <a:rPr lang="de-DE" sz="2400" dirty="0">
                <a:solidFill>
                  <a:schemeClr val="tx1"/>
                </a:solidFill>
                <a:latin typeface="Agency FB" panose="020B0503020202020204" pitchFamily="34" charset="0"/>
              </a:rPr>
              <a:t>Das Internet eignet sich dafür, über zeitliche und räumliche Distanzen hinweg schriftlich zu kommunizieren. Es integriert dabei multimediale Aspekte in seine Schriftlichkeit (Emoticons – Symbole, die sich bewegen und bestimmte Gefühlszustände darstellen sollen). Außerdem unterliegt es einer beständigen Wandlung und hat keinen Anspruch auf Endgültigkeit. Die schriftlichen Produkte im Internet lassen sich schnell verändern und verlangen die Bereitschaft, sich beständig auf Neues einzustellen.</a:t>
            </a:r>
            <a:endParaRPr lang="ru-RU" sz="2400" dirty="0">
              <a:solidFill>
                <a:schemeClr val="tx1"/>
              </a:solidFill>
            </a:endParaRPr>
          </a:p>
        </p:txBody>
      </p:sp>
      <p:pic>
        <p:nvPicPr>
          <p:cNvPr id="4" name="Рисунок 3"/>
          <p:cNvPicPr>
            <a:picLocks noChangeAspect="1"/>
          </p:cNvPicPr>
          <p:nvPr/>
        </p:nvPicPr>
        <p:blipFill>
          <a:blip r:embed="rId3"/>
          <a:stretch>
            <a:fillRect/>
          </a:stretch>
        </p:blipFill>
        <p:spPr>
          <a:xfrm>
            <a:off x="0" y="2534769"/>
            <a:ext cx="1387597" cy="133588"/>
          </a:xfrm>
          <a:prstGeom prst="rect">
            <a:avLst/>
          </a:prstGeom>
        </p:spPr>
      </p:pic>
      <p:pic>
        <p:nvPicPr>
          <p:cNvPr id="6" name="Рисунок 5"/>
          <p:cNvPicPr>
            <a:picLocks noChangeAspect="1"/>
          </p:cNvPicPr>
          <p:nvPr/>
        </p:nvPicPr>
        <p:blipFill>
          <a:blip r:embed="rId4"/>
          <a:stretch>
            <a:fillRect/>
          </a:stretch>
        </p:blipFill>
        <p:spPr>
          <a:xfrm>
            <a:off x="902604" y="4502270"/>
            <a:ext cx="2143125" cy="21431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Рисунок 6"/>
          <p:cNvPicPr>
            <a:picLocks noChangeAspect="1"/>
          </p:cNvPicPr>
          <p:nvPr/>
        </p:nvPicPr>
        <p:blipFill>
          <a:blip r:embed="rId5"/>
          <a:stretch>
            <a:fillRect/>
          </a:stretch>
        </p:blipFill>
        <p:spPr>
          <a:xfrm>
            <a:off x="4733704" y="4502271"/>
            <a:ext cx="2143125" cy="21431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Рисунок 7"/>
          <p:cNvPicPr>
            <a:picLocks noChangeAspect="1"/>
          </p:cNvPicPr>
          <p:nvPr/>
        </p:nvPicPr>
        <p:blipFill>
          <a:blip r:embed="rId6"/>
          <a:stretch>
            <a:fillRect/>
          </a:stretch>
        </p:blipFill>
        <p:spPr>
          <a:xfrm>
            <a:off x="7550272" y="4502269"/>
            <a:ext cx="2641773" cy="21431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01850517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58000"/>
          </a:xfrm>
          <a:prstGeom prst="rect">
            <a:avLst/>
          </a:prstGeom>
        </p:spPr>
      </p:pic>
      <p:sp>
        <p:nvSpPr>
          <p:cNvPr id="3" name="Объект 2"/>
          <p:cNvSpPr>
            <a:spLocks noGrp="1"/>
          </p:cNvSpPr>
          <p:nvPr>
            <p:ph idx="1"/>
          </p:nvPr>
        </p:nvSpPr>
        <p:spPr>
          <a:xfrm>
            <a:off x="1668951" y="218178"/>
            <a:ext cx="8534400" cy="3615267"/>
          </a:xfrm>
          <a:solidFill>
            <a:schemeClr val="bg2">
              <a:lumMod val="75000"/>
              <a:alpha val="84000"/>
            </a:schemeClr>
          </a:solidFill>
          <a:ln w="79375" cmpd="tri">
            <a:solidFill>
              <a:schemeClr val="tx1"/>
            </a:solidFill>
            <a:prstDash val="solid"/>
          </a:ln>
        </p:spPr>
        <p:txBody>
          <a:bodyPr>
            <a:normAutofit/>
          </a:bodyPr>
          <a:lstStyle/>
          <a:p>
            <a:r>
              <a:rPr lang="de-DE" sz="3600" dirty="0">
                <a:solidFill>
                  <a:schemeClr val="tx1"/>
                </a:solidFill>
                <a:latin typeface="Agency FB" panose="020B0503020202020204" pitchFamily="34" charset="0"/>
              </a:rPr>
              <a:t>Das </a:t>
            </a:r>
            <a:r>
              <a:rPr lang="de-DE" sz="3600" dirty="0" smtClean="0">
                <a:solidFill>
                  <a:schemeClr val="tx1"/>
                </a:solidFill>
                <a:latin typeface="Agency FB" panose="020B0503020202020204" pitchFamily="34" charset="0"/>
              </a:rPr>
              <a:t>Internet, </a:t>
            </a:r>
            <a:r>
              <a:rPr lang="de-DE" sz="3600" dirty="0">
                <a:solidFill>
                  <a:schemeClr val="tx1"/>
                </a:solidFill>
                <a:latin typeface="Agency FB" panose="020B0503020202020204" pitchFamily="34" charset="0"/>
              </a:rPr>
              <a:t>umgangssprachlich das Netz, ist ein weltweites Netzwerk, bestehend aus vielen Rechnernetzwerken, durch die Daten ausgetauscht werden.</a:t>
            </a:r>
            <a:endParaRPr lang="uk-UA" sz="3600" dirty="0">
              <a:solidFill>
                <a:schemeClr val="tx1"/>
              </a:solidFill>
            </a:endParaRPr>
          </a:p>
        </p:txBody>
      </p:sp>
      <p:pic>
        <p:nvPicPr>
          <p:cNvPr id="5" name="Рисунок 4"/>
          <p:cNvPicPr>
            <a:picLocks noChangeAspect="1"/>
          </p:cNvPicPr>
          <p:nvPr/>
        </p:nvPicPr>
        <p:blipFill>
          <a:blip r:embed="rId3"/>
          <a:stretch>
            <a:fillRect/>
          </a:stretch>
        </p:blipFill>
        <p:spPr>
          <a:xfrm>
            <a:off x="459129" y="4271019"/>
            <a:ext cx="2762177" cy="20689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Рисунок 5"/>
          <p:cNvPicPr>
            <a:picLocks noChangeAspect="1"/>
          </p:cNvPicPr>
          <p:nvPr/>
        </p:nvPicPr>
        <p:blipFill>
          <a:blip r:embed="rId4"/>
          <a:stretch>
            <a:fillRect/>
          </a:stretch>
        </p:blipFill>
        <p:spPr>
          <a:xfrm>
            <a:off x="4726328" y="4311239"/>
            <a:ext cx="2762178" cy="20689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Рисунок 6"/>
          <p:cNvPicPr>
            <a:picLocks noChangeAspect="1"/>
          </p:cNvPicPr>
          <p:nvPr/>
        </p:nvPicPr>
        <p:blipFill>
          <a:blip r:embed="rId5"/>
          <a:stretch>
            <a:fillRect/>
          </a:stretch>
        </p:blipFill>
        <p:spPr>
          <a:xfrm>
            <a:off x="8993529" y="4271019"/>
            <a:ext cx="2644340" cy="199862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cxnSp>
        <p:nvCxnSpPr>
          <p:cNvPr id="9" name="Прямая соединительная линия 8"/>
          <p:cNvCxnSpPr/>
          <p:nvPr/>
        </p:nvCxnSpPr>
        <p:spPr>
          <a:xfrm flipH="1">
            <a:off x="0" y="1856935"/>
            <a:ext cx="1668951" cy="0"/>
          </a:xfrm>
          <a:prstGeom prst="line">
            <a:avLst/>
          </a:prstGeom>
          <a:ln w="79375" cmpd="tri">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041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0" y="0"/>
            <a:ext cx="12192000" cy="7237828"/>
          </a:xfrm>
          <a:prstGeom prst="rect">
            <a:avLst/>
          </a:prstGeom>
        </p:spPr>
      </p:pic>
    </p:spTree>
    <p:extLst>
      <p:ext uri="{BB962C8B-B14F-4D97-AF65-F5344CB8AC3E}">
        <p14:creationId xmlns:p14="http://schemas.microsoft.com/office/powerpoint/2010/main" val="41334624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58000"/>
          </a:xfrm>
          <a:prstGeom prst="rect">
            <a:avLst/>
          </a:prstGeom>
        </p:spPr>
      </p:pic>
      <p:sp>
        <p:nvSpPr>
          <p:cNvPr id="3" name="Объект 2"/>
          <p:cNvSpPr>
            <a:spLocks noGrp="1"/>
          </p:cNvSpPr>
          <p:nvPr>
            <p:ph idx="1"/>
          </p:nvPr>
        </p:nvSpPr>
        <p:spPr>
          <a:xfrm>
            <a:off x="1828800" y="612085"/>
            <a:ext cx="8534400" cy="3615267"/>
          </a:xfrm>
          <a:solidFill>
            <a:schemeClr val="bg2">
              <a:lumMod val="75000"/>
              <a:alpha val="82000"/>
            </a:schemeClr>
          </a:solidFill>
          <a:ln w="79375" cmpd="tri">
            <a:solidFill>
              <a:schemeClr val="tx1"/>
            </a:solidFill>
          </a:ln>
        </p:spPr>
        <p:txBody>
          <a:bodyPr>
            <a:normAutofit/>
          </a:bodyPr>
          <a:lstStyle/>
          <a:p>
            <a:r>
              <a:rPr lang="de-DE" sz="3600" dirty="0">
                <a:solidFill>
                  <a:schemeClr val="tx1"/>
                </a:solidFill>
                <a:latin typeface="Agency FB" panose="020B0503020202020204" pitchFamily="34" charset="0"/>
              </a:rPr>
              <a:t>Es ermöglicht die Nutzung von Internetdiensten wie E-Mail, Telnet, </a:t>
            </a:r>
            <a:r>
              <a:rPr lang="de-DE" sz="3600" dirty="0" err="1">
                <a:solidFill>
                  <a:schemeClr val="tx1"/>
                </a:solidFill>
                <a:latin typeface="Agency FB" panose="020B0503020202020204" pitchFamily="34" charset="0"/>
              </a:rPr>
              <a:t>Usenet</a:t>
            </a:r>
            <a:r>
              <a:rPr lang="de-DE" sz="3600" dirty="0">
                <a:solidFill>
                  <a:schemeClr val="tx1"/>
                </a:solidFill>
                <a:latin typeface="Agency FB" panose="020B0503020202020204" pitchFamily="34" charset="0"/>
              </a:rPr>
              <a:t>, Dateiübertragung, WWW und in letzter Zeit zunehmend auch Telefonie, Radio und Fernsehen. </a:t>
            </a:r>
            <a:endParaRPr lang="uk-UA" sz="3600" dirty="0">
              <a:solidFill>
                <a:schemeClr val="tx1"/>
              </a:solidFill>
            </a:endParaRPr>
          </a:p>
        </p:txBody>
      </p:sp>
      <p:pic>
        <p:nvPicPr>
          <p:cNvPr id="5" name="Рисунок 4"/>
          <p:cNvPicPr>
            <a:picLocks noChangeAspect="1"/>
          </p:cNvPicPr>
          <p:nvPr/>
        </p:nvPicPr>
        <p:blipFill>
          <a:blip r:embed="rId3"/>
          <a:stretch>
            <a:fillRect/>
          </a:stretch>
        </p:blipFill>
        <p:spPr>
          <a:xfrm>
            <a:off x="4866578" y="4618751"/>
            <a:ext cx="2381250" cy="19145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Рисунок 5"/>
          <p:cNvPicPr>
            <a:picLocks noChangeAspect="1"/>
          </p:cNvPicPr>
          <p:nvPr/>
        </p:nvPicPr>
        <p:blipFill>
          <a:blip r:embed="rId4"/>
          <a:stretch>
            <a:fillRect/>
          </a:stretch>
        </p:blipFill>
        <p:spPr>
          <a:xfrm>
            <a:off x="1554040" y="4622269"/>
            <a:ext cx="2190750" cy="19145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Рисунок 6"/>
          <p:cNvPicPr>
            <a:picLocks noChangeAspect="1"/>
          </p:cNvPicPr>
          <p:nvPr/>
        </p:nvPicPr>
        <p:blipFill>
          <a:blip r:embed="rId5"/>
          <a:stretch>
            <a:fillRect/>
          </a:stretch>
        </p:blipFill>
        <p:spPr>
          <a:xfrm>
            <a:off x="8369617" y="4618751"/>
            <a:ext cx="2466975" cy="18478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Рисунок 7"/>
          <p:cNvPicPr>
            <a:picLocks noChangeAspect="1"/>
          </p:cNvPicPr>
          <p:nvPr/>
        </p:nvPicPr>
        <p:blipFill>
          <a:blip r:embed="rId6"/>
          <a:stretch>
            <a:fillRect/>
          </a:stretch>
        </p:blipFill>
        <p:spPr>
          <a:xfrm>
            <a:off x="-210685" y="2264944"/>
            <a:ext cx="2039485" cy="92381"/>
          </a:xfrm>
          <a:prstGeom prst="rect">
            <a:avLst/>
          </a:prstGeom>
        </p:spPr>
      </p:pic>
    </p:spTree>
    <p:extLst>
      <p:ext uri="{BB962C8B-B14F-4D97-AF65-F5344CB8AC3E}">
        <p14:creationId xmlns:p14="http://schemas.microsoft.com/office/powerpoint/2010/main" val="771878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0" y="-1"/>
            <a:ext cx="12192000" cy="6864125"/>
          </a:xfrm>
          <a:prstGeom prst="rect">
            <a:avLst/>
          </a:prstGeom>
        </p:spPr>
      </p:pic>
    </p:spTree>
    <p:extLst>
      <p:ext uri="{BB962C8B-B14F-4D97-AF65-F5344CB8AC3E}">
        <p14:creationId xmlns:p14="http://schemas.microsoft.com/office/powerpoint/2010/main" val="404892567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221899" cy="7610622"/>
          </a:xfrm>
          <a:prstGeom prst="rect">
            <a:avLst/>
          </a:prstGeom>
        </p:spPr>
      </p:pic>
      <p:sp>
        <p:nvSpPr>
          <p:cNvPr id="3" name="Объект 2"/>
          <p:cNvSpPr>
            <a:spLocks noGrp="1"/>
          </p:cNvSpPr>
          <p:nvPr>
            <p:ph idx="1"/>
          </p:nvPr>
        </p:nvSpPr>
        <p:spPr>
          <a:xfrm>
            <a:off x="2170906" y="253219"/>
            <a:ext cx="8534400" cy="3826412"/>
          </a:xfrm>
          <a:solidFill>
            <a:schemeClr val="bg2">
              <a:lumMod val="75000"/>
              <a:alpha val="82000"/>
            </a:schemeClr>
          </a:solidFill>
          <a:ln w="79375" cmpd="tri">
            <a:solidFill>
              <a:schemeClr val="tx1"/>
            </a:solidFill>
          </a:ln>
        </p:spPr>
        <p:txBody>
          <a:bodyPr>
            <a:noAutofit/>
          </a:bodyPr>
          <a:lstStyle/>
          <a:p>
            <a:r>
              <a:rPr lang="de-DE" sz="2800" dirty="0">
                <a:solidFill>
                  <a:schemeClr val="tx1"/>
                </a:solidFill>
                <a:latin typeface="Agency FB" panose="020B0503020202020204" pitchFamily="34" charset="0"/>
              </a:rPr>
              <a:t>Die weltweite Verbreitung und Zugänglichkeit des Internets hat, insbesondere in Form des World Wide Web, zu umfassenden, oft als revolutionär beschriebenen Umwälzungen in vielen Lebensbereichen geführt. Es trug zu einem Modernisierungsschub in vielen Wirtschaftsbereichen sowie zur Entstehung neuer Wirtschaftszweige bei und hat zu einem grundlegenden Wandel </a:t>
            </a:r>
            <a:r>
              <a:rPr lang="de-DE" sz="2800" dirty="0" smtClean="0">
                <a:solidFill>
                  <a:schemeClr val="tx1"/>
                </a:solidFill>
                <a:latin typeface="Agency FB" panose="020B0503020202020204" pitchFamily="34" charset="0"/>
              </a:rPr>
              <a:t>des Kommunikationsverhaltens </a:t>
            </a:r>
            <a:r>
              <a:rPr lang="de-DE" sz="2800" dirty="0">
                <a:solidFill>
                  <a:schemeClr val="tx1"/>
                </a:solidFill>
                <a:latin typeface="Agency FB" panose="020B0503020202020204" pitchFamily="34" charset="0"/>
              </a:rPr>
              <a:t>und der Mediennutzung im beruflichen und privaten Bereich geführt. Die kulturelle Bedeutung dieser Entwicklung wird manchmal mit der Erfindung des Buchdrucks gleichgesetzt.</a:t>
            </a:r>
            <a:endParaRPr lang="uk-UA" sz="2800" dirty="0">
              <a:solidFill>
                <a:schemeClr val="tx1"/>
              </a:solidFill>
            </a:endParaRPr>
          </a:p>
        </p:txBody>
      </p:sp>
      <p:pic>
        <p:nvPicPr>
          <p:cNvPr id="6" name="Рисунок 5"/>
          <p:cNvPicPr>
            <a:picLocks noChangeAspect="1"/>
          </p:cNvPicPr>
          <p:nvPr/>
        </p:nvPicPr>
        <p:blipFill>
          <a:blip r:embed="rId3"/>
          <a:stretch>
            <a:fillRect/>
          </a:stretch>
        </p:blipFill>
        <p:spPr>
          <a:xfrm>
            <a:off x="0" y="2365554"/>
            <a:ext cx="2170906" cy="97205"/>
          </a:xfrm>
          <a:prstGeom prst="rect">
            <a:avLst/>
          </a:prstGeom>
        </p:spPr>
      </p:pic>
      <p:pic>
        <p:nvPicPr>
          <p:cNvPr id="7" name="Рисунок 6"/>
          <p:cNvPicPr>
            <a:picLocks noChangeAspect="1"/>
          </p:cNvPicPr>
          <p:nvPr/>
        </p:nvPicPr>
        <p:blipFill>
          <a:blip r:embed="rId4"/>
          <a:stretch>
            <a:fillRect/>
          </a:stretch>
        </p:blipFill>
        <p:spPr>
          <a:xfrm>
            <a:off x="966713" y="4389786"/>
            <a:ext cx="2095500" cy="21812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Рисунок 7"/>
          <p:cNvPicPr>
            <a:picLocks noChangeAspect="1"/>
          </p:cNvPicPr>
          <p:nvPr/>
        </p:nvPicPr>
        <p:blipFill>
          <a:blip r:embed="rId5"/>
          <a:stretch>
            <a:fillRect/>
          </a:stretch>
        </p:blipFill>
        <p:spPr>
          <a:xfrm>
            <a:off x="4811125" y="4332850"/>
            <a:ext cx="2916335" cy="21844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Рисунок 8"/>
          <p:cNvPicPr>
            <a:picLocks noChangeAspect="1"/>
          </p:cNvPicPr>
          <p:nvPr/>
        </p:nvPicPr>
        <p:blipFill>
          <a:blip r:embed="rId6"/>
          <a:stretch>
            <a:fillRect/>
          </a:stretch>
        </p:blipFill>
        <p:spPr>
          <a:xfrm>
            <a:off x="9129785" y="4394846"/>
            <a:ext cx="2143125" cy="21431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62257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162961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0" y="0"/>
            <a:ext cx="12192001" cy="6858000"/>
          </a:xfrm>
          <a:prstGeom prst="rect">
            <a:avLst/>
          </a:prstGeom>
        </p:spPr>
      </p:pic>
      <p:sp>
        <p:nvSpPr>
          <p:cNvPr id="5" name="Объект 4"/>
          <p:cNvSpPr>
            <a:spLocks noGrp="1"/>
          </p:cNvSpPr>
          <p:nvPr>
            <p:ph idx="1"/>
          </p:nvPr>
        </p:nvSpPr>
        <p:spPr>
          <a:xfrm>
            <a:off x="1556409" y="900927"/>
            <a:ext cx="8534400" cy="3615267"/>
          </a:xfrm>
          <a:solidFill>
            <a:schemeClr val="accent1">
              <a:alpha val="70000"/>
            </a:schemeClr>
          </a:solidFill>
          <a:ln w="79375" cmpd="tri">
            <a:solidFill>
              <a:schemeClr val="tx1"/>
            </a:solidFill>
          </a:ln>
        </p:spPr>
        <p:txBody>
          <a:bodyPr>
            <a:normAutofit/>
          </a:bodyPr>
          <a:lstStyle/>
          <a:p>
            <a:pPr marL="0" indent="0">
              <a:buNone/>
            </a:pPr>
            <a:r>
              <a:rPr lang="de-DE" sz="2400" dirty="0">
                <a:solidFill>
                  <a:schemeClr val="tx1"/>
                </a:solidFill>
                <a:latin typeface="Agency FB" panose="020B0503020202020204" pitchFamily="34" charset="0"/>
              </a:rPr>
              <a:t>Das Internet besteht aus Netzwerken unterschiedlicher administrativer Verwaltung, die zusammengeschaltet sind. Darunter sind hauptsächlich</a:t>
            </a:r>
          </a:p>
          <a:p>
            <a:r>
              <a:rPr lang="de-DE" sz="2400" dirty="0">
                <a:solidFill>
                  <a:schemeClr val="tx1"/>
                </a:solidFill>
                <a:latin typeface="Agency FB" panose="020B0503020202020204" pitchFamily="34" charset="0"/>
              </a:rPr>
              <a:t>Providernetzwerke, an die die Rechner der Kunden eines Internetproviders angeschlossen sind,</a:t>
            </a:r>
          </a:p>
          <a:p>
            <a:r>
              <a:rPr lang="de-DE" sz="2400" dirty="0">
                <a:solidFill>
                  <a:schemeClr val="tx1"/>
                </a:solidFill>
                <a:latin typeface="Agency FB" panose="020B0503020202020204" pitchFamily="34" charset="0"/>
              </a:rPr>
              <a:t>Firmennetzwerke (Intranets), die die Computer einer Firma verbinden, sowie</a:t>
            </a:r>
          </a:p>
          <a:p>
            <a:r>
              <a:rPr lang="de-DE" sz="2400" dirty="0">
                <a:solidFill>
                  <a:schemeClr val="tx1"/>
                </a:solidFill>
                <a:latin typeface="Agency FB" panose="020B0503020202020204" pitchFamily="34" charset="0"/>
              </a:rPr>
              <a:t>Universitäts- und Forschungsnetzwerke.</a:t>
            </a:r>
            <a:endParaRPr lang="uk-UA" sz="2400" dirty="0">
              <a:solidFill>
                <a:schemeClr val="tx1"/>
              </a:solidFill>
            </a:endParaRPr>
          </a:p>
        </p:txBody>
      </p:sp>
      <p:pic>
        <p:nvPicPr>
          <p:cNvPr id="4" name="Рисунок 3"/>
          <p:cNvPicPr>
            <a:picLocks noChangeAspect="1"/>
          </p:cNvPicPr>
          <p:nvPr/>
        </p:nvPicPr>
        <p:blipFill>
          <a:blip r:embed="rId3"/>
          <a:stretch>
            <a:fillRect/>
          </a:stretch>
        </p:blipFill>
        <p:spPr>
          <a:xfrm flipV="1">
            <a:off x="0" y="2975315"/>
            <a:ext cx="1556409" cy="147712"/>
          </a:xfrm>
          <a:prstGeom prst="rect">
            <a:avLst/>
          </a:prstGeom>
        </p:spPr>
      </p:pic>
      <p:pic>
        <p:nvPicPr>
          <p:cNvPr id="6" name="Рисунок 5"/>
          <p:cNvPicPr>
            <a:picLocks noChangeAspect="1"/>
          </p:cNvPicPr>
          <p:nvPr/>
        </p:nvPicPr>
        <p:blipFill>
          <a:blip r:embed="rId4"/>
          <a:stretch>
            <a:fillRect/>
          </a:stretch>
        </p:blipFill>
        <p:spPr>
          <a:xfrm>
            <a:off x="979634" y="4703493"/>
            <a:ext cx="1967206" cy="19672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Рисунок 6"/>
          <p:cNvPicPr>
            <a:picLocks noChangeAspect="1"/>
          </p:cNvPicPr>
          <p:nvPr/>
        </p:nvPicPr>
        <p:blipFill>
          <a:blip r:embed="rId5"/>
          <a:stretch>
            <a:fillRect/>
          </a:stretch>
        </p:blipFill>
        <p:spPr>
          <a:xfrm>
            <a:off x="4356075" y="4763172"/>
            <a:ext cx="2466975" cy="18478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Рисунок 7"/>
          <p:cNvPicPr>
            <a:picLocks noChangeAspect="1"/>
          </p:cNvPicPr>
          <p:nvPr/>
        </p:nvPicPr>
        <p:blipFill>
          <a:blip r:embed="rId6"/>
          <a:stretch>
            <a:fillRect/>
          </a:stretch>
        </p:blipFill>
        <p:spPr>
          <a:xfrm>
            <a:off x="7838342" y="4844134"/>
            <a:ext cx="2705100" cy="16859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763470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0" y="-334368"/>
            <a:ext cx="12192000" cy="7192368"/>
          </a:xfrm>
          <a:prstGeom prst="rect">
            <a:avLst/>
          </a:prstGeom>
        </p:spPr>
      </p:pic>
    </p:spTree>
    <p:extLst>
      <p:ext uri="{BB962C8B-B14F-4D97-AF65-F5344CB8AC3E}">
        <p14:creationId xmlns:p14="http://schemas.microsoft.com/office/powerpoint/2010/main" val="3649144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Сектор">
  <a:themeElements>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Сектор">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335</TotalTime>
  <Words>272</Words>
  <Application>Microsoft Office PowerPoint</Application>
  <PresentationFormat>Широкоэкранный</PresentationFormat>
  <Paragraphs>10</Paragraphs>
  <Slides>11</Slides>
  <Notes>0</Notes>
  <HiddenSlides>0</HiddenSlides>
  <MMClips>1</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11</vt:i4>
      </vt:variant>
    </vt:vector>
  </HeadingPairs>
  <TitlesOfParts>
    <vt:vector size="15" baseType="lpstr">
      <vt:lpstr>Agency FB</vt:lpstr>
      <vt:lpstr>Century Gothic</vt:lpstr>
      <vt:lpstr>Wingdings 3</vt:lpstr>
      <vt:lpstr>Сектор</vt:lpstr>
      <vt:lpstr>Die Präsentation machte: Nina Kamajewa; Jana Dombrowska; Ira tChernyhiwska.</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_Nina</dc:creator>
  <cp:lastModifiedBy>nina</cp:lastModifiedBy>
  <cp:revision>17</cp:revision>
  <dcterms:created xsi:type="dcterms:W3CDTF">2014-02-08T16:29:38Z</dcterms:created>
  <dcterms:modified xsi:type="dcterms:W3CDTF">2014-02-11T04:24:20Z</dcterms:modified>
</cp:coreProperties>
</file>