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60"/>
  </p:normalViewPr>
  <p:slideViewPr>
    <p:cSldViewPr>
      <p:cViewPr varScale="1">
        <p:scale>
          <a:sx n="87" d="100"/>
          <a:sy n="87" d="100"/>
        </p:scale>
        <p:origin x="-10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052736"/>
            <a:ext cx="7772400" cy="1470025"/>
          </a:xfrm>
        </p:spPr>
        <p:style>
          <a:lnRef idx="3">
            <a:schemeClr val="lt1"/>
          </a:lnRef>
          <a:fillRef idx="1">
            <a:schemeClr val="accent3"/>
          </a:fillRef>
          <a:effectRef idx="1">
            <a:schemeClr val="accent3"/>
          </a:effectRef>
          <a:fontRef idx="minor">
            <a:schemeClr val="lt1"/>
          </a:fontRef>
        </p:style>
        <p:txBody>
          <a:bodyPr>
            <a:normAutofit/>
          </a:bodyPr>
          <a:lstStyle/>
          <a:p>
            <a:r>
              <a:rPr lang="uk-UA" sz="6000" dirty="0" smtClean="0">
                <a:effectLst>
                  <a:outerShdw blurRad="38100" dist="38100" dir="2700000" algn="tl">
                    <a:srgbClr val="000000">
                      <a:alpha val="43137"/>
                    </a:srgbClr>
                  </a:outerShdw>
                </a:effectLst>
                <a:latin typeface="Gabriola" panose="04040605051002020D02" pitchFamily="82" charset="0"/>
              </a:rPr>
              <a:t>ЕРНЕСТ ХЕМІНГУЕЙ</a:t>
            </a:r>
            <a:endParaRPr lang="ru-RU" sz="6000" dirty="0">
              <a:effectLst>
                <a:outerShdw blurRad="38100" dist="38100" dir="2700000" algn="tl">
                  <a:srgbClr val="000000">
                    <a:alpha val="43137"/>
                  </a:srgbClr>
                </a:outerShdw>
              </a:effectLst>
              <a:latin typeface="Gabriola" panose="04040605051002020D02" pitchFamily="82" charset="0"/>
            </a:endParaRPr>
          </a:p>
        </p:txBody>
      </p:sp>
      <p:sp>
        <p:nvSpPr>
          <p:cNvPr id="3" name="Подзаголовок 2"/>
          <p:cNvSpPr>
            <a:spLocks noGrp="1"/>
          </p:cNvSpPr>
          <p:nvPr>
            <p:ph type="subTitle" idx="1"/>
          </p:nvPr>
        </p:nvSpPr>
        <p:spPr>
          <a:xfrm>
            <a:off x="6948466" y="5659016"/>
            <a:ext cx="2192288" cy="1198984"/>
          </a:xfrm>
        </p:spPr>
        <p:style>
          <a:lnRef idx="3">
            <a:schemeClr val="lt1"/>
          </a:lnRef>
          <a:fillRef idx="1">
            <a:schemeClr val="accent3"/>
          </a:fillRef>
          <a:effectRef idx="1">
            <a:schemeClr val="accent3"/>
          </a:effectRef>
          <a:fontRef idx="minor">
            <a:schemeClr val="lt1"/>
          </a:fontRef>
        </p:style>
        <p:txBody>
          <a:bodyPr>
            <a:normAutofit/>
          </a:bodyPr>
          <a:lstStyle/>
          <a:p>
            <a:r>
              <a:rPr lang="uk-UA" sz="2000" dirty="0" smtClean="0">
                <a:solidFill>
                  <a:schemeClr val="bg1"/>
                </a:solidFill>
                <a:latin typeface="Gabriola" panose="04040605051002020D02" pitchFamily="82" charset="0"/>
              </a:rPr>
              <a:t>Підготувала</a:t>
            </a:r>
          </a:p>
          <a:p>
            <a:r>
              <a:rPr lang="uk-UA" sz="2000" dirty="0" smtClean="0">
                <a:solidFill>
                  <a:schemeClr val="bg1"/>
                </a:solidFill>
                <a:latin typeface="Gabriola" panose="04040605051002020D02" pitchFamily="82" charset="0"/>
              </a:rPr>
              <a:t>Учениця 11-А класу</a:t>
            </a:r>
          </a:p>
          <a:p>
            <a:r>
              <a:rPr lang="uk-UA" sz="2000" dirty="0" smtClean="0">
                <a:solidFill>
                  <a:schemeClr val="bg1"/>
                </a:solidFill>
                <a:latin typeface="Gabriola" panose="04040605051002020D02" pitchFamily="82" charset="0"/>
              </a:rPr>
              <a:t>Таранущенко Дар'я</a:t>
            </a:r>
            <a:endParaRPr lang="ru-RU" sz="2000"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856364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476672"/>
            <a:ext cx="4330824" cy="610669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ru-RU" sz="1800" dirty="0" err="1">
                <a:effectLst>
                  <a:outerShdw blurRad="38100" dist="38100" dir="2700000" algn="tl">
                    <a:srgbClr val="000000">
                      <a:alpha val="43137"/>
                    </a:srgbClr>
                  </a:outerShdw>
                </a:effectLst>
                <a:latin typeface="Comic Sans MS" panose="030F0702030302020204" pitchFamily="66" charset="0"/>
              </a:rPr>
              <a:t>Вихідним</a:t>
            </a:r>
            <a:r>
              <a:rPr lang="ru-RU" sz="1800" dirty="0">
                <a:effectLst>
                  <a:outerShdw blurRad="38100" dist="38100" dir="2700000" algn="tl">
                    <a:srgbClr val="000000">
                      <a:alpha val="43137"/>
                    </a:srgbClr>
                  </a:outerShdw>
                </a:effectLst>
                <a:latin typeface="Comic Sans MS" panose="030F0702030302020204" pitchFamily="66" charset="0"/>
              </a:rPr>
              <a:t> пунктом </a:t>
            </a:r>
            <a:r>
              <a:rPr lang="ru-RU" sz="1800" dirty="0" err="1">
                <a:effectLst>
                  <a:outerShdw blurRad="38100" dist="38100" dir="2700000" algn="tl">
                    <a:srgbClr val="000000">
                      <a:alpha val="43137"/>
                    </a:srgbClr>
                  </a:outerShdw>
                </a:effectLst>
                <a:latin typeface="Comic Sans MS" panose="030F0702030302020204" pitchFamily="66" charset="0"/>
              </a:rPr>
              <a:t>зрілої</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художньої</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творчості</a:t>
            </a:r>
            <a:r>
              <a:rPr lang="ru-RU" sz="1800" dirty="0">
                <a:effectLst>
                  <a:outerShdw blurRad="38100" dist="38100" dir="2700000" algn="tl">
                    <a:srgbClr val="000000">
                      <a:alpha val="43137"/>
                    </a:srgbClr>
                  </a:outerShdw>
                </a:effectLst>
                <a:latin typeface="Comic Sans MS" panose="030F0702030302020204" pitchFamily="66" charset="0"/>
              </a:rPr>
              <a:t> Е. </a:t>
            </a:r>
            <a:r>
              <a:rPr lang="ru-RU" sz="1800" dirty="0" err="1" smtClean="0">
                <a:effectLst>
                  <a:outerShdw blurRad="38100" dist="38100" dir="2700000" algn="tl">
                    <a:srgbClr val="000000">
                      <a:alpha val="43137"/>
                    </a:srgbClr>
                  </a:outerShdw>
                </a:effectLst>
                <a:latin typeface="Comic Sans MS" panose="030F0702030302020204" pitchFamily="66" charset="0"/>
              </a:rPr>
              <a:t>Хемінгуея</a:t>
            </a:r>
            <a:r>
              <a:rPr lang="ru-RU" sz="1800" dirty="0" smtClean="0">
                <a:effectLst>
                  <a:outerShdw blurRad="38100" dist="38100" dir="2700000" algn="tl">
                    <a:srgbClr val="000000">
                      <a:alpha val="43137"/>
                    </a:srgbClr>
                  </a:outerShdw>
                </a:effectLst>
                <a:latin typeface="Comic Sans MS" panose="030F0702030302020204" pitchFamily="66" charset="0"/>
              </a:rPr>
              <a:t> </a:t>
            </a:r>
            <a:r>
              <a:rPr lang="ru-RU" sz="1800" dirty="0">
                <a:effectLst>
                  <a:outerShdw blurRad="38100" dist="38100" dir="2700000" algn="tl">
                    <a:srgbClr val="000000">
                      <a:alpha val="43137"/>
                    </a:srgbClr>
                  </a:outerShdw>
                </a:effectLst>
                <a:latin typeface="Comic Sans MS" panose="030F0702030302020204" pitchFamily="66" charset="0"/>
              </a:rPr>
              <a:t>став </a:t>
            </a:r>
            <a:r>
              <a:rPr lang="ru-RU" sz="1800" dirty="0" err="1">
                <a:effectLst>
                  <a:outerShdw blurRad="38100" dist="38100" dir="2700000" algn="tl">
                    <a:srgbClr val="000000">
                      <a:alpha val="43137"/>
                    </a:srgbClr>
                  </a:outerShdw>
                </a:effectLst>
                <a:latin typeface="Comic Sans MS" panose="030F0702030302020204" pitchFamily="66" charset="0"/>
              </a:rPr>
              <a:t>здобутий</a:t>
            </a:r>
            <a:r>
              <a:rPr lang="ru-RU" sz="1800" dirty="0">
                <a:effectLst>
                  <a:outerShdw blurRad="38100" dist="38100" dir="2700000" algn="tl">
                    <a:srgbClr val="000000">
                      <a:alpha val="43137"/>
                    </a:srgbClr>
                  </a:outerShdw>
                </a:effectLst>
                <a:latin typeface="Comic Sans MS" panose="030F0702030302020204" pitchFamily="66" charset="0"/>
              </a:rPr>
              <a:t> ним у </a:t>
            </a:r>
            <a:r>
              <a:rPr lang="ru-RU" sz="1800" dirty="0" err="1">
                <a:effectLst>
                  <a:outerShdw blurRad="38100" dist="38100" dir="2700000" algn="tl">
                    <a:srgbClr val="000000">
                      <a:alpha val="43137"/>
                    </a:srgbClr>
                  </a:outerShdw>
                </a:effectLst>
                <a:latin typeface="Comic Sans MS" panose="030F0702030302020204" pitchFamily="66" charset="0"/>
              </a:rPr>
              <a:t>Першій</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світовій</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війні</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досвід</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що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сформував</a:t>
            </a:r>
            <a:r>
              <a:rPr lang="ru-RU" sz="1800" dirty="0">
                <a:effectLst>
                  <a:outerShdw blurRad="38100" dist="38100" dir="2700000" algn="tl">
                    <a:srgbClr val="000000">
                      <a:alpha val="43137"/>
                    </a:srgbClr>
                  </a:outerShdw>
                </a:effectLst>
                <a:latin typeface="Comic Sans MS" panose="030F0702030302020204" pitchFamily="66" charset="0"/>
              </a:rPr>
              <a:t> засади </a:t>
            </a:r>
            <a:r>
              <a:rPr lang="ru-RU" sz="1800" dirty="0" err="1">
                <a:effectLst>
                  <a:outerShdw blurRad="38100" dist="38100" dir="2700000" algn="tl">
                    <a:srgbClr val="000000">
                      <a:alpha val="43137"/>
                    </a:srgbClr>
                  </a:outerShdw>
                </a:effectLst>
                <a:latin typeface="Comic Sans MS" panose="030F0702030302020204" pitchFamily="66" charset="0"/>
              </a:rPr>
              <a:t>його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трагічного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світовідчуття</a:t>
            </a:r>
            <a:r>
              <a:rPr lang="ru-RU" sz="1800" dirty="0">
                <a:effectLst>
                  <a:outerShdw blurRad="38100" dist="38100" dir="2700000" algn="tl">
                    <a:srgbClr val="000000">
                      <a:alpha val="43137"/>
                    </a:srgbClr>
                  </a:outerShdw>
                </a:effectLst>
                <a:latin typeface="Comic Sans MS" panose="030F0702030302020204" pitchFamily="66" charset="0"/>
              </a:rPr>
              <a:t> і </a:t>
            </a:r>
            <a:r>
              <a:rPr lang="ru-RU" sz="1800" dirty="0" err="1" smtClean="0">
                <a:effectLst>
                  <a:outerShdw blurRad="38100" dist="38100" dir="2700000" algn="tl">
                    <a:srgbClr val="000000">
                      <a:alpha val="43137"/>
                    </a:srgbClr>
                  </a:outerShdw>
                </a:effectLst>
                <a:latin typeface="Comic Sans MS" panose="030F0702030302020204" pitchFamily="66" charset="0"/>
              </a:rPr>
              <a:t>визначив</a:t>
            </a:r>
            <a:r>
              <a:rPr lang="ru-RU" sz="1800" dirty="0" smtClean="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напрямок</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ного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творчого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пошуку</a:t>
            </a:r>
            <a:r>
              <a:rPr lang="ru-RU" sz="1800" dirty="0">
                <a:effectLst>
                  <a:outerShdw blurRad="38100" dist="38100" dir="2700000" algn="tl">
                    <a:srgbClr val="000000">
                      <a:alpha val="43137"/>
                    </a:srgbClr>
                  </a:outerShdw>
                </a:effectLst>
                <a:latin typeface="Comic Sans MS" panose="030F0702030302020204" pitchFamily="66" charset="0"/>
              </a:rPr>
              <a:t> в 1920—1930-ті. З </a:t>
            </a:r>
            <a:r>
              <a:rPr lang="ru-RU" sz="1800" dirty="0" err="1">
                <a:effectLst>
                  <a:outerShdw blurRad="38100" dist="38100" dir="2700000" algn="tl">
                    <a:srgbClr val="000000">
                      <a:alpha val="43137"/>
                    </a:srgbClr>
                  </a:outerShdw>
                </a:effectLst>
                <a:latin typeface="Comic Sans MS" panose="030F0702030302020204" pitchFamily="66" charset="0"/>
              </a:rPr>
              <a:t>воєнними</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враженнями</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були</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пов'язані</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наскрізні</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мотиви</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внутрішнього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smtClean="0">
                <a:effectLst>
                  <a:outerShdw blurRad="38100" dist="38100" dir="2700000" algn="tl">
                    <a:srgbClr val="000000">
                      <a:alpha val="43137"/>
                    </a:srgbClr>
                  </a:outerShdw>
                </a:effectLst>
                <a:latin typeface="Comic Sans MS" panose="030F0702030302020204" pitchFamily="66" charset="0"/>
              </a:rPr>
              <a:t>неблагополуччя</a:t>
            </a:r>
            <a:r>
              <a:rPr lang="ru-RU" sz="1800" dirty="0" smtClean="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особистості</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розчарування</a:t>
            </a:r>
            <a:r>
              <a:rPr lang="ru-RU" sz="1800" dirty="0">
                <a:effectLst>
                  <a:outerShdw blurRad="38100" dist="38100" dir="2700000" algn="tl">
                    <a:srgbClr val="000000">
                      <a:alpha val="43137"/>
                    </a:srgbClr>
                  </a:outerShdw>
                </a:effectLst>
                <a:latin typeface="Comic Sans MS" panose="030F0702030302020204" pitchFamily="66" charset="0"/>
              </a:rPr>
              <a:t> в </a:t>
            </a:r>
            <a:r>
              <a:rPr lang="ru-RU" sz="1800" dirty="0" err="1">
                <a:effectLst>
                  <a:outerShdw blurRad="38100" dist="38100" dir="2700000" algn="tl">
                    <a:srgbClr val="000000">
                      <a:alpha val="43137"/>
                    </a:srgbClr>
                  </a:outerShdw>
                </a:effectLst>
                <a:latin typeface="Comic Sans MS" panose="030F0702030302020204" pitchFamily="66" charset="0"/>
              </a:rPr>
              <a:t>суспільних</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ідеалах</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хворобливо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загостреної</a:t>
            </a:r>
            <a:r>
              <a:rPr lang="ru-RU" sz="1800" dirty="0">
                <a:effectLst>
                  <a:outerShdw blurRad="38100" dist="38100" dir="2700000" algn="tl">
                    <a:srgbClr val="000000">
                      <a:alpha val="43137"/>
                    </a:srgbClr>
                  </a:outerShdw>
                </a:effectLst>
                <a:latin typeface="Comic Sans MS" panose="030F0702030302020204" pitchFamily="66" charset="0"/>
              </a:rPr>
              <a:t> насолоди кожною </a:t>
            </a:r>
            <a:r>
              <a:rPr lang="ru-RU" sz="1800" dirty="0" err="1" smtClean="0">
                <a:effectLst>
                  <a:outerShdw blurRad="38100" dist="38100" dir="2700000" algn="tl">
                    <a:srgbClr val="000000">
                      <a:alpha val="43137"/>
                    </a:srgbClr>
                  </a:outerShdw>
                </a:effectLst>
                <a:latin typeface="Comic Sans MS" panose="030F0702030302020204" pitchFamily="66" charset="0"/>
              </a:rPr>
              <a:t>миттєвістю</a:t>
            </a:r>
            <a:r>
              <a:rPr lang="ru-RU" sz="1800" dirty="0" smtClean="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життя</a:t>
            </a:r>
            <a:r>
              <a:rPr lang="ru-RU" sz="1800" dirty="0">
                <a:effectLst>
                  <a:outerShdw blurRad="38100" dist="38100" dir="2700000" algn="tl">
                    <a:srgbClr val="000000">
                      <a:alpha val="43137"/>
                    </a:srgbClr>
                  </a:outerShdw>
                </a:effectLst>
                <a:latin typeface="Comic Sans MS" panose="030F0702030302020204" pitchFamily="66" charset="0"/>
              </a:rPr>
              <a:t>, морального </a:t>
            </a:r>
            <a:r>
              <a:rPr lang="ru-RU" sz="1800" dirty="0" err="1">
                <a:effectLst>
                  <a:outerShdw blurRad="38100" dist="38100" dir="2700000" algn="tl">
                    <a:srgbClr val="000000">
                      <a:alpha val="43137"/>
                    </a:srgbClr>
                  </a:outerShdw>
                </a:effectLst>
                <a:latin typeface="Comic Sans MS" panose="030F0702030302020204" pitchFamily="66" charset="0"/>
              </a:rPr>
              <a:t>двобою</a:t>
            </a:r>
            <a:r>
              <a:rPr lang="ru-RU" sz="1800" dirty="0">
                <a:effectLst>
                  <a:outerShdw blurRad="38100" dist="38100" dir="2700000" algn="tl">
                    <a:srgbClr val="000000">
                      <a:alpha val="43137"/>
                    </a:srgbClr>
                  </a:outerShdw>
                </a:effectLst>
                <a:latin typeface="Comic Sans MS" panose="030F0702030302020204" pitchFamily="66" charset="0"/>
              </a:rPr>
              <a:t> і </a:t>
            </a:r>
            <a:r>
              <a:rPr lang="ru-RU" sz="1800" dirty="0" err="1">
                <a:effectLst>
                  <a:outerShdw blurRad="38100" dist="38100" dir="2700000" algn="tl">
                    <a:srgbClr val="000000">
                      <a:alpha val="43137"/>
                    </a:srgbClr>
                  </a:outerShdw>
                </a:effectLst>
                <a:latin typeface="Comic Sans MS" panose="030F0702030302020204" pitchFamily="66" charset="0"/>
              </a:rPr>
              <a:t>ворожими</a:t>
            </a:r>
            <a:r>
              <a:rPr lang="ru-RU" sz="1800" dirty="0">
                <a:effectLst>
                  <a:outerShdw blurRad="38100" dist="38100" dir="2700000" algn="tl">
                    <a:srgbClr val="000000">
                      <a:alpha val="43137"/>
                    </a:srgbClr>
                  </a:outerShdw>
                </a:effectLst>
                <a:latin typeface="Comic Sans MS" panose="030F0702030302020204" pitchFamily="66" charset="0"/>
              </a:rPr>
              <a:t> силами </a:t>
            </a:r>
            <a:r>
              <a:rPr lang="ru-RU" sz="1800" dirty="0" err="1">
                <a:effectLst>
                  <a:outerShdw blurRad="38100" dist="38100" dir="2700000" algn="tl">
                    <a:srgbClr val="000000">
                      <a:alpha val="43137"/>
                    </a:srgbClr>
                  </a:outerShdw>
                </a:effectLst>
                <a:latin typeface="Comic Sans MS" panose="030F0702030302020204" pitchFamily="66" charset="0"/>
              </a:rPr>
              <a:t>тощо</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Поведінка</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героїв</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Хемінгуея</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smtClean="0">
                <a:effectLst>
                  <a:outerShdw blurRad="38100" dist="38100" dir="2700000" algn="tl">
                    <a:srgbClr val="000000">
                      <a:alpha val="43137"/>
                    </a:srgbClr>
                  </a:outerShdw>
                </a:effectLst>
                <a:latin typeface="Comic Sans MS" panose="030F0702030302020204" pitchFamily="66" charset="0"/>
              </a:rPr>
              <a:t>визначалася</a:t>
            </a:r>
            <a:r>
              <a:rPr lang="ru-RU" sz="1800" dirty="0" smtClean="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орієнтацією</a:t>
            </a:r>
            <a:r>
              <a:rPr lang="ru-RU" sz="1800" dirty="0">
                <a:effectLst>
                  <a:outerShdw blurRad="38100" dist="38100" dir="2700000" algn="tl">
                    <a:srgbClr val="000000">
                      <a:alpha val="43137"/>
                    </a:srgbClr>
                  </a:outerShdw>
                </a:effectLst>
                <a:latin typeface="Comic Sans MS" panose="030F0702030302020204" pitchFamily="66" charset="0"/>
              </a:rPr>
              <a:t> на </a:t>
            </a:r>
            <a:r>
              <a:rPr lang="ru-RU" sz="1800" dirty="0" err="1">
                <a:effectLst>
                  <a:outerShdw blurRad="38100" dist="38100" dir="2700000" algn="tl">
                    <a:srgbClr val="000000">
                      <a:alpha val="43137"/>
                    </a:srgbClr>
                  </a:outerShdw>
                </a:effectLst>
                <a:latin typeface="Comic Sans MS" panose="030F0702030302020204" pitchFamily="66" charset="0"/>
              </a:rPr>
              <a:t>певний</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моральний</a:t>
            </a:r>
            <a:r>
              <a:rPr lang="ru-RU" sz="1800" dirty="0">
                <a:effectLst>
                  <a:outerShdw blurRad="38100" dist="38100" dir="2700000" algn="tl">
                    <a:srgbClr val="000000">
                      <a:alpha val="43137"/>
                    </a:srgbClr>
                  </a:outerShdw>
                </a:effectLst>
                <a:latin typeface="Comic Sans MS" panose="030F0702030302020204" pitchFamily="66" charset="0"/>
              </a:rPr>
              <a:t> кодекс, </a:t>
            </a:r>
            <a:r>
              <a:rPr lang="ru-RU" sz="1800" dirty="0" err="1">
                <a:effectLst>
                  <a:outerShdw blurRad="38100" dist="38100" dir="2700000" algn="tl">
                    <a:srgbClr val="000000">
                      <a:alpha val="43137"/>
                    </a:srgbClr>
                  </a:outerShdw>
                </a:effectLst>
                <a:latin typeface="Comic Sans MS" panose="030F0702030302020204" pitchFamily="66" charset="0"/>
              </a:rPr>
              <a:t>який</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забезпечував</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духовний</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самозахист</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особистості</a:t>
            </a:r>
            <a:r>
              <a:rPr lang="ru-RU" sz="1800" dirty="0">
                <a:effectLst>
                  <a:outerShdw blurRad="38100" dist="38100" dir="2700000" algn="tl">
                    <a:srgbClr val="000000">
                      <a:alpha val="43137"/>
                    </a:srgbClr>
                  </a:outerShdw>
                </a:effectLst>
                <a:latin typeface="Comic Sans MS" panose="030F0702030302020204" pitchFamily="66" charset="0"/>
              </a:rPr>
              <a:t> та </a:t>
            </a:r>
            <a:r>
              <a:rPr lang="ru-RU" sz="1800" dirty="0" err="1">
                <a:effectLst>
                  <a:outerShdw blurRad="38100" dist="38100" dir="2700000" algn="tl">
                    <a:srgbClr val="000000">
                      <a:alpha val="43137"/>
                    </a:srgbClr>
                  </a:outerShdw>
                </a:effectLst>
                <a:latin typeface="Comic Sans MS" panose="030F0702030302020204" pitchFamily="66" charset="0"/>
              </a:rPr>
              <a:t>збереження</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основоположних</a:t>
            </a:r>
            <a:r>
              <a:rPr lang="ru-RU" sz="1800" dirty="0">
                <a:effectLst>
                  <a:outerShdw blurRad="38100" dist="38100" dir="2700000" algn="tl">
                    <a:srgbClr val="000000">
                      <a:alpha val="43137"/>
                    </a:srgbClr>
                  </a:outerShdw>
                </a:effectLst>
                <a:latin typeface="Comic Sans MS" panose="030F0702030302020204" pitchFamily="66" charset="0"/>
              </a:rPr>
              <a:t> для </a:t>
            </a:r>
            <a:r>
              <a:rPr lang="ru-RU" sz="1800" dirty="0" err="1">
                <a:effectLst>
                  <a:outerShdw blurRad="38100" dist="38100" dir="2700000" algn="tl">
                    <a:srgbClr val="000000">
                      <a:alpha val="43137"/>
                    </a:srgbClr>
                  </a:outerShdw>
                </a:effectLst>
                <a:latin typeface="Comic Sans MS" panose="030F0702030302020204" pitchFamily="66" charset="0"/>
              </a:rPr>
              <a:t>неї</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цінностей</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власної</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гідності</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кохання</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дружби</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людяності</a:t>
            </a:r>
            <a:r>
              <a:rPr lang="ru-RU" sz="1800" dirty="0">
                <a:effectLst>
                  <a:outerShdw blurRad="38100" dist="38100" dir="2700000" algn="tl">
                    <a:srgbClr val="000000">
                      <a:alpha val="43137"/>
                    </a:srgbClr>
                  </a:outerShdw>
                </a:effectLst>
                <a:latin typeface="Comic Sans MS" panose="030F0702030302020204" pitchFamily="66" charset="0"/>
              </a:rPr>
              <a:t>) на </a:t>
            </a:r>
            <a:r>
              <a:rPr lang="ru-RU" sz="1800" dirty="0" err="1">
                <a:effectLst>
                  <a:outerShdw blurRad="38100" dist="38100" dir="2700000" algn="tl">
                    <a:srgbClr val="000000">
                      <a:alpha val="43137"/>
                    </a:srgbClr>
                  </a:outerShdw>
                </a:effectLst>
                <a:latin typeface="Comic Sans MS" panose="030F0702030302020204" pitchFamily="66" charset="0"/>
              </a:rPr>
              <a:t>тлі</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руйнівних</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історичних</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катаклізмів</a:t>
            </a:r>
            <a:r>
              <a:rPr lang="ru-RU" sz="1800" dirty="0">
                <a:effectLst>
                  <a:outerShdw blurRad="38100" dist="38100" dir="2700000" algn="tl">
                    <a:srgbClr val="000000">
                      <a:alpha val="43137"/>
                    </a:srgbClr>
                  </a:outerShdw>
                </a:effectLst>
                <a:latin typeface="Comic Sans MS" panose="030F0702030302020204" pitchFamily="66" charset="0"/>
              </a:rPr>
              <a:t> і </a:t>
            </a:r>
            <a:r>
              <a:rPr lang="ru-RU" sz="1800" dirty="0" err="1">
                <a:effectLst>
                  <a:outerShdw blurRad="38100" dist="38100" dir="2700000" algn="tl">
                    <a:srgbClr val="000000">
                      <a:alpha val="43137"/>
                    </a:srgbClr>
                  </a:outerShdw>
                </a:effectLst>
                <a:latin typeface="Comic Sans MS" panose="030F0702030302020204" pitchFamily="66" charset="0"/>
              </a:rPr>
              <a:t>кризи</a:t>
            </a:r>
            <a:r>
              <a:rPr lang="ru-RU" sz="1800" dirty="0">
                <a:effectLst>
                  <a:outerShdw blurRad="38100" dist="38100" dir="2700000" algn="tl">
                    <a:srgbClr val="000000">
                      <a:alpha val="43137"/>
                    </a:srgbClr>
                  </a:outerShdw>
                </a:effectLst>
                <a:latin typeface="Comic Sans MS" panose="030F0702030302020204" pitchFamily="66" charset="0"/>
              </a:rPr>
              <a:t> </a:t>
            </a:r>
            <a:r>
              <a:rPr lang="ru-RU" sz="1800" dirty="0" err="1">
                <a:effectLst>
                  <a:outerShdw blurRad="38100" dist="38100" dir="2700000" algn="tl">
                    <a:srgbClr val="000000">
                      <a:alpha val="43137"/>
                    </a:srgbClr>
                  </a:outerShdw>
                </a:effectLst>
                <a:latin typeface="Comic Sans MS" panose="030F0702030302020204" pitchFamily="66" charset="0"/>
              </a:rPr>
              <a:t>гуманізму</a:t>
            </a:r>
            <a:r>
              <a:rPr lang="ru-RU" sz="1800" dirty="0">
                <a:effectLst>
                  <a:outerShdw blurRad="38100" dist="38100" dir="2700000" algn="tl">
                    <a:srgbClr val="000000">
                      <a:alpha val="43137"/>
                    </a:srgbClr>
                  </a:outerShdw>
                </a:effectLst>
                <a:latin typeface="Comic Sans MS" panose="030F0702030302020204" pitchFamily="66"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57" y="687759"/>
            <a:ext cx="4248472" cy="569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5693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4114800" cy="5890666"/>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ru-RU" sz="1800" dirty="0">
                <a:effectLst>
                  <a:outerShdw blurRad="38100" dist="38100" dir="2700000" algn="tl">
                    <a:srgbClr val="000000">
                      <a:alpha val="43137"/>
                    </a:srgbClr>
                  </a:outerShdw>
                </a:effectLst>
              </a:rPr>
              <a:t>Як і </a:t>
            </a:r>
            <a:r>
              <a:rPr lang="ru-RU" sz="1800" dirty="0" err="1">
                <a:effectLst>
                  <a:outerShdw blurRad="38100" dist="38100" dir="2700000" algn="tl">
                    <a:srgbClr val="000000">
                      <a:alpha val="43137"/>
                    </a:srgbClr>
                  </a:outerShdw>
                </a:effectLst>
              </a:rPr>
              <a:t>багато</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сучасних</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йому</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письменників</a:t>
            </a:r>
            <a:r>
              <a:rPr lang="ru-RU" sz="1800" dirty="0">
                <a:effectLst>
                  <a:outerShdw blurRad="38100" dist="38100" dir="2700000" algn="tl">
                    <a:srgbClr val="000000">
                      <a:alpha val="43137"/>
                    </a:srgbClr>
                  </a:outerShdw>
                </a:effectLst>
              </a:rPr>
              <a:t>. </a:t>
            </a:r>
            <a:r>
              <a:rPr lang="ru-RU" sz="1800" dirty="0" err="1" smtClean="0">
                <a:effectLst>
                  <a:outerShdw blurRad="38100" dist="38100" dir="2700000" algn="tl">
                    <a:srgbClr val="000000">
                      <a:alpha val="43137"/>
                    </a:srgbClr>
                  </a:outerShdw>
                </a:effectLst>
              </a:rPr>
              <a:t>Хемініуей</a:t>
            </a:r>
            <a:r>
              <a:rPr lang="ru-RU" sz="1800" dirty="0" smtClean="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приділяв</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значну</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увагу</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сфері</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підсвідомого</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Однак</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головний</a:t>
            </a:r>
            <a:r>
              <a:rPr lang="ru-RU" sz="1800" dirty="0">
                <a:effectLst>
                  <a:outerShdw blurRad="38100" dist="38100" dir="2700000" algn="tl">
                    <a:srgbClr val="000000">
                      <a:alpha val="43137"/>
                    </a:srgbClr>
                  </a:outerShdw>
                </a:effectLst>
              </a:rPr>
              <a:t> акцент у </a:t>
            </a:r>
            <a:r>
              <a:rPr lang="ru-RU" sz="1800" dirty="0" err="1">
                <a:effectLst>
                  <a:outerShdw blurRad="38100" dist="38100" dir="2700000" algn="tl">
                    <a:srgbClr val="000000">
                      <a:alpha val="43137"/>
                    </a:srgbClr>
                  </a:outerShdw>
                </a:effectLst>
              </a:rPr>
              <a:t>своїх</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творах</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він</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робив</a:t>
            </a:r>
            <a:r>
              <a:rPr lang="ru-RU" sz="1800" dirty="0">
                <a:effectLst>
                  <a:outerShdw blurRad="38100" dist="38100" dir="2700000" algn="tl">
                    <a:srgbClr val="000000">
                      <a:alpha val="43137"/>
                    </a:srgbClr>
                  </a:outerShdw>
                </a:effectLst>
              </a:rPr>
              <a:t> на </a:t>
            </a:r>
            <a:r>
              <a:rPr lang="ru-RU" sz="1800" dirty="0" err="1">
                <a:effectLst>
                  <a:outerShdw blurRad="38100" dist="38100" dir="2700000" algn="tl">
                    <a:srgbClr val="000000">
                      <a:alpha val="43137"/>
                    </a:srgbClr>
                  </a:outerShdw>
                </a:effectLst>
              </a:rPr>
              <a:t>стиках</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усвідомлених</a:t>
            </a:r>
            <a:r>
              <a:rPr lang="ru-RU" sz="1800" dirty="0">
                <a:effectLst>
                  <a:outerShdw blurRad="38100" dist="38100" dir="2700000" algn="tl">
                    <a:srgbClr val="000000">
                      <a:alpha val="43137"/>
                    </a:srgbClr>
                  </a:outerShdw>
                </a:effectLst>
              </a:rPr>
              <a:t> та </a:t>
            </a:r>
            <a:r>
              <a:rPr lang="ru-RU" sz="1800" dirty="0" err="1">
                <a:effectLst>
                  <a:outerShdw blurRad="38100" dist="38100" dir="2700000" algn="tl">
                    <a:srgbClr val="000000">
                      <a:alpha val="43137"/>
                    </a:srgbClr>
                  </a:outerShdw>
                </a:effectLst>
              </a:rPr>
              <a:t>нсусвідомленнх</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емоційних</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імпульсів</a:t>
            </a:r>
            <a:r>
              <a:rPr lang="ru-RU" sz="1800" dirty="0">
                <a:effectLst>
                  <a:outerShdw blurRad="38100" dist="38100" dir="2700000" algn="tl">
                    <a:srgbClr val="000000">
                      <a:alpha val="43137"/>
                    </a:srgbClr>
                  </a:outerShdw>
                </a:effectLst>
              </a:rPr>
              <a:t>.</a:t>
            </a:r>
            <a:br>
              <a:rPr lang="ru-RU" sz="1800" dirty="0">
                <a:effectLst>
                  <a:outerShdw blurRad="38100" dist="38100" dir="2700000" algn="tl">
                    <a:srgbClr val="000000">
                      <a:alpha val="43137"/>
                    </a:srgbClr>
                  </a:outerShdw>
                </a:effectLst>
              </a:rPr>
            </a:br>
            <a:r>
              <a:rPr lang="ru-RU" sz="1800" dirty="0">
                <a:effectLst>
                  <a:outerShdw blurRad="38100" dist="38100" dir="2700000" algn="tl">
                    <a:srgbClr val="000000">
                      <a:alpha val="43137"/>
                    </a:srgbClr>
                  </a:outerShdw>
                </a:effectLst>
              </a:rPr>
              <a:t/>
            </a:r>
            <a:br>
              <a:rPr lang="ru-RU" sz="1800" dirty="0">
                <a:effectLst>
                  <a:outerShdw blurRad="38100" dist="38100" dir="2700000" algn="tl">
                    <a:srgbClr val="000000">
                      <a:alpha val="43137"/>
                    </a:srgbClr>
                  </a:outerShdw>
                </a:effectLst>
              </a:rPr>
            </a:br>
            <a:r>
              <a:rPr lang="ru-RU" sz="1800" dirty="0" err="1">
                <a:effectLst>
                  <a:outerShdw blurRad="38100" dist="38100" dir="2700000" algn="tl">
                    <a:srgbClr val="000000">
                      <a:alpha val="43137"/>
                    </a:srgbClr>
                  </a:outerShdw>
                </a:effectLst>
              </a:rPr>
              <a:t>Визначальною</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особливістю</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художньої</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прози</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письменника</a:t>
            </a:r>
            <a:r>
              <a:rPr lang="ru-RU" sz="1800" dirty="0">
                <a:effectLst>
                  <a:outerShdw blurRad="38100" dist="38100" dir="2700000" algn="tl">
                    <a:srgbClr val="000000">
                      <a:alpha val="43137"/>
                    </a:srgbClr>
                  </a:outerShdw>
                </a:effectLst>
              </a:rPr>
              <a:t> є «принцип айсберга». </a:t>
            </a:r>
            <a:r>
              <a:rPr lang="ru-RU" sz="1800" dirty="0" err="1" smtClean="0">
                <a:effectLst>
                  <a:outerShdw blurRad="38100" dist="38100" dir="2700000" algn="tl">
                    <a:srgbClr val="000000">
                      <a:alpha val="43137"/>
                    </a:srgbClr>
                  </a:outerShdw>
                </a:effectLst>
              </a:rPr>
              <a:t>Він</a:t>
            </a:r>
            <a:r>
              <a:rPr lang="ru-RU" sz="1800" dirty="0" smtClean="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полягає</a:t>
            </a:r>
            <a:r>
              <a:rPr lang="ru-RU" sz="1800" dirty="0">
                <a:effectLst>
                  <a:outerShdw blurRad="38100" dist="38100" dir="2700000" algn="tl">
                    <a:srgbClr val="000000">
                      <a:alpha val="43137"/>
                    </a:srgbClr>
                  </a:outerShdw>
                </a:effectLst>
              </a:rPr>
              <a:t> у </a:t>
            </a:r>
            <a:r>
              <a:rPr lang="ru-RU" sz="1800" dirty="0" err="1">
                <a:effectLst>
                  <a:outerShdw blurRad="38100" dist="38100" dir="2700000" algn="tl">
                    <a:srgbClr val="000000">
                      <a:alpha val="43137"/>
                    </a:srgbClr>
                  </a:outerShdw>
                </a:effectLst>
              </a:rPr>
              <a:t>створенні</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подвійної</a:t>
            </a:r>
            <a:r>
              <a:rPr lang="ru-RU" sz="1800" dirty="0">
                <a:effectLst>
                  <a:outerShdw blurRad="38100" dist="38100" dir="2700000" algn="tl">
                    <a:srgbClr val="000000">
                      <a:alpha val="43137"/>
                    </a:srgbClr>
                  </a:outerShdw>
                </a:effectLst>
              </a:rPr>
              <a:t> оптики», </a:t>
            </a:r>
            <a:r>
              <a:rPr lang="ru-RU" sz="1800" dirty="0" err="1">
                <a:effectLst>
                  <a:outerShdw blurRad="38100" dist="38100" dir="2700000" algn="tl">
                    <a:srgbClr val="000000">
                      <a:alpha val="43137"/>
                    </a:srgbClr>
                  </a:outerShdw>
                </a:effectLst>
              </a:rPr>
              <a:t>завдяки</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якій</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підкреслено</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спрощений</a:t>
            </a:r>
            <a:r>
              <a:rPr lang="ru-RU" sz="1800" dirty="0">
                <a:effectLst>
                  <a:outerShdw blurRad="38100" dist="38100" dir="2700000" algn="tl">
                    <a:srgbClr val="000000">
                      <a:alpha val="43137"/>
                    </a:srgbClr>
                  </a:outerShdw>
                </a:effectLst>
              </a:rPr>
              <a:t> у </a:t>
            </a:r>
            <a:r>
              <a:rPr lang="ru-RU" sz="1800" dirty="0" err="1">
                <a:effectLst>
                  <a:outerShdw blurRad="38100" dist="38100" dir="2700000" algn="tl">
                    <a:srgbClr val="000000">
                      <a:alpha val="43137"/>
                    </a:srgbClr>
                  </a:outerShdw>
                </a:effectLst>
              </a:rPr>
              <a:t>мовному</a:t>
            </a:r>
            <a:r>
              <a:rPr lang="ru-RU" sz="1800" dirty="0">
                <a:effectLst>
                  <a:outerShdw blurRad="38100" dist="38100" dir="2700000" algn="tl">
                    <a:srgbClr val="000000">
                      <a:alpha val="43137"/>
                    </a:srgbClr>
                  </a:outerShdw>
                </a:effectLst>
              </a:rPr>
              <a:t> та </a:t>
            </a:r>
            <a:r>
              <a:rPr lang="ru-RU" sz="1800" dirty="0" err="1">
                <a:effectLst>
                  <a:outerShdw blurRad="38100" dist="38100" dir="2700000" algn="tl">
                    <a:srgbClr val="000000">
                      <a:alpha val="43137"/>
                    </a:srgbClr>
                  </a:outerShdw>
                </a:effectLst>
              </a:rPr>
              <a:t>композиційному</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плані</a:t>
            </a:r>
            <a:r>
              <a:rPr lang="ru-RU" sz="1800" dirty="0">
                <a:effectLst>
                  <a:outerShdw blurRad="38100" dist="38100" dir="2700000" algn="tl">
                    <a:srgbClr val="000000">
                      <a:alpha val="43137"/>
                    </a:srgbClr>
                  </a:outerShdw>
                </a:effectLst>
              </a:rPr>
              <a:t> сюжет </a:t>
            </a:r>
            <a:r>
              <a:rPr lang="ru-RU" sz="1800" dirty="0" err="1" smtClean="0">
                <a:effectLst>
                  <a:outerShdw blurRad="38100" dist="38100" dir="2700000" algn="tl">
                    <a:srgbClr val="000000">
                      <a:alpha val="43137"/>
                    </a:srgbClr>
                  </a:outerShdw>
                </a:effectLst>
              </a:rPr>
              <a:t>збагачується</a:t>
            </a:r>
            <a:r>
              <a:rPr lang="ru-RU" sz="1800" dirty="0" smtClean="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складним</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підтекстом</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Саме</a:t>
            </a:r>
            <a:r>
              <a:rPr lang="ru-RU" sz="1800" dirty="0">
                <a:effectLst>
                  <a:outerShdw blurRad="38100" dist="38100" dir="2700000" algn="tl">
                    <a:srgbClr val="000000">
                      <a:alpha val="43137"/>
                    </a:srgbClr>
                  </a:outerShdw>
                </a:effectLst>
              </a:rPr>
              <a:t> в </a:t>
            </a:r>
            <a:r>
              <a:rPr lang="ru-RU" sz="1800" dirty="0" err="1">
                <a:effectLst>
                  <a:outerShdw blurRad="38100" dist="38100" dir="2700000" algn="tl">
                    <a:srgbClr val="000000">
                      <a:alpha val="43137"/>
                    </a:srgbClr>
                  </a:outerShdw>
                </a:effectLst>
              </a:rPr>
              <a:t>підтексті</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підводна</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частина</a:t>
            </a:r>
            <a:r>
              <a:rPr lang="ru-RU" sz="1800" dirty="0">
                <a:effectLst>
                  <a:outerShdw blurRad="38100" dist="38100" dir="2700000" algn="tl">
                    <a:srgbClr val="000000">
                      <a:alpha val="43137"/>
                    </a:srgbClr>
                  </a:outerShdw>
                </a:effectLst>
              </a:rPr>
              <a:t> «айсберга») </a:t>
            </a:r>
            <a:r>
              <a:rPr lang="ru-RU" sz="1800" dirty="0" err="1">
                <a:effectLst>
                  <a:outerShdw blurRad="38100" dist="38100" dir="2700000" algn="tl">
                    <a:srgbClr val="000000">
                      <a:alpha val="43137"/>
                    </a:srgbClr>
                  </a:outerShdw>
                </a:effectLst>
              </a:rPr>
              <a:t>зосереджується</a:t>
            </a:r>
            <a:r>
              <a:rPr lang="ru-RU" sz="1800" dirty="0">
                <a:effectLst>
                  <a:outerShdw blurRad="38100" dist="38100" dir="2700000" algn="tl">
                    <a:srgbClr val="000000">
                      <a:alpha val="43137"/>
                    </a:srgbClr>
                  </a:outerShdw>
                </a:effectLst>
              </a:rPr>
              <a:t> все </a:t>
            </a:r>
            <a:r>
              <a:rPr lang="ru-RU" sz="1800" dirty="0" err="1">
                <a:effectLst>
                  <a:outerShdw blurRad="38100" dist="38100" dir="2700000" algn="tl">
                    <a:srgbClr val="000000">
                      <a:alpha val="43137"/>
                    </a:srgbClr>
                  </a:outerShdw>
                </a:effectLst>
              </a:rPr>
              <a:t>багатство</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смислів</a:t>
            </a:r>
            <a:r>
              <a:rPr lang="ru-RU" sz="1800" dirty="0">
                <a:effectLst>
                  <a:outerShdw blurRad="38100" dist="38100" dir="2700000" algn="tl">
                    <a:srgbClr val="000000">
                      <a:alpha val="43137"/>
                    </a:srgbClr>
                  </a:outerShdw>
                </a:effectLst>
              </a:rPr>
              <a:t> та </a:t>
            </a:r>
            <a:r>
              <a:rPr lang="ru-RU" sz="1800" dirty="0" err="1">
                <a:effectLst>
                  <a:outerShdw blurRad="38100" dist="38100" dir="2700000" algn="tl">
                    <a:srgbClr val="000000">
                      <a:alpha val="43137"/>
                    </a:srgbClr>
                  </a:outerShdw>
                </a:effectLst>
              </a:rPr>
              <a:t>емоцій</a:t>
            </a:r>
            <a:r>
              <a:rPr lang="ru-RU" sz="1800" dirty="0">
                <a:effectLst>
                  <a:outerShdw blurRad="38100" dist="38100" dir="2700000" algn="tl">
                    <a:srgbClr val="000000">
                      <a:alpha val="43137"/>
                    </a:srgbClr>
                  </a:outerShdw>
                </a:effectLst>
              </a:rPr>
              <a:t>, </a:t>
            </a:r>
            <a:r>
              <a:rPr lang="ru-RU" sz="1800" dirty="0" err="1" smtClean="0">
                <a:effectLst>
                  <a:outerShdw blurRad="38100" dist="38100" dir="2700000" algn="tl">
                    <a:srgbClr val="000000">
                      <a:alpha val="43137"/>
                    </a:srgbClr>
                  </a:outerShdw>
                </a:effectLst>
              </a:rPr>
              <a:t>відбувається</a:t>
            </a:r>
            <a:r>
              <a:rPr lang="ru-RU" sz="1800" dirty="0" smtClean="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тонке</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нюансування</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характерів</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вибудовується</a:t>
            </a:r>
            <a:r>
              <a:rPr lang="ru-RU" sz="1800" dirty="0">
                <a:effectLst>
                  <a:outerShdw blurRad="38100" dist="38100" dir="2700000" algn="tl">
                    <a:srgbClr val="000000">
                      <a:alpha val="43137"/>
                    </a:srgbClr>
                  </a:outerShdw>
                </a:effectLst>
              </a:rPr>
              <a:t> система </a:t>
            </a:r>
            <a:r>
              <a:rPr lang="ru-RU" sz="1800" dirty="0" err="1">
                <a:effectLst>
                  <a:outerShdw blurRad="38100" dist="38100" dir="2700000" algn="tl">
                    <a:srgbClr val="000000">
                      <a:alpha val="43137"/>
                    </a:srgbClr>
                  </a:outerShdw>
                </a:effectLst>
              </a:rPr>
              <a:t>лейтмотивів</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символів</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асоціацій</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тощо</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Відтак</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залишаючись</a:t>
            </a:r>
            <a:r>
              <a:rPr lang="ru-RU" sz="1800" dirty="0">
                <a:effectLst>
                  <a:outerShdw blurRad="38100" dist="38100" dir="2700000" algn="tl">
                    <a:srgbClr val="000000">
                      <a:alpha val="43137"/>
                    </a:srgbClr>
                  </a:outerShdw>
                </a:effectLst>
              </a:rPr>
              <a:t> у межах </a:t>
            </a:r>
            <a:r>
              <a:rPr lang="ru-RU" sz="1800" dirty="0" err="1">
                <a:effectLst>
                  <a:outerShdw blurRad="38100" dist="38100" dir="2700000" algn="tl">
                    <a:srgbClr val="000000">
                      <a:alpha val="43137"/>
                    </a:srgbClr>
                  </a:outerShdw>
                </a:effectLst>
              </a:rPr>
              <a:t>стислої</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сухої</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майже</a:t>
            </a:r>
            <a:r>
              <a:rPr lang="ru-RU" sz="1800" dirty="0">
                <a:effectLst>
                  <a:outerShdw blurRad="38100" dist="38100" dir="2700000" algn="tl">
                    <a:srgbClr val="000000">
                      <a:alpha val="43137"/>
                    </a:srgbClr>
                  </a:outerShdw>
                </a:effectLst>
              </a:rPr>
              <a:t> до </a:t>
            </a:r>
            <a:r>
              <a:rPr lang="ru-RU" sz="1800" dirty="0" err="1" smtClean="0">
                <a:effectLst>
                  <a:outerShdw blurRad="38100" dist="38100" dir="2700000" algn="tl">
                    <a:srgbClr val="000000">
                      <a:alpha val="43137"/>
                    </a:srgbClr>
                  </a:outerShdw>
                </a:effectLst>
              </a:rPr>
              <a:t>документальної</a:t>
            </a:r>
            <a:r>
              <a:rPr lang="ru-RU" sz="1800" dirty="0" smtClean="0">
                <a:effectLst>
                  <a:outerShdw blurRad="38100" dist="38100" dir="2700000" algn="tl">
                    <a:srgbClr val="000000">
                      <a:alpha val="43137"/>
                    </a:srgbClr>
                  </a:outerShdw>
                </a:effectLst>
              </a:rPr>
              <a:t> </a:t>
            </a:r>
            <a:r>
              <a:rPr lang="ru-RU" sz="1800" dirty="0" err="1" smtClean="0">
                <a:effectLst>
                  <a:outerShdw blurRad="38100" dist="38100" dir="2700000" algn="tl">
                    <a:srgbClr val="000000">
                      <a:alpha val="43137"/>
                    </a:srgbClr>
                  </a:outerShdw>
                </a:effectLst>
              </a:rPr>
              <a:t>оповіді</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митець</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схоплював</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приховану</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під</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поверхнею</a:t>
            </a:r>
            <a:r>
              <a:rPr lang="ru-RU" sz="1800" dirty="0">
                <a:effectLst>
                  <a:outerShdw blurRad="38100" dist="38100" dir="2700000" algn="tl">
                    <a:srgbClr val="000000">
                      <a:alpha val="43137"/>
                    </a:srgbClr>
                  </a:outerShdw>
                </a:effectLst>
              </a:rPr>
              <a:t> речей та </a:t>
            </a:r>
            <a:r>
              <a:rPr lang="ru-RU" sz="1800" dirty="0" err="1">
                <a:effectLst>
                  <a:outerShdw blurRad="38100" dist="38100" dir="2700000" algn="tl">
                    <a:srgbClr val="000000">
                      <a:alpha val="43137"/>
                    </a:srgbClr>
                  </a:outerShdw>
                </a:effectLst>
              </a:rPr>
              <a:t>подій</a:t>
            </a:r>
            <a:r>
              <a:rPr lang="ru-RU" sz="1800" dirty="0">
                <a:effectLst>
                  <a:outerShdw blurRad="38100" dist="38100" dir="2700000" algn="tl">
                    <a:srgbClr val="000000">
                      <a:alpha val="43137"/>
                    </a:srgbClr>
                  </a:outerShdw>
                </a:effectLst>
              </a:rPr>
              <a:t> </a:t>
            </a:r>
            <a:r>
              <a:rPr lang="ru-RU" sz="1800" dirty="0" err="1">
                <a:effectLst>
                  <a:outerShdw blurRad="38100" dist="38100" dir="2700000" algn="tl">
                    <a:srgbClr val="000000">
                      <a:alpha val="43137"/>
                    </a:srgbClr>
                  </a:outerShdw>
                </a:effectLst>
              </a:rPr>
              <a:t>глибинну</a:t>
            </a:r>
            <a:r>
              <a:rPr lang="ru-RU" sz="1800" dirty="0">
                <a:effectLst>
                  <a:outerShdw blurRad="38100" dist="38100" dir="2700000" algn="tl">
                    <a:srgbClr val="000000">
                      <a:alpha val="43137"/>
                    </a:srgbClr>
                  </a:outerShdw>
                </a:effectLst>
              </a:rPr>
              <a:t> «правду </a:t>
            </a:r>
            <a:r>
              <a:rPr lang="ru-RU" sz="1800" dirty="0" err="1">
                <a:effectLst>
                  <a:outerShdw blurRad="38100" dist="38100" dir="2700000" algn="tl">
                    <a:srgbClr val="000000">
                      <a:alpha val="43137"/>
                    </a:srgbClr>
                  </a:outerShdw>
                </a:effectLst>
              </a:rPr>
              <a:t>життя</a:t>
            </a:r>
            <a:r>
              <a:rPr lang="ru-RU" sz="1800" dirty="0">
                <a:effectLst>
                  <a:outerShdw blurRad="38100" dist="38100" dir="2700000" algn="tl">
                    <a:srgbClr val="000000">
                      <a:alpha val="43137"/>
                    </a:srgbClr>
                  </a:outerShdw>
                </a:effectLst>
              </a:rPr>
              <a:t>».</a:t>
            </a:r>
            <a:r>
              <a:rPr lang="ru-RU" sz="2000" dirty="0"/>
              <a:t/>
            </a:r>
            <a:br>
              <a:rPr lang="ru-RU" sz="2000" dirty="0"/>
            </a:br>
            <a:endParaRPr lang="ru-RU" sz="20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048" y="764704"/>
            <a:ext cx="3971651" cy="53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8646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7320" y="1484784"/>
            <a:ext cx="7776864" cy="4248472"/>
          </a:xfrm>
        </p:spPr>
        <p:style>
          <a:lnRef idx="3">
            <a:schemeClr val="lt1"/>
          </a:lnRef>
          <a:fillRef idx="1">
            <a:schemeClr val="accent6"/>
          </a:fillRef>
          <a:effectRef idx="1">
            <a:schemeClr val="accent6"/>
          </a:effectRef>
          <a:fontRef idx="minor">
            <a:schemeClr val="lt1"/>
          </a:fontRef>
        </p:style>
        <p:txBody>
          <a:bodyPr>
            <a:noAutofit/>
          </a:bodyPr>
          <a:lstStyle/>
          <a:p>
            <a:pPr algn="l"/>
            <a:r>
              <a:rPr lang="ru-RU" sz="1800" dirty="0" smtClean="0">
                <a:effectLst>
                  <a:outerShdw blurRad="38100" dist="38100" dir="2700000" algn="tl">
                    <a:srgbClr val="000000">
                      <a:alpha val="43137"/>
                    </a:srgbClr>
                  </a:outerShdw>
                </a:effectLst>
                <a:latin typeface="Monotype Corsiva" panose="03010101010201010101" pitchFamily="66" charset="0"/>
              </a:rPr>
              <a:t>--</a:t>
            </a:r>
            <a:r>
              <a:rPr lang="ru-RU" sz="1800" dirty="0" err="1" smtClean="0">
                <a:effectLst>
                  <a:outerShdw blurRad="38100" dist="38100" dir="2700000" algn="tl">
                    <a:srgbClr val="000000">
                      <a:alpha val="43137"/>
                    </a:srgbClr>
                  </a:outerShdw>
                </a:effectLst>
                <a:latin typeface="Monotype Corsiva" panose="03010101010201010101" pitchFamily="66" charset="0"/>
              </a:rPr>
              <a:t>ідейно-тематичний</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a:effectLst>
                  <a:outerShdw blurRad="38100" dist="38100" dir="2700000" algn="tl">
                    <a:srgbClr val="000000">
                      <a:alpha val="43137"/>
                    </a:srgbClr>
                  </a:outerShdw>
                </a:effectLst>
                <a:latin typeface="Monotype Corsiva" panose="03010101010201010101" pitchFamily="66" charset="0"/>
              </a:rPr>
              <a:t>комплекс «</a:t>
            </a:r>
            <a:r>
              <a:rPr lang="ru-RU" sz="1800" dirty="0" err="1">
                <a:effectLst>
                  <a:outerShdw blurRad="38100" dist="38100" dir="2700000" algn="tl">
                    <a:srgbClr val="000000">
                      <a:alpha val="43137"/>
                    </a:srgbClr>
                  </a:outerShdw>
                </a:effectLst>
                <a:latin typeface="Monotype Corsiva" panose="03010101010201010101" pitchFamily="66" charset="0"/>
              </a:rPr>
              <a:t>втраченого</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покоління</a:t>
            </a:r>
            <a:r>
              <a:rPr lang="ru-RU" sz="1800" dirty="0">
                <a:effectLst>
                  <a:outerShdw blurRad="38100" dist="38100" dir="2700000" algn="tl">
                    <a:srgbClr val="000000">
                      <a:alpha val="43137"/>
                    </a:srgbClr>
                  </a:outerShdw>
                </a:effectLst>
                <a:latin typeface="Monotype Corsiva" panose="03010101010201010101" pitchFamily="66" charset="0"/>
              </a:rPr>
              <a:t>» та </a:t>
            </a:r>
            <a:r>
              <a:rPr lang="ru-RU" sz="1800" dirty="0" err="1" smtClean="0">
                <a:effectLst>
                  <a:outerShdw blurRad="38100" dist="38100" dir="2700000" algn="tl">
                    <a:srgbClr val="000000">
                      <a:alpha val="43137"/>
                    </a:srgbClr>
                  </a:outerShdw>
                </a:effectLst>
                <a:latin typeface="Monotype Corsiva" panose="03010101010201010101" pitchFamily="66" charset="0"/>
              </a:rPr>
              <a:t>пов</a:t>
            </a:r>
            <a:r>
              <a:rPr lang="en-US" sz="1800" dirty="0" smtClean="0">
                <a:effectLst>
                  <a:outerShdw blurRad="38100" dist="38100" dir="2700000" algn="tl">
                    <a:srgbClr val="000000">
                      <a:alpha val="43137"/>
                    </a:srgbClr>
                  </a:outerShdw>
                </a:effectLst>
                <a:latin typeface="Monotype Corsiva" panose="03010101010201010101" pitchFamily="66" charset="0"/>
              </a:rPr>
              <a:t>’</a:t>
            </a:r>
            <a:r>
              <a:rPr lang="ru-RU" sz="1800" dirty="0" err="1" smtClean="0">
                <a:effectLst>
                  <a:outerShdw blurRad="38100" dist="38100" dir="2700000" algn="tl">
                    <a:srgbClr val="000000">
                      <a:alpha val="43137"/>
                    </a:srgbClr>
                  </a:outerShdw>
                </a:effectLst>
                <a:latin typeface="Monotype Corsiva" panose="03010101010201010101" pitchFamily="66" charset="0"/>
              </a:rPr>
              <a:t>язані</a:t>
            </a:r>
            <a:r>
              <a:rPr lang="en-US" sz="1800" dirty="0" smtClean="0">
                <a:effectLst>
                  <a:outerShdw blurRad="38100" dist="38100" dir="2700000" algn="tl">
                    <a:srgbClr val="000000">
                      <a:alpha val="43137"/>
                    </a:srgbClr>
                  </a:outerShdw>
                </a:effectLst>
                <a:latin typeface="Monotype Corsiva" panose="03010101010201010101" pitchFamily="66" charset="0"/>
              </a:rPr>
              <a:t> </a:t>
            </a:r>
            <a:r>
              <a:rPr lang="uk-UA" sz="1800" dirty="0" smtClean="0">
                <a:effectLst>
                  <a:outerShdw blurRad="38100" dist="38100" dir="2700000" algn="tl">
                    <a:srgbClr val="000000">
                      <a:alpha val="43137"/>
                    </a:srgbClr>
                  </a:outerShdw>
                </a:effectLst>
                <a:latin typeface="Monotype Corsiva" panose="03010101010201010101" pitchFamily="66" charset="0"/>
              </a:rPr>
              <a:t>з </a:t>
            </a:r>
            <a:r>
              <a:rPr lang="ru-RU" sz="1800" dirty="0" smtClean="0">
                <a:effectLst>
                  <a:outerShdw blurRad="38100" dist="38100" dir="2700000" algn="tl">
                    <a:srgbClr val="000000">
                      <a:alpha val="43137"/>
                    </a:srgbClr>
                  </a:outerShdw>
                </a:effectLst>
                <a:latin typeface="Monotype Corsiva" panose="03010101010201010101" pitchFamily="66" charset="0"/>
              </a:rPr>
              <a:t>ним </a:t>
            </a:r>
            <a:r>
              <a:rPr lang="ru-RU" sz="1800" dirty="0" err="1">
                <a:effectLst>
                  <a:outerShdw blurRad="38100" dist="38100" dir="2700000" algn="tl">
                    <a:srgbClr val="000000">
                      <a:alpha val="43137"/>
                    </a:srgbClr>
                  </a:outerShdw>
                </a:effectLst>
                <a:latin typeface="Monotype Corsiva" panose="03010101010201010101" pitchFamily="66" charset="0"/>
              </a:rPr>
              <a:t>антивоєнний</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smtClean="0">
                <a:effectLst>
                  <a:outerShdw blurRad="38100" dist="38100" dir="2700000" algn="tl">
                    <a:srgbClr val="000000">
                      <a:alpha val="43137"/>
                    </a:srgbClr>
                  </a:outerShdw>
                </a:effectLst>
                <a:latin typeface="Monotype Corsiva" panose="03010101010201010101" pitchFamily="66" charset="0"/>
              </a:rPr>
              <a:t>пафос,настрої</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недовіри</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smtClean="0">
                <a:effectLst>
                  <a:outerShdw blurRad="38100" dist="38100" dir="2700000" algn="tl">
                    <a:srgbClr val="000000">
                      <a:alpha val="43137"/>
                    </a:srgbClr>
                  </a:outerShdw>
                </a:effectLst>
                <a:latin typeface="Monotype Corsiva" panose="03010101010201010101" pitchFamily="66" charset="0"/>
              </a:rPr>
              <a:t>до </a:t>
            </a:r>
            <a:r>
              <a:rPr lang="ru-RU" sz="1800" dirty="0" err="1" smtClean="0">
                <a:effectLst>
                  <a:outerShdw blurRad="38100" dist="38100" dir="2700000" algn="tl">
                    <a:srgbClr val="000000">
                      <a:alpha val="43137"/>
                    </a:srgbClr>
                  </a:outerShdw>
                </a:effectLst>
                <a:latin typeface="Monotype Corsiva" panose="03010101010201010101" pitchFamily="66" charset="0"/>
              </a:rPr>
              <a:t>ідеології</a:t>
            </a:r>
            <a:r>
              <a:rPr lang="ru-RU" sz="1800" dirty="0">
                <a:effectLst>
                  <a:outerShdw blurRad="38100" dist="38100" dir="2700000" algn="tl">
                    <a:srgbClr val="000000">
                      <a:alpha val="43137"/>
                    </a:srgbClr>
                  </a:outerShdw>
                </a:effectLst>
                <a:latin typeface="Monotype Corsiva" panose="03010101010201010101" pitchFamily="66" charset="0"/>
              </a:rPr>
              <a:t>, патетики, </a:t>
            </a:r>
            <a:r>
              <a:rPr lang="ru-RU" sz="1800" dirty="0" err="1">
                <a:effectLst>
                  <a:outerShdw blurRad="38100" dist="38100" dir="2700000" algn="tl">
                    <a:srgbClr val="000000">
                      <a:alpha val="43137"/>
                    </a:srgbClr>
                  </a:outerShdw>
                </a:effectLst>
                <a:latin typeface="Monotype Corsiva" panose="03010101010201010101" pitchFamily="66" charset="0"/>
              </a:rPr>
              <a:t>піднесених</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слів</a:t>
            </a:r>
            <a:r>
              <a:rPr lang="ru-RU" sz="1800" dirty="0">
                <a:effectLst>
                  <a:outerShdw blurRad="38100" dist="38100" dir="2700000" algn="tl">
                    <a:srgbClr val="000000">
                      <a:alpha val="43137"/>
                    </a:srgbClr>
                  </a:outerShdw>
                </a:effectLst>
                <a:latin typeface="Monotype Corsiva" panose="03010101010201010101" pitchFamily="66" charset="0"/>
              </a:rPr>
              <a:t>;</a:t>
            </a:r>
            <a:br>
              <a:rPr lang="ru-RU" sz="1800" dirty="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
            </a:r>
            <a:br>
              <a:rPr lang="ru-RU" sz="1800" dirty="0" smtClean="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a:t>
            </a:r>
            <a:r>
              <a:rPr lang="ru-RU" sz="1800" dirty="0" err="1" smtClean="0">
                <a:effectLst>
                  <a:outerShdw blurRad="38100" dist="38100" dir="2700000" algn="tl">
                    <a:srgbClr val="000000">
                      <a:alpha val="43137"/>
                    </a:srgbClr>
                  </a:outerShdw>
                </a:effectLst>
                <a:latin typeface="Monotype Corsiva" panose="03010101010201010101" pitchFamily="66" charset="0"/>
              </a:rPr>
              <a:t>змалювання</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err="1" smtClean="0">
                <a:effectLst>
                  <a:outerShdw blurRad="38100" dist="38100" dir="2700000" algn="tl">
                    <a:srgbClr val="000000">
                      <a:alpha val="43137"/>
                    </a:srgbClr>
                  </a:outerShdw>
                </a:effectLst>
                <a:latin typeface="Monotype Corsiva" panose="03010101010201010101" pitchFamily="66" charset="0"/>
              </a:rPr>
              <a:t>екзистенційних</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a:effectLst>
                  <a:outerShdw blurRad="38100" dist="38100" dir="2700000" algn="tl">
                    <a:srgbClr val="000000">
                      <a:alpha val="43137"/>
                    </a:srgbClr>
                  </a:outerShdw>
                </a:effectLst>
                <a:latin typeface="Monotype Corsiva" panose="03010101010201010101" pitchFamily="66" charset="0"/>
              </a:rPr>
              <a:t>«</a:t>
            </a:r>
            <a:r>
              <a:rPr lang="ru-RU" sz="1800" dirty="0" err="1" smtClean="0">
                <a:effectLst>
                  <a:outerShdw blurRad="38100" dist="38100" dir="2700000" algn="tl">
                    <a:srgbClr val="000000">
                      <a:alpha val="43137"/>
                    </a:srgbClr>
                  </a:outerShdw>
                </a:effectLst>
                <a:latin typeface="Monotype Corsiva" panose="03010101010201010101" pitchFamily="66" charset="0"/>
              </a:rPr>
              <a:t>межових</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err="1" smtClean="0">
                <a:effectLst>
                  <a:outerShdw blurRad="38100" dist="38100" dir="2700000" algn="tl">
                    <a:srgbClr val="000000">
                      <a:alpha val="43137"/>
                    </a:srgbClr>
                  </a:outerShdw>
                </a:effectLst>
                <a:latin typeface="Monotype Corsiva" panose="03010101010201010101" pitchFamily="66" charset="0"/>
              </a:rPr>
              <a:t>ситуацій</a:t>
            </a:r>
            <a:r>
              <a:rPr lang="ru-RU" sz="1800" dirty="0">
                <a:effectLst>
                  <a:outerShdw blurRad="38100" dist="38100" dir="2700000" algn="tl">
                    <a:srgbClr val="000000">
                      <a:alpha val="43137"/>
                    </a:srgbClr>
                  </a:outerShdw>
                </a:effectLst>
                <a:latin typeface="Monotype Corsiva" panose="03010101010201010101" pitchFamily="66" charset="0"/>
              </a:rPr>
              <a:t>, у </a:t>
            </a:r>
            <a:r>
              <a:rPr lang="ru-RU" sz="1800" dirty="0" err="1">
                <a:effectLst>
                  <a:outerShdw blurRad="38100" dist="38100" dir="2700000" algn="tl">
                    <a:srgbClr val="000000">
                      <a:alpha val="43137"/>
                    </a:srgbClr>
                  </a:outerShdw>
                </a:effectLst>
                <a:latin typeface="Monotype Corsiva" panose="03010101010201010101" pitchFamily="66" charset="0"/>
              </a:rPr>
              <a:t>яких</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герої</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проходять</a:t>
            </a:r>
            <a:r>
              <a:rPr lang="ru-RU" sz="1800" dirty="0">
                <a:effectLst>
                  <a:outerShdw blurRad="38100" dist="38100" dir="2700000" algn="tl">
                    <a:srgbClr val="000000">
                      <a:alpha val="43137"/>
                    </a:srgbClr>
                  </a:outerShdw>
                </a:effectLst>
                <a:latin typeface="Monotype Corsiva" panose="03010101010201010101" pitchFamily="66" charset="0"/>
              </a:rPr>
              <a:t> через </a:t>
            </a:r>
            <a:r>
              <a:rPr lang="ru-RU" sz="1800" dirty="0" err="1">
                <a:effectLst>
                  <a:outerShdw blurRad="38100" dist="38100" dir="2700000" algn="tl">
                    <a:srgbClr val="000000">
                      <a:alpha val="43137"/>
                    </a:srgbClr>
                  </a:outerShdw>
                </a:effectLst>
                <a:latin typeface="Monotype Corsiva" panose="03010101010201010101" pitchFamily="66" charset="0"/>
              </a:rPr>
              <a:t>серйозні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моральні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випробування</a:t>
            </a:r>
            <a:r>
              <a:rPr lang="ru-RU" sz="1800" dirty="0">
                <a:effectLst>
                  <a:outerShdw blurRad="38100" dist="38100" dir="2700000" algn="tl">
                    <a:srgbClr val="000000">
                      <a:alpha val="43137"/>
                    </a:srgbClr>
                  </a:outerShdw>
                </a:effectLst>
                <a:latin typeface="Monotype Corsiva" panose="03010101010201010101" pitchFamily="66" charset="0"/>
              </a:rPr>
              <a:t>;</a:t>
            </a:r>
            <a:br>
              <a:rPr lang="ru-RU" sz="1800" dirty="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
            </a:r>
            <a:br>
              <a:rPr lang="ru-RU" sz="1800" dirty="0" smtClean="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a:t>
            </a:r>
            <a:r>
              <a:rPr lang="ru-RU" sz="1800" dirty="0" err="1" smtClean="0">
                <a:effectLst>
                  <a:outerShdw blurRad="38100" dist="38100" dir="2700000" algn="tl">
                    <a:srgbClr val="000000">
                      <a:alpha val="43137"/>
                    </a:srgbClr>
                  </a:outerShdw>
                </a:effectLst>
                <a:latin typeface="Monotype Corsiva" panose="03010101010201010101" pitchFamily="66" charset="0"/>
              </a:rPr>
              <a:t>трагічне</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a:effectLst>
                  <a:outerShdw blurRad="38100" dist="38100" dir="2700000" algn="tl">
                    <a:srgbClr val="000000">
                      <a:alpha val="43137"/>
                    </a:srgbClr>
                  </a:outerShdw>
                </a:effectLst>
                <a:latin typeface="Monotype Corsiva" panose="03010101010201010101" pitchFamily="66" charset="0"/>
              </a:rPr>
              <a:t>переживания </a:t>
            </a:r>
            <a:r>
              <a:rPr lang="ru-RU" sz="1800" dirty="0" err="1">
                <a:effectLst>
                  <a:outerShdw blurRad="38100" dist="38100" dir="2700000" algn="tl">
                    <a:srgbClr val="000000">
                      <a:alpha val="43137"/>
                    </a:srgbClr>
                  </a:outerShdw>
                </a:effectLst>
                <a:latin typeface="Monotype Corsiva" panose="03010101010201010101" pitchFamily="66" charset="0"/>
              </a:rPr>
              <a:t>скінченності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буття</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smtClean="0">
                <a:effectLst>
                  <a:outerShdw blurRad="38100" dist="38100" dir="2700000" algn="tl">
                    <a:srgbClr val="000000">
                      <a:alpha val="43137"/>
                    </a:srgbClr>
                  </a:outerShdw>
                </a:effectLst>
                <a:latin typeface="Monotype Corsiva" panose="03010101010201010101" pitchFamily="66" charset="0"/>
              </a:rPr>
              <a:t/>
            </a:r>
            <a:br>
              <a:rPr lang="ru-RU" sz="1800" dirty="0" smtClean="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
            </a:r>
            <a:br>
              <a:rPr lang="ru-RU" sz="1800" dirty="0" smtClean="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--мотив </a:t>
            </a:r>
            <a:r>
              <a:rPr lang="ru-RU" sz="1800" dirty="0">
                <a:effectLst>
                  <a:outerShdw blurRad="38100" dist="38100" dir="2700000" algn="tl">
                    <a:srgbClr val="000000">
                      <a:alpha val="43137"/>
                    </a:srgbClr>
                  </a:outerShdw>
                </a:effectLst>
                <a:latin typeface="Monotype Corsiva" panose="03010101010201010101" pitchFamily="66" charset="0"/>
              </a:rPr>
              <a:t>насолоди </a:t>
            </a:r>
            <a:r>
              <a:rPr lang="ru-RU" sz="1800" dirty="0" err="1">
                <a:effectLst>
                  <a:outerShdw blurRad="38100" dist="38100" dir="2700000" algn="tl">
                    <a:srgbClr val="000000">
                      <a:alpha val="43137"/>
                    </a:srgbClr>
                  </a:outerShdw>
                </a:effectLst>
                <a:latin typeface="Monotype Corsiva" panose="03010101010201010101" pitchFamily="66" charset="0"/>
              </a:rPr>
              <a:t>миттєвістю</a:t>
            </a:r>
            <a:r>
              <a:rPr lang="ru-RU" sz="1800" dirty="0">
                <a:effectLst>
                  <a:outerShdw blurRad="38100" dist="38100" dir="2700000" algn="tl">
                    <a:srgbClr val="000000">
                      <a:alpha val="43137"/>
                    </a:srgbClr>
                  </a:outerShdw>
                </a:effectLst>
                <a:latin typeface="Monotype Corsiva" panose="03010101010201010101" pitchFamily="66" charset="0"/>
              </a:rPr>
              <a:t>;</a:t>
            </a:r>
            <a:br>
              <a:rPr lang="ru-RU" sz="1800" dirty="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
            </a:r>
            <a:br>
              <a:rPr lang="ru-RU" sz="1800" dirty="0" smtClean="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a:t>
            </a:r>
            <a:r>
              <a:rPr lang="ru-RU" sz="1800" dirty="0" err="1" smtClean="0">
                <a:effectLst>
                  <a:outerShdw blurRad="38100" dist="38100" dir="2700000" algn="tl">
                    <a:srgbClr val="000000">
                      <a:alpha val="43137"/>
                    </a:srgbClr>
                  </a:outerShdw>
                </a:effectLst>
                <a:latin typeface="Monotype Corsiva" panose="03010101010201010101" pitchFamily="66" charset="0"/>
              </a:rPr>
              <a:t>зображення</a:t>
            </a:r>
            <a:r>
              <a:rPr lang="ru-RU" sz="1800" dirty="0" smtClean="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зовнішньої</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невлаштованості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іа</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внутрішнього</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спустошення</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сучасної</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людини</a:t>
            </a:r>
            <a:r>
              <a:rPr lang="ru-RU" sz="1800" dirty="0">
                <a:effectLst>
                  <a:outerShdw blurRad="38100" dist="38100" dir="2700000" algn="tl">
                    <a:srgbClr val="000000">
                      <a:alpha val="43137"/>
                    </a:srgbClr>
                  </a:outerShdw>
                </a:effectLst>
                <a:latin typeface="Monotype Corsiva" panose="03010101010201010101" pitchFamily="66" charset="0"/>
              </a:rPr>
              <a:t>;</a:t>
            </a:r>
            <a:br>
              <a:rPr lang="ru-RU" sz="1800" dirty="0">
                <a:effectLst>
                  <a:outerShdw blurRad="38100" dist="38100" dir="2700000" algn="tl">
                    <a:srgbClr val="000000">
                      <a:alpha val="43137"/>
                    </a:srgbClr>
                  </a:outerShdw>
                </a:effectLst>
                <a:latin typeface="Monotype Corsiva" panose="03010101010201010101" pitchFamily="66" charset="0"/>
              </a:rPr>
            </a:br>
            <a:r>
              <a:rPr lang="ru-RU" sz="1800" dirty="0" smtClean="0">
                <a:effectLst>
                  <a:outerShdw blurRad="38100" dist="38100" dir="2700000" algn="tl">
                    <a:srgbClr val="000000">
                      <a:alpha val="43137"/>
                    </a:srgbClr>
                  </a:outerShdw>
                </a:effectLst>
                <a:latin typeface="Monotype Corsiva" panose="03010101010201010101" pitchFamily="66" charset="0"/>
              </a:rPr>
              <a:t>--«герой кодексу», </a:t>
            </a:r>
            <a:r>
              <a:rPr lang="ru-RU" sz="1800" dirty="0" err="1">
                <a:effectLst>
                  <a:outerShdw blurRad="38100" dist="38100" dir="2700000" algn="tl">
                    <a:srgbClr val="000000">
                      <a:alpha val="43137"/>
                    </a:srgbClr>
                  </a:outerShdw>
                </a:effectLst>
                <a:latin typeface="Monotype Corsiva" panose="03010101010201010101" pitchFamily="66" charset="0"/>
              </a:rPr>
              <a:t>який</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виявляє</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мужність</a:t>
            </a:r>
            <a:r>
              <a:rPr lang="ru-RU" sz="1800" dirty="0">
                <a:effectLst>
                  <a:outerShdw blurRad="38100" dist="38100" dir="2700000" algn="tl">
                    <a:srgbClr val="000000">
                      <a:alpha val="43137"/>
                    </a:srgbClr>
                  </a:outerShdw>
                </a:effectLst>
                <a:latin typeface="Monotype Corsiva" panose="03010101010201010101" pitchFamily="66" charset="0"/>
              </a:rPr>
              <a:t> та </a:t>
            </a:r>
            <a:r>
              <a:rPr lang="ru-RU" sz="1800" dirty="0" err="1">
                <a:effectLst>
                  <a:outerShdw blurRad="38100" dist="38100" dir="2700000" algn="tl">
                    <a:srgbClr val="000000">
                      <a:alpha val="43137"/>
                    </a:srgbClr>
                  </a:outerShdw>
                </a:effectLst>
                <a:latin typeface="Monotype Corsiva" panose="03010101010201010101" pitchFamily="66" charset="0"/>
              </a:rPr>
              <a:t>стоїцизм</a:t>
            </a:r>
            <a:r>
              <a:rPr lang="ru-RU" sz="1800" dirty="0">
                <a:effectLst>
                  <a:outerShdw blurRad="38100" dist="38100" dir="2700000" algn="tl">
                    <a:srgbClr val="000000">
                      <a:alpha val="43137"/>
                    </a:srgbClr>
                  </a:outerShdw>
                </a:effectLst>
                <a:latin typeface="Monotype Corsiva" panose="03010101010201010101" pitchFamily="66" charset="0"/>
              </a:rPr>
              <a:t> перед </a:t>
            </a:r>
            <a:r>
              <a:rPr lang="ru-RU" sz="1800" dirty="0" err="1">
                <a:effectLst>
                  <a:outerShdw blurRad="38100" dist="38100" dir="2700000" algn="tl">
                    <a:srgbClr val="000000">
                      <a:alpha val="43137"/>
                    </a:srgbClr>
                  </a:outerShdw>
                </a:effectLst>
                <a:latin typeface="Monotype Corsiva" panose="03010101010201010101" pitchFamily="66" charset="0"/>
              </a:rPr>
              <a:t>лицем</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ворожих</a:t>
            </a:r>
            <a:r>
              <a:rPr lang="ru-RU" sz="1800" dirty="0">
                <a:effectLst>
                  <a:outerShdw blurRad="38100" dist="38100" dir="2700000" algn="tl">
                    <a:srgbClr val="000000">
                      <a:alpha val="43137"/>
                    </a:srgbClr>
                  </a:outerShdw>
                </a:effectLst>
                <a:latin typeface="Monotype Corsiva" panose="03010101010201010101" pitchFamily="66" charset="0"/>
              </a:rPr>
              <a:t> сил, </a:t>
            </a:r>
            <a:r>
              <a:rPr lang="ru-RU" sz="1800" dirty="0" err="1">
                <a:effectLst>
                  <a:outerShdw blurRad="38100" dist="38100" dir="2700000" algn="tl">
                    <a:srgbClr val="000000">
                      <a:alpha val="43137"/>
                    </a:srgbClr>
                  </a:outerShdw>
                </a:effectLst>
                <a:latin typeface="Monotype Corsiva" panose="03010101010201010101" pitchFamily="66" charset="0"/>
              </a:rPr>
              <a:t>бореться</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smtClean="0">
                <a:effectLst>
                  <a:outerShdw blurRad="38100" dist="38100" dir="2700000" algn="tl">
                    <a:srgbClr val="000000">
                      <a:alpha val="43137"/>
                    </a:srgbClr>
                  </a:outerShdw>
                </a:effectLst>
                <a:latin typeface="Monotype Corsiva" panose="03010101010201010101" pitchFamily="66" charset="0"/>
              </a:rPr>
              <a:t>з </a:t>
            </a:r>
            <a:r>
              <a:rPr lang="ru-RU" sz="1800" dirty="0">
                <a:effectLst>
                  <a:outerShdw blurRad="38100" dist="38100" dir="2700000" algn="tl">
                    <a:srgbClr val="000000">
                      <a:alpha val="43137"/>
                    </a:srgbClr>
                  </a:outerShdw>
                </a:effectLst>
                <a:latin typeface="Monotype Corsiva" panose="03010101010201010101" pitchFamily="66" charset="0"/>
              </a:rPr>
              <a:t>«лихою </a:t>
            </a:r>
            <a:r>
              <a:rPr lang="ru-RU" sz="1800" dirty="0" smtClean="0">
                <a:effectLst>
                  <a:outerShdw blurRad="38100" dist="38100" dir="2700000" algn="tl">
                    <a:srgbClr val="000000">
                      <a:alpha val="43137"/>
                    </a:srgbClr>
                  </a:outerShdw>
                </a:effectLst>
                <a:latin typeface="Monotype Corsiva" panose="03010101010201010101" pitchFamily="66" charset="0"/>
              </a:rPr>
              <a:t>долею» </a:t>
            </a:r>
            <a:r>
              <a:rPr lang="ru-RU" sz="1800" dirty="0">
                <a:effectLst>
                  <a:outerShdw blurRad="38100" dist="38100" dir="2700000" algn="tl">
                    <a:srgbClr val="000000">
                      <a:alpha val="43137"/>
                    </a:srgbClr>
                  </a:outerShdw>
                </a:effectLst>
                <a:latin typeface="Monotype Corsiva" panose="03010101010201010101" pitchFamily="66" charset="0"/>
              </a:rPr>
              <a:t>і при </a:t>
            </a:r>
            <a:r>
              <a:rPr lang="ru-RU" sz="1800" dirty="0" err="1">
                <a:effectLst>
                  <a:outerShdw blurRad="38100" dist="38100" dir="2700000" algn="tl">
                    <a:srgbClr val="000000">
                      <a:alpha val="43137"/>
                    </a:srgbClr>
                  </a:outerShdw>
                </a:effectLst>
                <a:latin typeface="Monotype Corsiva" panose="03010101010201010101" pitchFamily="66" charset="0"/>
              </a:rPr>
              <a:t>цьому</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діє</a:t>
            </a:r>
            <a:r>
              <a:rPr lang="ru-RU" sz="1800" dirty="0">
                <a:effectLst>
                  <a:outerShdw blurRad="38100" dist="38100" dir="2700000" algn="tl">
                    <a:srgbClr val="000000">
                      <a:alpha val="43137"/>
                    </a:srgbClr>
                  </a:outerShdw>
                </a:effectLst>
                <a:latin typeface="Monotype Corsiva" panose="03010101010201010101" pitchFamily="66" charset="0"/>
              </a:rPr>
              <a:t> «за </a:t>
            </a:r>
            <a:r>
              <a:rPr lang="ru-RU" sz="1800" dirty="0" smtClean="0">
                <a:effectLst>
                  <a:outerShdw blurRad="38100" dist="38100" dir="2700000" algn="tl">
                    <a:srgbClr val="000000">
                      <a:alpha val="43137"/>
                    </a:srgbClr>
                  </a:outerShdw>
                </a:effectLst>
                <a:latin typeface="Monotype Corsiva" panose="03010101010201010101" pitchFamily="66" charset="0"/>
              </a:rPr>
              <a:t>правилами», </a:t>
            </a:r>
            <a:r>
              <a:rPr lang="ru-RU" sz="1800" dirty="0" err="1">
                <a:effectLst>
                  <a:outerShdw blurRad="38100" dist="38100" dir="2700000" algn="tl">
                    <a:srgbClr val="000000">
                      <a:alpha val="43137"/>
                    </a:srgbClr>
                  </a:outerShdw>
                </a:effectLst>
                <a:latin typeface="Monotype Corsiva" panose="03010101010201010101" pitchFamily="66" charset="0"/>
              </a:rPr>
              <a:t>спрямованими</a:t>
            </a:r>
            <a:r>
              <a:rPr lang="ru-RU" sz="1800" dirty="0">
                <a:effectLst>
                  <a:outerShdw blurRad="38100" dist="38100" dir="2700000" algn="tl">
                    <a:srgbClr val="000000">
                      <a:alpha val="43137"/>
                    </a:srgbClr>
                  </a:outerShdw>
                </a:effectLst>
                <a:latin typeface="Monotype Corsiva" panose="03010101010201010101" pitchFamily="66" charset="0"/>
              </a:rPr>
              <a:t> на </a:t>
            </a:r>
            <a:r>
              <a:rPr lang="ru-RU" sz="1800" dirty="0" err="1">
                <a:effectLst>
                  <a:outerShdw blurRad="38100" dist="38100" dir="2700000" algn="tl">
                    <a:srgbClr val="000000">
                      <a:alpha val="43137"/>
                    </a:srgbClr>
                  </a:outerShdw>
                </a:effectLst>
                <a:latin typeface="Monotype Corsiva" panose="03010101010201010101" pitchFamily="66" charset="0"/>
              </a:rPr>
              <a:t>збереження</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внутрішньої</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шляхетності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честі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гідності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дружби</a:t>
            </a:r>
            <a:r>
              <a:rPr lang="ru-RU" sz="1800" dirty="0">
                <a:effectLst>
                  <a:outerShdw blurRad="38100" dist="38100" dir="2700000" algn="tl">
                    <a:srgbClr val="000000">
                      <a:alpha val="43137"/>
                    </a:srgbClr>
                  </a:outerShdw>
                </a:effectLst>
                <a:latin typeface="Monotype Corsiva" panose="03010101010201010101" pitchFamily="66" charset="0"/>
              </a:rPr>
              <a:t> та </a:t>
            </a:r>
            <a:r>
              <a:rPr lang="ru-RU" sz="1800" dirty="0" err="1">
                <a:effectLst>
                  <a:outerShdw blurRad="38100" dist="38100" dir="2700000" algn="tl">
                    <a:srgbClr val="000000">
                      <a:alpha val="43137"/>
                    </a:srgbClr>
                  </a:outerShdw>
                </a:effectLst>
                <a:latin typeface="Monotype Corsiva" panose="03010101010201010101" pitchFamily="66" charset="0"/>
              </a:rPr>
              <a:t>кохання</a:t>
            </a:r>
            <a:r>
              <a:rPr lang="ru-RU" sz="1800" dirty="0" smtClean="0">
                <a:effectLst>
                  <a:outerShdw blurRad="38100" dist="38100" dir="2700000" algn="tl">
                    <a:srgbClr val="000000">
                      <a:alpha val="43137"/>
                    </a:srgbClr>
                  </a:outerShdw>
                </a:effectLst>
                <a:latin typeface="Monotype Corsiva" panose="03010101010201010101" pitchFamily="66" charset="0"/>
              </a:rPr>
              <a:t>;</a:t>
            </a:r>
            <a:endParaRPr lang="ru-RU" sz="1800" dirty="0">
              <a:effectLst>
                <a:outerShdw blurRad="38100" dist="38100" dir="2700000" algn="tl">
                  <a:srgbClr val="000000">
                    <a:alpha val="43137"/>
                  </a:srgbClr>
                </a:outerShdw>
              </a:effectLst>
              <a:latin typeface="Monotype Corsiva" panose="03010101010201010101" pitchFamily="66" charset="0"/>
            </a:endParaRPr>
          </a:p>
        </p:txBody>
      </p:sp>
      <p:sp>
        <p:nvSpPr>
          <p:cNvPr id="3" name="Прямоугольник 2"/>
          <p:cNvSpPr/>
          <p:nvPr/>
        </p:nvSpPr>
        <p:spPr>
          <a:xfrm>
            <a:off x="395536" y="412169"/>
            <a:ext cx="846043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2400" b="1" i="1" dirty="0" err="1">
                <a:effectLst>
                  <a:outerShdw blurRad="38100" dist="38100" dir="2700000" algn="tl">
                    <a:srgbClr val="000000">
                      <a:alpha val="43137"/>
                    </a:srgbClr>
                  </a:outerShdw>
                </a:effectLst>
              </a:rPr>
              <a:t>Характерні</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особливості</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художнього</a:t>
            </a:r>
            <a:r>
              <a:rPr lang="ru-RU" sz="2400" b="1" i="1" dirty="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світу</a:t>
            </a:r>
            <a:r>
              <a:rPr lang="ru-RU" sz="2400" b="1" i="1" dirty="0" smtClean="0">
                <a:effectLst>
                  <a:outerShdw blurRad="38100" dist="38100" dir="2700000" algn="tl">
                    <a:srgbClr val="000000">
                      <a:alpha val="43137"/>
                    </a:srgbClr>
                  </a:outerShdw>
                </a:effectLst>
              </a:rPr>
              <a:t> Е. </a:t>
            </a:r>
            <a:r>
              <a:rPr lang="ru-RU" sz="2400" b="1" i="1" dirty="0" err="1" smtClean="0">
                <a:effectLst>
                  <a:outerShdw blurRad="38100" dist="38100" dir="2700000" algn="tl">
                    <a:srgbClr val="000000">
                      <a:alpha val="43137"/>
                    </a:srgbClr>
                  </a:outerShdw>
                </a:effectLst>
              </a:rPr>
              <a:t>Хемінгуея</a:t>
            </a:r>
            <a:endParaRPr lang="ru-RU"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90760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200800" cy="3744416"/>
          </a:xfrm>
        </p:spPr>
        <p:style>
          <a:lnRef idx="3">
            <a:schemeClr val="lt1"/>
          </a:lnRef>
          <a:fillRef idx="1">
            <a:schemeClr val="accent1"/>
          </a:fillRef>
          <a:effectRef idx="1">
            <a:schemeClr val="accent1"/>
          </a:effectRef>
          <a:fontRef idx="minor">
            <a:schemeClr val="lt1"/>
          </a:fontRef>
        </p:style>
        <p:txBody>
          <a:bodyPr>
            <a:normAutofit/>
          </a:bodyPr>
          <a:lstStyle/>
          <a:p>
            <a:pPr algn="l"/>
            <a:r>
              <a:rPr lang="ru-RU" sz="1600" dirty="0">
                <a:effectLst>
                  <a:outerShdw blurRad="38100" dist="38100" dir="2700000" algn="tl">
                    <a:srgbClr val="000000">
                      <a:alpha val="43137"/>
                    </a:srgbClr>
                  </a:outerShdw>
                </a:effectLst>
                <a:latin typeface="Century Gothic" panose="020B0502020202020204" pitchFamily="34" charset="0"/>
              </a:rPr>
              <a:t>--показ </a:t>
            </a:r>
            <a:r>
              <a:rPr lang="ru-RU" sz="1600" dirty="0" err="1">
                <a:effectLst>
                  <a:outerShdw blurRad="38100" dist="38100" dir="2700000" algn="tl">
                    <a:srgbClr val="000000">
                      <a:alpha val="43137"/>
                    </a:srgbClr>
                  </a:outerShdw>
                </a:effectLst>
                <a:latin typeface="Century Gothic" panose="020B0502020202020204" pitchFamily="34" charset="0"/>
              </a:rPr>
              <a:t>суперечностей</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між</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внутрішніми</a:t>
            </a:r>
            <a:r>
              <a:rPr lang="ru-RU" sz="1600" dirty="0">
                <a:effectLst>
                  <a:outerShdw blurRad="38100" dist="38100" dir="2700000" algn="tl">
                    <a:srgbClr val="000000">
                      <a:alpha val="43137"/>
                    </a:srgbClr>
                  </a:outerShdw>
                </a:effectLst>
                <a:latin typeface="Century Gothic" panose="020B0502020202020204" pitchFamily="34" charset="0"/>
              </a:rPr>
              <a:t> та </a:t>
            </a:r>
            <a:r>
              <a:rPr lang="ru-RU" sz="1600" dirty="0" err="1">
                <a:effectLst>
                  <a:outerShdw blurRad="38100" dist="38100" dir="2700000" algn="tl">
                    <a:srgbClr val="000000">
                      <a:alpha val="43137"/>
                    </a:srgbClr>
                  </a:outerShdw>
                </a:effectLst>
                <a:latin typeface="Century Gothic" panose="020B0502020202020204" pitchFamily="34" charset="0"/>
              </a:rPr>
              <a:t>зовнішніми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перемогами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або</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поразками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особистості</a:t>
            </a:r>
            <a:r>
              <a:rPr lang="ru-RU" sz="1600" dirty="0">
                <a:effectLst>
                  <a:outerShdw blurRad="38100" dist="38100" dir="2700000" algn="tl">
                    <a:srgbClr val="000000">
                      <a:alpha val="43137"/>
                    </a:srgbClr>
                  </a:outerShdw>
                </a:effectLst>
                <a:latin typeface="Century Gothic" panose="020B0502020202020204" pitchFamily="34" charset="0"/>
              </a:rPr>
              <a:t>: критика «</a:t>
            </a:r>
            <a:r>
              <a:rPr lang="ru-RU" sz="1600" dirty="0" err="1">
                <a:effectLst>
                  <a:outerShdw blurRad="38100" dist="38100" dir="2700000" algn="tl">
                    <a:srgbClr val="000000">
                      <a:alpha val="43137"/>
                    </a:srgbClr>
                  </a:outerShdw>
                </a:effectLst>
                <a:latin typeface="Century Gothic" panose="020B0502020202020204" pitchFamily="34" charset="0"/>
              </a:rPr>
              <a:t>американською</a:t>
            </a:r>
            <a:r>
              <a:rPr lang="ru-RU" sz="1600" dirty="0">
                <a:effectLst>
                  <a:outerShdw blurRad="38100" dist="38100" dir="2700000" algn="tl">
                    <a:srgbClr val="000000">
                      <a:alpha val="43137"/>
                    </a:srgbClr>
                  </a:outerShdw>
                </a:effectLst>
                <a:latin typeface="Century Gothic" panose="020B0502020202020204" pitchFamily="34" charset="0"/>
              </a:rPr>
              <a:t> способу </a:t>
            </a:r>
            <a:r>
              <a:rPr lang="ru-RU" sz="1600" dirty="0" err="1">
                <a:effectLst>
                  <a:outerShdw blurRad="38100" dist="38100" dir="2700000" algn="tl">
                    <a:srgbClr val="000000">
                      <a:alpha val="43137"/>
                    </a:srgbClr>
                  </a:outerShdw>
                </a:effectLst>
                <a:latin typeface="Century Gothic" panose="020B0502020202020204" pitchFamily="34" charset="0"/>
              </a:rPr>
              <a:t>життя</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заснованого</a:t>
            </a:r>
            <a:r>
              <a:rPr lang="ru-RU" sz="1600" dirty="0">
                <a:effectLst>
                  <a:outerShdw blurRad="38100" dist="38100" dir="2700000" algn="tl">
                    <a:srgbClr val="000000">
                      <a:alpha val="43137"/>
                    </a:srgbClr>
                  </a:outerShdw>
                </a:effectLst>
                <a:latin typeface="Century Gothic" panose="020B0502020202020204" pitchFamily="34" charset="0"/>
              </a:rPr>
              <a:t> на </a:t>
            </a:r>
            <a:r>
              <a:rPr lang="ru-RU" sz="1600" dirty="0" err="1">
                <a:effectLst>
                  <a:outerShdw blurRad="38100" dist="38100" dir="2700000" algn="tl">
                    <a:srgbClr val="000000">
                      <a:alpha val="43137"/>
                    </a:srgbClr>
                  </a:outerShdw>
                </a:effectLst>
                <a:latin typeface="Century Gothic" panose="020B0502020202020204" pitchFamily="34" charset="0"/>
              </a:rPr>
              <a:t>культі</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зовнішньою</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успіху</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полеміка</a:t>
            </a:r>
            <a:r>
              <a:rPr lang="ru-RU" sz="1600" dirty="0">
                <a:effectLst>
                  <a:outerShdw blurRad="38100" dist="38100" dir="2700000" algn="tl">
                    <a:srgbClr val="000000">
                      <a:alpha val="43137"/>
                    </a:srgbClr>
                  </a:outerShdw>
                </a:effectLst>
                <a:latin typeface="Century Gothic" panose="020B0502020202020204" pitchFamily="34" charset="0"/>
              </a:rPr>
              <a:t> з </a:t>
            </a:r>
            <a:r>
              <a:rPr lang="ru-RU" sz="1600" dirty="0" err="1">
                <a:effectLst>
                  <a:outerShdw blurRad="38100" dist="38100" dir="2700000" algn="tl">
                    <a:srgbClr val="000000">
                      <a:alpha val="43137"/>
                    </a:srgbClr>
                  </a:outerShdw>
                </a:effectLst>
                <a:latin typeface="Century Gothic" panose="020B0502020202020204" pitchFamily="34" charset="0"/>
              </a:rPr>
              <a:t>традицією</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літературного</a:t>
            </a:r>
            <a:r>
              <a:rPr lang="ru-RU" sz="1600" dirty="0">
                <a:effectLst>
                  <a:outerShdw blurRad="38100" dist="38100" dir="2700000" algn="tl">
                    <a:srgbClr val="000000">
                      <a:alpha val="43137"/>
                    </a:srgbClr>
                  </a:outerShdw>
                </a:effectLst>
                <a:latin typeface="Century Gothic" panose="020B0502020202020204" pitchFamily="34" charset="0"/>
              </a:rPr>
              <a:t>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a:t>
            </a:r>
            <a:r>
              <a:rPr lang="ru-RU" sz="1600" dirty="0" err="1">
                <a:effectLst>
                  <a:outerShdw blurRad="38100" dist="38100" dir="2700000" algn="tl">
                    <a:srgbClr val="000000">
                      <a:alpha val="43137"/>
                    </a:srgbClr>
                  </a:outerShdw>
                </a:effectLst>
                <a:latin typeface="Century Gothic" panose="020B0502020202020204" pitchFamily="34" charset="0"/>
              </a:rPr>
              <a:t>хепі-енду</a:t>
            </a:r>
            <a:r>
              <a:rPr lang="ru-RU" sz="1600" dirty="0">
                <a:effectLst>
                  <a:outerShdw blurRad="38100" dist="38100" dir="2700000" algn="tl">
                    <a:srgbClr val="000000">
                      <a:alpha val="43137"/>
                    </a:srgbClr>
                  </a:outerShdw>
                </a:effectLst>
                <a:latin typeface="Century Gothic" panose="020B0502020202020204" pitchFamily="34" charset="0"/>
              </a:rPr>
              <a:t>»;</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a:t>
            </a:r>
            <a:r>
              <a:rPr lang="ru-RU" sz="1600" dirty="0" err="1">
                <a:effectLst>
                  <a:outerShdw blurRad="38100" dist="38100" dir="2700000" algn="tl">
                    <a:srgbClr val="000000">
                      <a:alpha val="43137"/>
                    </a:srgbClr>
                  </a:outerShdw>
                </a:effectLst>
                <a:latin typeface="Century Gothic" panose="020B0502020202020204" pitchFamily="34" charset="0"/>
              </a:rPr>
              <a:t>заміна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опису</a:t>
            </a:r>
            <a:r>
              <a:rPr lang="ru-RU" sz="1600" dirty="0">
                <a:effectLst>
                  <a:outerShdw blurRad="38100" dist="38100" dir="2700000" algn="tl">
                    <a:srgbClr val="000000">
                      <a:alpha val="43137"/>
                    </a:srgbClr>
                  </a:outerShdw>
                </a:effectLst>
                <a:latin typeface="Century Gothic" panose="020B0502020202020204" pitchFamily="34" charset="0"/>
              </a:rPr>
              <a:t>» «показом»;</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--«принцип айсберга»;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a:t>
            </a:r>
            <a:r>
              <a:rPr lang="ru-RU" sz="1600" dirty="0" err="1">
                <a:effectLst>
                  <a:outerShdw blurRad="38100" dist="38100" dir="2700000" algn="tl">
                    <a:srgbClr val="000000">
                      <a:alpha val="43137"/>
                    </a:srgbClr>
                  </a:outerShdw>
                </a:effectLst>
                <a:latin typeface="Century Gothic" panose="020B0502020202020204" pitchFamily="34" charset="0"/>
              </a:rPr>
              <a:t>прийом</a:t>
            </a:r>
            <a:r>
              <a:rPr lang="ru-RU" sz="1600" dirty="0">
                <a:effectLst>
                  <a:outerShdw blurRad="38100" dist="38100" dir="2700000" algn="tl">
                    <a:srgbClr val="000000">
                      <a:alpha val="43137"/>
                    </a:srgbClr>
                  </a:outerShdw>
                </a:effectLst>
                <a:latin typeface="Century Gothic" panose="020B0502020202020204" pitchFamily="34" charset="0"/>
              </a:rPr>
              <a:t> монтажу»;</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a:t>
            </a:r>
            <a:r>
              <a:rPr lang="ru-RU" sz="1600" dirty="0" err="1">
                <a:effectLst>
                  <a:outerShdw blurRad="38100" dist="38100" dir="2700000" algn="tl">
                    <a:srgbClr val="000000">
                      <a:alpha val="43137"/>
                    </a:srgbClr>
                  </a:outerShdw>
                </a:effectLst>
                <a:latin typeface="Century Gothic" panose="020B0502020202020204" pitchFamily="34" charset="0"/>
              </a:rPr>
              <a:t>розробка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системи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лейтмотивів</a:t>
            </a:r>
            <a:r>
              <a:rPr lang="ru-RU" sz="1600" dirty="0">
                <a:effectLst>
                  <a:outerShdw blurRad="38100" dist="38100" dir="2700000" algn="tl">
                    <a:srgbClr val="000000">
                      <a:alpha val="43137"/>
                    </a:srgbClr>
                  </a:outerShdw>
                </a:effectLst>
                <a:latin typeface="Century Gothic" panose="020B0502020202020204" pitchFamily="34" charset="0"/>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708920"/>
            <a:ext cx="532859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32360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764704"/>
            <a:ext cx="4320480" cy="5242594"/>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ru-RU" sz="1800" dirty="0" err="1">
                <a:effectLst>
                  <a:outerShdw blurRad="38100" dist="38100" dir="2700000" algn="tl">
                    <a:srgbClr val="000000">
                      <a:alpha val="43137"/>
                    </a:srgbClr>
                  </a:outerShdw>
                </a:effectLst>
                <a:latin typeface="Century" panose="02040604050505020304" pitchFamily="18" charset="0"/>
              </a:rPr>
              <a:t>Ернест</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Міллер</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Хемінгуей</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народився</a:t>
            </a:r>
            <a:r>
              <a:rPr lang="ru-RU" sz="1800" dirty="0">
                <a:effectLst>
                  <a:outerShdw blurRad="38100" dist="38100" dir="2700000" algn="tl">
                    <a:srgbClr val="000000">
                      <a:alpha val="43137"/>
                    </a:srgbClr>
                  </a:outerShdw>
                </a:effectLst>
                <a:latin typeface="Century" panose="02040604050505020304" pitchFamily="18" charset="0"/>
              </a:rPr>
              <a:t> 21 </a:t>
            </a:r>
            <a:r>
              <a:rPr lang="ru-RU" sz="1800" dirty="0" err="1">
                <a:effectLst>
                  <a:outerShdw blurRad="38100" dist="38100" dir="2700000" algn="tl">
                    <a:srgbClr val="000000">
                      <a:alpha val="43137"/>
                    </a:srgbClr>
                  </a:outerShdw>
                </a:effectLst>
                <a:latin typeface="Century" panose="02040604050505020304" pitchFamily="18" charset="0"/>
              </a:rPr>
              <a:t>липня</a:t>
            </a:r>
            <a:r>
              <a:rPr lang="ru-RU" sz="1800" dirty="0">
                <a:effectLst>
                  <a:outerShdw blurRad="38100" dist="38100" dir="2700000" algn="tl">
                    <a:srgbClr val="000000">
                      <a:alpha val="43137"/>
                    </a:srgbClr>
                  </a:outerShdw>
                </a:effectLst>
                <a:latin typeface="Century" panose="02040604050505020304" pitchFamily="18" charset="0"/>
              </a:rPr>
              <a:t> 1899 р. в </a:t>
            </a:r>
            <a:r>
              <a:rPr lang="ru-RU" sz="1800" dirty="0" err="1">
                <a:effectLst>
                  <a:outerShdw blurRad="38100" dist="38100" dir="2700000" algn="tl">
                    <a:srgbClr val="000000">
                      <a:alpha val="43137"/>
                    </a:srgbClr>
                  </a:outerShdw>
                </a:effectLst>
                <a:latin typeface="Century" panose="02040604050505020304" pitchFamily="18" charset="0"/>
              </a:rPr>
              <a:t>містечку</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Оук</a:t>
            </a:r>
            <a:r>
              <a:rPr lang="ru-RU" sz="1800" dirty="0">
                <a:effectLst>
                  <a:outerShdw blurRad="38100" dist="38100" dir="2700000" algn="tl">
                    <a:srgbClr val="000000">
                      <a:alpha val="43137"/>
                    </a:srgbClr>
                  </a:outerShdw>
                </a:effectLst>
                <a:latin typeface="Century" panose="02040604050505020304" pitchFamily="18" charset="0"/>
              </a:rPr>
              <a:t>-Парк на </a:t>
            </a:r>
            <a:r>
              <a:rPr lang="ru-RU" sz="1800" dirty="0" err="1">
                <a:effectLst>
                  <a:outerShdw blurRad="38100" dist="38100" dir="2700000" algn="tl">
                    <a:srgbClr val="000000">
                      <a:alpha val="43137"/>
                    </a:srgbClr>
                  </a:outerShdw>
                </a:effectLst>
                <a:latin typeface="Century" panose="02040604050505020304" pitchFamily="18" charset="0"/>
              </a:rPr>
              <a:t>середньому</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Заході</a:t>
            </a:r>
            <a:r>
              <a:rPr lang="ru-RU" sz="1800" dirty="0">
                <a:effectLst>
                  <a:outerShdw blurRad="38100" dist="38100" dir="2700000" algn="tl">
                    <a:srgbClr val="000000">
                      <a:alpha val="43137"/>
                    </a:srgbClr>
                  </a:outerShdw>
                </a:effectLst>
                <a:latin typeface="Century" panose="02040604050505020304" pitchFamily="18" charset="0"/>
              </a:rPr>
              <a:t> США. </a:t>
            </a:r>
            <a:r>
              <a:rPr lang="ru-RU" sz="1800" dirty="0" err="1">
                <a:effectLst>
                  <a:outerShdw blurRad="38100" dist="38100" dir="2700000" algn="tl">
                    <a:srgbClr val="000000">
                      <a:alpha val="43137"/>
                    </a:srgbClr>
                  </a:outerShdw>
                </a:effectLst>
                <a:latin typeface="Century" panose="02040604050505020304" pitchFamily="18" charset="0"/>
              </a:rPr>
              <a:t>Він</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був</a:t>
            </a:r>
            <a:r>
              <a:rPr lang="ru-RU" sz="1800" dirty="0">
                <a:effectLst>
                  <a:outerShdw blurRad="38100" dist="38100" dir="2700000" algn="tl">
                    <a:srgbClr val="000000">
                      <a:alpha val="43137"/>
                    </a:srgbClr>
                  </a:outerShdw>
                </a:effectLst>
                <a:latin typeface="Century" panose="02040604050505020304" pitchFamily="18" charset="0"/>
              </a:rPr>
              <a:t> другим </a:t>
            </a:r>
            <a:r>
              <a:rPr lang="ru-RU" sz="1800" dirty="0" err="1">
                <a:effectLst>
                  <a:outerShdw blurRad="38100" dist="38100" dir="2700000" algn="tl">
                    <a:srgbClr val="000000">
                      <a:alpha val="43137"/>
                    </a:srgbClr>
                  </a:outerShdw>
                </a:effectLst>
                <a:latin typeface="Century" panose="02040604050505020304" pitchFamily="18" charset="0"/>
              </a:rPr>
              <a:t>із</a:t>
            </a:r>
            <a:r>
              <a:rPr lang="ru-RU" sz="1800" dirty="0">
                <a:effectLst>
                  <a:outerShdw blurRad="38100" dist="38100" dir="2700000" algn="tl">
                    <a:srgbClr val="000000">
                      <a:alpha val="43137"/>
                    </a:srgbClr>
                  </a:outerShdw>
                </a:effectLst>
                <a:latin typeface="Century" panose="02040604050505020304" pitchFamily="18" charset="0"/>
              </a:rPr>
              <a:t> шести </a:t>
            </a:r>
            <a:r>
              <a:rPr lang="ru-RU" sz="1800" dirty="0" err="1">
                <a:effectLst>
                  <a:outerShdw blurRad="38100" dist="38100" dir="2700000" algn="tl">
                    <a:srgbClr val="000000">
                      <a:alpha val="43137"/>
                    </a:srgbClr>
                  </a:outerShdw>
                </a:effectLst>
                <a:latin typeface="Century" panose="02040604050505020304" pitchFamily="18" charset="0"/>
              </a:rPr>
              <a:t>дітей</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лікаря</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Кларенса</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Едмунда</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Хемінгуея</a:t>
            </a:r>
            <a:r>
              <a:rPr lang="ru-RU" sz="1800" dirty="0">
                <a:effectLst>
                  <a:outerShdw blurRad="38100" dist="38100" dir="2700000" algn="tl">
                    <a:srgbClr val="000000">
                      <a:alpha val="43137"/>
                    </a:srgbClr>
                  </a:outerShdw>
                </a:effectLst>
                <a:latin typeface="Century" panose="02040604050505020304" pitchFamily="18" charset="0"/>
              </a:rPr>
              <a:t> та </a:t>
            </a:r>
            <a:r>
              <a:rPr lang="ru-RU" sz="1800" dirty="0" err="1">
                <a:effectLst>
                  <a:outerShdw blurRad="38100" dist="38100" dir="2700000" algn="tl">
                    <a:srgbClr val="000000">
                      <a:alpha val="43137"/>
                    </a:srgbClr>
                  </a:outerShdw>
                </a:effectLst>
                <a:latin typeface="Century" panose="02040604050505020304" pitchFamily="18" charset="0"/>
              </a:rPr>
              <a:t>його</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дружини</a:t>
            </a:r>
            <a:r>
              <a:rPr lang="ru-RU" sz="1800" dirty="0">
                <a:effectLst>
                  <a:outerShdw blurRad="38100" dist="38100" dir="2700000" algn="tl">
                    <a:srgbClr val="000000">
                      <a:alpha val="43137"/>
                    </a:srgbClr>
                  </a:outerShdw>
                </a:effectLst>
                <a:latin typeface="Century" panose="02040604050505020304" pitchFamily="18" charset="0"/>
              </a:rPr>
              <a:t> Грейс </a:t>
            </a:r>
            <a:r>
              <a:rPr lang="ru-RU" sz="1800" dirty="0" err="1">
                <a:effectLst>
                  <a:outerShdw blurRad="38100" dist="38100" dir="2700000" algn="tl">
                    <a:srgbClr val="000000">
                      <a:alpha val="43137"/>
                    </a:srgbClr>
                  </a:outerShdw>
                </a:effectLst>
                <a:latin typeface="Century" panose="02040604050505020304" pitchFamily="18" charset="0"/>
              </a:rPr>
              <a:t>Ернестіні</a:t>
            </a:r>
            <a:r>
              <a:rPr lang="ru-RU" sz="1800" dirty="0">
                <a:effectLst>
                  <a:outerShdw blurRad="38100" dist="38100" dir="2700000" algn="tl">
                    <a:srgbClr val="000000">
                      <a:alpha val="43137"/>
                    </a:srgbClr>
                  </a:outerShdw>
                </a:effectLst>
                <a:latin typeface="Century" panose="02040604050505020304" pitchFamily="18" charset="0"/>
              </a:rPr>
              <a:t> Холл. У </a:t>
            </a:r>
            <a:r>
              <a:rPr lang="ru-RU" sz="1800" dirty="0" err="1">
                <a:effectLst>
                  <a:outerShdw blurRad="38100" dist="38100" dir="2700000" algn="tl">
                    <a:srgbClr val="000000">
                      <a:alpha val="43137"/>
                    </a:srgbClr>
                  </a:outerShdw>
                </a:effectLst>
                <a:latin typeface="Century" panose="02040604050505020304" pitchFamily="18" charset="0"/>
              </a:rPr>
              <a:t>школі</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йому</a:t>
            </a:r>
            <a:r>
              <a:rPr lang="ru-RU" sz="1800" dirty="0">
                <a:effectLst>
                  <a:outerShdw blurRad="38100" dist="38100" dir="2700000" algn="tl">
                    <a:srgbClr val="000000">
                      <a:alpha val="43137"/>
                    </a:srgbClr>
                  </a:outerShdw>
                </a:effectLst>
                <a:latin typeface="Century" panose="02040604050505020304" pitchFamily="18" charset="0"/>
              </a:rPr>
              <a:t> все </a:t>
            </a:r>
            <a:r>
              <a:rPr lang="ru-RU" sz="1800" dirty="0" err="1">
                <a:effectLst>
                  <a:outerShdw blurRad="38100" dist="38100" dir="2700000" algn="tl">
                    <a:srgbClr val="000000">
                      <a:alpha val="43137"/>
                    </a:srgbClr>
                  </a:outerShdw>
                </a:effectLst>
                <a:latin typeface="Century" panose="02040604050505020304" pitchFamily="18" charset="0"/>
              </a:rPr>
              <a:t>давалося</a:t>
            </a:r>
            <a:r>
              <a:rPr lang="ru-RU" sz="1800" dirty="0">
                <a:effectLst>
                  <a:outerShdw blurRad="38100" dist="38100" dir="2700000" algn="tl">
                    <a:srgbClr val="000000">
                      <a:alpha val="43137"/>
                    </a:srgbClr>
                  </a:outerShdw>
                </a:effectLst>
                <a:latin typeface="Century" panose="02040604050505020304" pitchFamily="18" charset="0"/>
              </a:rPr>
              <a:t> легко. </a:t>
            </a:r>
            <a:r>
              <a:rPr lang="ru-RU" sz="1800" dirty="0" err="1">
                <a:effectLst>
                  <a:outerShdw blurRad="38100" dist="38100" dir="2700000" algn="tl">
                    <a:srgbClr val="000000">
                      <a:alpha val="43137"/>
                    </a:srgbClr>
                  </a:outerShdw>
                </a:effectLst>
                <a:latin typeface="Century" panose="02040604050505020304" pitchFamily="18" charset="0"/>
              </a:rPr>
              <a:t>Улюбленець</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учителів</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він</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диву¬вав</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їх</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своїми</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нестандартними</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творами</a:t>
            </a:r>
            <a:r>
              <a:rPr lang="ru-RU" sz="1800" dirty="0">
                <a:effectLst>
                  <a:outerShdw blurRad="38100" dist="38100" dir="2700000" algn="tl">
                    <a:srgbClr val="000000">
                      <a:alpha val="43137"/>
                    </a:srgbClr>
                  </a:outerShdw>
                </a:effectLst>
                <a:latin typeface="Century" panose="02040604050505020304" pitchFamily="18" charset="0"/>
              </a:rPr>
              <a:t>. Юнак </a:t>
            </a:r>
            <a:r>
              <a:rPr lang="ru-RU" sz="1800" dirty="0" err="1">
                <a:effectLst>
                  <a:outerShdw blurRad="38100" dist="38100" dir="2700000" algn="tl">
                    <a:srgbClr val="000000">
                      <a:alpha val="43137"/>
                    </a:srgbClr>
                  </a:outerShdw>
                </a:effectLst>
                <a:latin typeface="Century" panose="02040604050505020304" pitchFamily="18" charset="0"/>
              </a:rPr>
              <a:t>захоплювався</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літера¬турою</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дуже</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багато</a:t>
            </a:r>
            <a:r>
              <a:rPr lang="ru-RU" sz="1800" dirty="0">
                <a:effectLst>
                  <a:outerShdw blurRad="38100" dist="38100" dir="2700000" algn="tl">
                    <a:srgbClr val="000000">
                      <a:alpha val="43137"/>
                    </a:srgbClr>
                  </a:outerShdw>
                </a:effectLst>
                <a:latin typeface="Century" panose="02040604050505020304" pitchFamily="18" charset="0"/>
              </a:rPr>
              <a:t> читав. З </a:t>
            </a:r>
            <a:r>
              <a:rPr lang="ru-RU" sz="1800" dirty="0" err="1">
                <a:effectLst>
                  <a:outerShdw blurRad="38100" dist="38100" dir="2700000" algn="tl">
                    <a:srgbClr val="000000">
                      <a:alpha val="43137"/>
                    </a:srgbClr>
                  </a:outerShdw>
                </a:effectLst>
                <a:latin typeface="Century" panose="02040604050505020304" pitchFamily="18" charset="0"/>
              </a:rPr>
              <a:t>англійських</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авторів</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йому</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найбільше</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подобалися</a:t>
            </a:r>
            <a:r>
              <a:rPr lang="ru-RU" sz="1800" dirty="0">
                <a:effectLst>
                  <a:outerShdw blurRad="38100" dist="38100" dir="2700000" algn="tl">
                    <a:srgbClr val="000000">
                      <a:alpha val="43137"/>
                    </a:srgbClr>
                  </a:outerShdw>
                </a:effectLst>
                <a:latin typeface="Century" panose="02040604050505020304" pitchFamily="18" charset="0"/>
              </a:rPr>
              <a:t> Чосер, </a:t>
            </a:r>
            <a:r>
              <a:rPr lang="ru-RU" sz="1800" dirty="0" err="1">
                <a:effectLst>
                  <a:outerShdw blurRad="38100" dist="38100" dir="2700000" algn="tl">
                    <a:srgbClr val="000000">
                      <a:alpha val="43137"/>
                    </a:srgbClr>
                  </a:outerShdw>
                </a:effectLst>
                <a:latin typeface="Century" panose="02040604050505020304" pitchFamily="18" charset="0"/>
              </a:rPr>
              <a:t>Шекспір</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Стівенсон</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Кіплінг</a:t>
            </a:r>
            <a:r>
              <a:rPr lang="ru-RU" sz="1800" dirty="0">
                <a:effectLst>
                  <a:outerShdw blurRad="38100" dist="38100" dir="2700000" algn="tl">
                    <a:srgbClr val="000000">
                      <a:alpha val="43137"/>
                    </a:srgbClr>
                  </a:outerShdw>
                </a:effectLst>
                <a:latin typeface="Century" panose="02040604050505020304" pitchFamily="18" charset="0"/>
              </a:rPr>
              <a:t>, з </a:t>
            </a:r>
            <a:r>
              <a:rPr lang="ru-RU" sz="1800" dirty="0" err="1">
                <a:effectLst>
                  <a:outerShdw blurRad="38100" dist="38100" dir="2700000" algn="tl">
                    <a:srgbClr val="000000">
                      <a:alpha val="43137"/>
                    </a:srgbClr>
                  </a:outerShdw>
                </a:effectLst>
                <a:latin typeface="Century" panose="02040604050505020304" pitchFamily="18" charset="0"/>
              </a:rPr>
              <a:t>американських</a:t>
            </a:r>
            <a:r>
              <a:rPr lang="ru-RU" sz="1800" dirty="0">
                <a:effectLst>
                  <a:outerShdw blurRad="38100" dist="38100" dir="2700000" algn="tl">
                    <a:srgbClr val="000000">
                      <a:alpha val="43137"/>
                    </a:srgbClr>
                  </a:outerShdw>
                </a:effectLst>
                <a:latin typeface="Century" panose="02040604050505020304" pitchFamily="18" charset="0"/>
              </a:rPr>
              <a:t>-Марк Твен. У </a:t>
            </a:r>
            <a:r>
              <a:rPr lang="ru-RU" sz="1800" dirty="0" err="1">
                <a:effectLst>
                  <a:outerShdw blurRad="38100" dist="38100" dir="2700000" algn="tl">
                    <a:srgbClr val="000000">
                      <a:alpha val="43137"/>
                    </a:srgbClr>
                  </a:outerShdw>
                </a:effectLst>
                <a:latin typeface="Century" panose="02040604050505020304" pitchFamily="18" charset="0"/>
              </a:rPr>
              <a:t>школі</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він</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набув</a:t>
            </a:r>
            <a:r>
              <a:rPr lang="ru-RU" sz="1800" dirty="0">
                <a:effectLst>
                  <a:outerShdw blurRad="38100" dist="38100" dir="2700000" algn="tl">
                    <a:srgbClr val="000000">
                      <a:alpha val="43137"/>
                    </a:srgbClr>
                  </a:outerShdw>
                </a:effectLst>
                <a:latin typeface="Century" panose="02040604050505020304" pitchFamily="18" charset="0"/>
              </a:rPr>
              <a:t> перших </a:t>
            </a:r>
            <a:r>
              <a:rPr lang="ru-RU" sz="1800" dirty="0" err="1">
                <a:effectLst>
                  <a:outerShdw blurRad="38100" dist="38100" dir="2700000" algn="tl">
                    <a:srgbClr val="000000">
                      <a:alpha val="43137"/>
                    </a:srgbClr>
                  </a:outerShdw>
                </a:effectLst>
                <a:latin typeface="Century" panose="02040604050505020304" pitchFamily="18" charset="0"/>
              </a:rPr>
              <a:t>навиків</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роботи</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журналіста</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був</a:t>
            </a:r>
            <a:r>
              <a:rPr lang="ru-RU" sz="1800" dirty="0">
                <a:effectLst>
                  <a:outerShdw blurRad="38100" dist="38100" dir="2700000" algn="tl">
                    <a:srgbClr val="000000">
                      <a:alpha val="43137"/>
                    </a:srgbClr>
                  </a:outerShdw>
                </a:effectLst>
                <a:latin typeface="Century" panose="02040604050505020304" pitchFamily="18" charset="0"/>
              </a:rPr>
              <a:t> репортером і редактором </a:t>
            </a:r>
            <a:r>
              <a:rPr lang="ru-RU" sz="1800" dirty="0" err="1">
                <a:effectLst>
                  <a:outerShdw blurRad="38100" dist="38100" dir="2700000" algn="tl">
                    <a:srgbClr val="000000">
                      <a:alpha val="43137"/>
                    </a:srgbClr>
                  </a:outerShdw>
                </a:effectLst>
                <a:latin typeface="Century" panose="02040604050505020304" pitchFamily="18" charset="0"/>
              </a:rPr>
              <a:t>шкільної</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газети</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опублікував</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понад</a:t>
            </a:r>
            <a:r>
              <a:rPr lang="ru-RU" sz="1800" dirty="0">
                <a:effectLst>
                  <a:outerShdw blurRad="38100" dist="38100" dir="2700000" algn="tl">
                    <a:srgbClr val="000000">
                      <a:alpha val="43137"/>
                    </a:srgbClr>
                  </a:outerShdw>
                </a:effectLst>
                <a:latin typeface="Century" panose="02040604050505020304" pitchFamily="18" charset="0"/>
              </a:rPr>
              <a:t> ЗО статей, </a:t>
            </a:r>
            <a:r>
              <a:rPr lang="ru-RU" sz="1800" dirty="0" err="1">
                <a:effectLst>
                  <a:outerShdw blurRad="38100" dist="38100" dir="2700000" algn="tl">
                    <a:srgbClr val="000000">
                      <a:alpha val="43137"/>
                    </a:srgbClr>
                  </a:outerShdw>
                </a:effectLst>
                <a:latin typeface="Century" panose="02040604050505020304" pitchFamily="18" charset="0"/>
              </a:rPr>
              <a:t>заміток</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фейлетонів</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друкувався</a:t>
            </a:r>
            <a:r>
              <a:rPr lang="ru-RU" sz="1800" dirty="0">
                <a:effectLst>
                  <a:outerShdw blurRad="38100" dist="38100" dir="2700000" algn="tl">
                    <a:srgbClr val="000000">
                      <a:alpha val="43137"/>
                    </a:srgbClr>
                  </a:outerShdw>
                </a:effectLst>
                <a:latin typeface="Century" panose="02040604050505020304" pitchFamily="18" charset="0"/>
              </a:rPr>
              <a:t> в </a:t>
            </a:r>
            <a:r>
              <a:rPr lang="ru-RU" sz="1800" dirty="0" err="1">
                <a:effectLst>
                  <a:outerShdw blurRad="38100" dist="38100" dir="2700000" algn="tl">
                    <a:srgbClr val="000000">
                      <a:alpha val="43137"/>
                    </a:srgbClr>
                  </a:outerShdw>
                </a:effectLst>
                <a:latin typeface="Century" panose="02040604050505020304" pitchFamily="18" charset="0"/>
              </a:rPr>
              <a:t>шкільному</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літературному</a:t>
            </a:r>
            <a:r>
              <a:rPr lang="ru-RU" sz="1800" dirty="0">
                <a:effectLst>
                  <a:outerShdw blurRad="38100" dist="38100" dir="2700000" algn="tl">
                    <a:srgbClr val="000000">
                      <a:alpha val="43137"/>
                    </a:srgbClr>
                  </a:outerShdw>
                </a:effectLst>
                <a:latin typeface="Century" panose="02040604050505020304" pitchFamily="18" charset="0"/>
              </a:rPr>
              <a:t> </a:t>
            </a:r>
            <a:r>
              <a:rPr lang="ru-RU" sz="1800" dirty="0" err="1">
                <a:effectLst>
                  <a:outerShdw blurRad="38100" dist="38100" dir="2700000" algn="tl">
                    <a:srgbClr val="000000">
                      <a:alpha val="43137"/>
                    </a:srgbClr>
                  </a:outerShdw>
                </a:effectLst>
                <a:latin typeface="Century" panose="02040604050505020304" pitchFamily="18" charset="0"/>
              </a:rPr>
              <a:t>журналі</a:t>
            </a:r>
            <a:r>
              <a:rPr lang="ru-RU" sz="1800" dirty="0">
                <a:effectLst>
                  <a:outerShdw blurRad="38100" dist="38100" dir="2700000" algn="tl">
                    <a:srgbClr val="000000">
                      <a:alpha val="43137"/>
                    </a:srgbClr>
                  </a:outerShdw>
                </a:effectLst>
                <a:latin typeface="Century" panose="02040604050505020304" pitchFamily="18"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417" y="0"/>
            <a:ext cx="2721603" cy="4572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832" y="3356992"/>
            <a:ext cx="3384376" cy="333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87681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052736"/>
            <a:ext cx="4258816" cy="4968552"/>
          </a:xfrm>
        </p:spPr>
        <p:style>
          <a:lnRef idx="3">
            <a:schemeClr val="lt1"/>
          </a:lnRef>
          <a:fillRef idx="1">
            <a:schemeClr val="accent1"/>
          </a:fillRef>
          <a:effectRef idx="1">
            <a:schemeClr val="accent1"/>
          </a:effectRef>
          <a:fontRef idx="minor">
            <a:schemeClr val="lt1"/>
          </a:fontRef>
        </p:style>
        <p:txBody>
          <a:bodyPr>
            <a:normAutofit/>
          </a:bodyPr>
          <a:lstStyle/>
          <a:p>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У перших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літературних</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спробах</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Хемінгуея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відчувався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вплив</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Джека Лондона та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О’Генрі</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Ернест</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закінчив</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школу 1917 р. і, попри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бажання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батьків</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відмовився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продовжувати</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навчання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далі</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Він</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збайдужів</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до науки і книг,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його</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вабило до себе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життя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повне</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пригод</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і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небезпек</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яке і стало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його</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університетами</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Хемінгуей</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хотів</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навчитися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писати</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про все,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що</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бачив</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про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що</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довідався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тому почав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працювати</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в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газеті</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Ця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праця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була</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доброю школою для </a:t>
            </a:r>
            <a:r>
              <a:rPr lang="ru-RU" sz="1800" dirty="0" err="1">
                <a:solidFill>
                  <a:schemeClr val="bg1"/>
                </a:solidFill>
                <a:effectLst>
                  <a:outerShdw blurRad="38100" dist="38100" dir="2700000" algn="tl">
                    <a:srgbClr val="000000">
                      <a:alpha val="43137"/>
                    </a:srgbClr>
                  </a:outerShdw>
                </a:effectLst>
                <a:latin typeface="Comic Sans MS" panose="030F0702030302020204" pitchFamily="66" charset="0"/>
              </a:rPr>
              <a:t>початківця</a:t>
            </a:r>
            <a:r>
              <a:rPr lang="ru-RU" sz="18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4264224" cy="5458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03407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4392488" cy="5544616"/>
          </a:xfrm>
        </p:spPr>
        <p:style>
          <a:lnRef idx="3">
            <a:schemeClr val="lt1"/>
          </a:lnRef>
          <a:fillRef idx="1">
            <a:schemeClr val="accent2"/>
          </a:fillRef>
          <a:effectRef idx="1">
            <a:schemeClr val="accent2"/>
          </a:effectRef>
          <a:fontRef idx="minor">
            <a:schemeClr val="lt1"/>
          </a:fontRef>
        </p:style>
        <p:txBody>
          <a:bodyPr>
            <a:normAutofit/>
          </a:bodyPr>
          <a:lstStyle/>
          <a:p>
            <a:r>
              <a:rPr lang="ru-RU" sz="1600" dirty="0" err="1">
                <a:effectLst>
                  <a:outerShdw blurRad="38100" dist="38100" dir="2700000" algn="tl">
                    <a:srgbClr val="000000">
                      <a:alpha val="43137"/>
                    </a:srgbClr>
                  </a:outerShdw>
                </a:effectLst>
                <a:latin typeface="Century Schoolbook" panose="02040604050505020304" pitchFamily="18" charset="0"/>
              </a:rPr>
              <a:t>Хемінгуей</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знайшов</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собі</a:t>
            </a:r>
            <a:r>
              <a:rPr lang="ru-RU" sz="1600" dirty="0">
                <a:effectLst>
                  <a:outerShdw blurRad="38100" dist="38100" dir="2700000" algn="tl">
                    <a:srgbClr val="000000">
                      <a:alpha val="43137"/>
                    </a:srgbClr>
                  </a:outerShdw>
                </a:effectLst>
                <a:latin typeface="Century Schoolbook" panose="02040604050505020304" pitchFamily="18" charset="0"/>
              </a:rPr>
              <a:t> строгого </a:t>
            </a:r>
            <a:r>
              <a:rPr lang="ru-RU" sz="1600" dirty="0" err="1">
                <a:effectLst>
                  <a:outerShdw blurRad="38100" dist="38100" dir="2700000" algn="tl">
                    <a:srgbClr val="000000">
                      <a:alpha val="43137"/>
                    </a:srgbClr>
                  </a:outerShdw>
                </a:effectLst>
                <a:latin typeface="Century Schoolbook" panose="02040604050505020304" pitchFamily="18" charset="0"/>
              </a:rPr>
              <a:t>вчителя</a:t>
            </a:r>
            <a:r>
              <a:rPr lang="ru-RU" sz="1600" dirty="0">
                <a:effectLst>
                  <a:outerShdw blurRad="38100" dist="38100" dir="2700000" algn="tl">
                    <a:srgbClr val="000000">
                      <a:alpha val="43137"/>
                    </a:srgbClr>
                  </a:outerShdw>
                </a:effectLst>
                <a:latin typeface="Century Schoolbook" panose="02040604050505020304" pitchFamily="18" charset="0"/>
              </a:rPr>
              <a:t>, редактора </a:t>
            </a:r>
            <a:r>
              <a:rPr lang="ru-RU" sz="1600" dirty="0" err="1">
                <a:effectLst>
                  <a:outerShdw blurRad="38100" dist="38100" dir="2700000" algn="tl">
                    <a:srgbClr val="000000">
                      <a:alpha val="43137"/>
                    </a:srgbClr>
                  </a:outerShdw>
                </a:effectLst>
                <a:latin typeface="Century Schoolbook" panose="02040604050505020304" pitchFamily="18" charset="0"/>
              </a:rPr>
              <a:t>Піта</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Веллінгтона</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який</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висував</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чіткі</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вимоги</a:t>
            </a:r>
            <a:r>
              <a:rPr lang="ru-RU" sz="1600" dirty="0">
                <a:effectLst>
                  <a:outerShdw blurRad="38100" dist="38100" dir="2700000" algn="tl">
                    <a:srgbClr val="000000">
                      <a:alpha val="43137"/>
                    </a:srgbClr>
                  </a:outerShdw>
                </a:effectLst>
                <a:latin typeface="Century Schoolbook" panose="02040604050505020304" pitchFamily="18" charset="0"/>
              </a:rPr>
              <a:t> до </a:t>
            </a:r>
            <a:r>
              <a:rPr lang="ru-RU" sz="1600" dirty="0" err="1">
                <a:effectLst>
                  <a:outerShdw blurRad="38100" dist="38100" dir="2700000" algn="tl">
                    <a:srgbClr val="000000">
                      <a:alpha val="43137"/>
                    </a:srgbClr>
                  </a:outerShdw>
                </a:effectLst>
                <a:latin typeface="Century Schoolbook" panose="02040604050505020304" pitchFamily="18" charset="0"/>
              </a:rPr>
              <a:t>репортерів</a:t>
            </a:r>
            <a:r>
              <a:rPr lang="ru-RU" sz="1600" dirty="0">
                <a:effectLst>
                  <a:outerShdw blurRad="38100" dist="38100" dir="2700000" algn="tl">
                    <a:srgbClr val="000000">
                      <a:alpha val="43137"/>
                    </a:srgbClr>
                  </a:outerShdw>
                </a:effectLst>
                <a:latin typeface="Century Schoolbook" panose="02040604050505020304" pitchFamily="18" charset="0"/>
              </a:rPr>
              <a:t>. Вони </a:t>
            </a:r>
            <a:r>
              <a:rPr lang="ru-RU" sz="1600" dirty="0" err="1">
                <a:effectLst>
                  <a:outerShdw blurRad="38100" dist="38100" dir="2700000" algn="tl">
                    <a:srgbClr val="000000">
                      <a:alpha val="43137"/>
                    </a:srgbClr>
                  </a:outerShdw>
                </a:effectLst>
                <a:latin typeface="Century Schoolbook" panose="02040604050505020304" pitchFamily="18" charset="0"/>
              </a:rPr>
              <a:t>були</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сформульовані</a:t>
            </a:r>
            <a:r>
              <a:rPr lang="ru-RU" sz="1600" dirty="0">
                <a:effectLst>
                  <a:outerShdw blurRad="38100" dist="38100" dir="2700000" algn="tl">
                    <a:srgbClr val="000000">
                      <a:alpha val="43137"/>
                    </a:srgbClr>
                  </a:outerShdw>
                </a:effectLst>
                <a:latin typeface="Century Schoolbook" panose="02040604050505020304" pitchFamily="18" charset="0"/>
              </a:rPr>
              <a:t> у "Ста </a:t>
            </a:r>
            <a:r>
              <a:rPr lang="ru-RU" sz="1600" dirty="0" err="1">
                <a:effectLst>
                  <a:outerShdw blurRad="38100" dist="38100" dir="2700000" algn="tl">
                    <a:srgbClr val="000000">
                      <a:alpha val="43137"/>
                    </a:srgbClr>
                  </a:outerShdw>
                </a:effectLst>
                <a:latin typeface="Century Schoolbook" panose="02040604050505020304" pitchFamily="18" charset="0"/>
              </a:rPr>
              <a:t>заповідях</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газетяра</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Отже</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конкретність</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описів</a:t>
            </a:r>
            <a:r>
              <a:rPr lang="ru-RU" sz="1600" dirty="0">
                <a:effectLst>
                  <a:outerShdw blurRad="38100" dist="38100" dir="2700000" algn="tl">
                    <a:srgbClr val="000000">
                      <a:alpha val="43137"/>
                    </a:srgbClr>
                  </a:outerShdw>
                </a:effectLst>
                <a:latin typeface="Century Schoolbook" panose="02040604050505020304" pitchFamily="18" charset="0"/>
              </a:rPr>
              <a:t>, простота і </a:t>
            </a:r>
            <a:r>
              <a:rPr lang="ru-RU" sz="1600" dirty="0" err="1">
                <a:effectLst>
                  <a:outerShdw blurRad="38100" dist="38100" dir="2700000" algn="tl">
                    <a:srgbClr val="000000">
                      <a:alpha val="43137"/>
                    </a:srgbClr>
                  </a:outerShdw>
                </a:effectLst>
                <a:latin typeface="Century Schoolbook" panose="02040604050505020304" pitchFamily="18" charset="0"/>
              </a:rPr>
              <a:t>лаконізм</a:t>
            </a:r>
            <a:r>
              <a:rPr lang="ru-RU" sz="1600" dirty="0">
                <a:effectLst>
                  <a:outerShdw blurRad="38100" dist="38100" dir="2700000" algn="tl">
                    <a:srgbClr val="000000">
                      <a:alpha val="43137"/>
                    </a:srgbClr>
                  </a:outerShdw>
                </a:effectLst>
                <a:latin typeface="Century Schoolbook" panose="02040604050505020304" pitchFamily="18" charset="0"/>
              </a:rPr>
              <a:t> - </a:t>
            </a:r>
            <a:r>
              <a:rPr lang="ru-RU" sz="1600" dirty="0" err="1">
                <a:effectLst>
                  <a:outerShdw blurRad="38100" dist="38100" dir="2700000" algn="tl">
                    <a:srgbClr val="000000">
                      <a:alpha val="43137"/>
                    </a:srgbClr>
                  </a:outerShdw>
                </a:effectLst>
                <a:latin typeface="Century Schoolbook" panose="02040604050505020304" pitchFamily="18" charset="0"/>
              </a:rPr>
              <a:t>це</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err="1">
                <a:effectLst>
                  <a:outerShdw blurRad="38100" dist="38100" dir="2700000" algn="tl">
                    <a:srgbClr val="000000">
                      <a:alpha val="43137"/>
                    </a:srgbClr>
                  </a:outerShdw>
                </a:effectLst>
                <a:latin typeface="Century Schoolbook" panose="02040604050505020304" pitchFamily="18" charset="0"/>
              </a:rPr>
              <a:t>перші</a:t>
            </a:r>
            <a:r>
              <a:rPr lang="ru-RU" sz="1600" dirty="0">
                <a:effectLst>
                  <a:outerShdw blurRad="38100" dist="38100" dir="2700000" algn="tl">
                    <a:srgbClr val="000000">
                      <a:alpha val="43137"/>
                    </a:srgbClr>
                  </a:outerShdw>
                </a:effectLst>
                <a:latin typeface="Century Schoolbook" panose="02040604050505020304" pitchFamily="18" charset="0"/>
              </a:rPr>
              <a:t> уроки </a:t>
            </a:r>
            <a:r>
              <a:rPr lang="ru-RU" sz="1600" dirty="0" err="1">
                <a:effectLst>
                  <a:outerShdw blurRad="38100" dist="38100" dir="2700000" algn="tl">
                    <a:srgbClr val="000000">
                      <a:alpha val="43137"/>
                    </a:srgbClr>
                  </a:outerShdw>
                </a:effectLst>
                <a:latin typeface="Century Schoolbook" panose="02040604050505020304" pitchFamily="18" charset="0"/>
              </a:rPr>
              <a:t>майстерності</a:t>
            </a:r>
            <a:r>
              <a:rPr lang="ru-RU" sz="1600" dirty="0">
                <a:effectLst>
                  <a:outerShdw blurRad="38100" dist="38100" dir="2700000" algn="tl">
                    <a:srgbClr val="000000">
                      <a:alpha val="43137"/>
                    </a:srgbClr>
                  </a:outerShdw>
                </a:effectLst>
                <a:latin typeface="Century Schoolbook" panose="02040604050505020304" pitchFamily="18" charset="0"/>
              </a:rPr>
              <a:t>. </a:t>
            </a:r>
            <a:r>
              <a:rPr lang="ru-RU" sz="1600" dirty="0" smtClean="0">
                <a:effectLst>
                  <a:outerShdw blurRad="38100" dist="38100" dir="2700000" algn="tl">
                    <a:srgbClr val="000000">
                      <a:alpha val="43137"/>
                    </a:srgbClr>
                  </a:outerShdw>
                </a:effectLst>
                <a:latin typeface="Century Schoolbook" panose="02040604050505020304" pitchFamily="18" charset="0"/>
              </a:rPr>
              <a:t>Коли Америка вступила в першу </a:t>
            </a:r>
            <a:r>
              <a:rPr lang="ru-RU" sz="1600" dirty="0" err="1" smtClean="0">
                <a:effectLst>
                  <a:outerShdw blurRad="38100" dist="38100" dir="2700000" algn="tl">
                    <a:srgbClr val="000000">
                      <a:alpha val="43137"/>
                    </a:srgbClr>
                  </a:outerShdw>
                </a:effectLst>
                <a:latin typeface="Century Schoolbook" panose="02040604050505020304" pitchFamily="18" charset="0"/>
              </a:rPr>
              <a:t>світову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війну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Хемінгуей</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рвався</a:t>
            </a:r>
            <a:r>
              <a:rPr lang="ru-RU" sz="1600" dirty="0" smtClean="0">
                <a:effectLst>
                  <a:outerShdw blurRad="38100" dist="38100" dir="2700000" algn="tl">
                    <a:srgbClr val="000000">
                      <a:alpha val="43137"/>
                    </a:srgbClr>
                  </a:outerShdw>
                </a:effectLst>
                <a:latin typeface="Century Schoolbook" panose="02040604050505020304" pitchFamily="18" charset="0"/>
              </a:rPr>
              <a:t> на фронт, але через </a:t>
            </a:r>
            <a:r>
              <a:rPr lang="ru-RU" sz="1600" dirty="0" err="1" smtClean="0">
                <a:effectLst>
                  <a:outerShdw blurRad="38100" dist="38100" dir="2700000" algn="tl">
                    <a:srgbClr val="000000">
                      <a:alpha val="43137"/>
                    </a:srgbClr>
                  </a:outerShdw>
                </a:effectLst>
                <a:latin typeface="Century Schoolbook" panose="02040604050505020304" pitchFamily="18" charset="0"/>
              </a:rPr>
              <a:t>поганий</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зір</a:t>
            </a:r>
            <a:r>
              <a:rPr lang="ru-RU" sz="1600" dirty="0" smtClean="0">
                <a:effectLst>
                  <a:outerShdw blurRad="38100" dist="38100" dir="2700000" algn="tl">
                    <a:srgbClr val="000000">
                      <a:alpha val="43137"/>
                    </a:srgbClr>
                  </a:outerShdw>
                </a:effectLst>
                <a:latin typeface="Century Schoolbook" panose="02040604050505020304" pitchFamily="18" charset="0"/>
              </a:rPr>
              <a:t> (око </a:t>
            </a:r>
            <a:r>
              <a:rPr lang="ru-RU" sz="1600" dirty="0" err="1" smtClean="0">
                <a:effectLst>
                  <a:outerShdw blurRad="38100" dist="38100" dir="2700000" algn="tl">
                    <a:srgbClr val="000000">
                      <a:alpha val="43137"/>
                    </a:srgbClr>
                  </a:outerShdw>
                </a:effectLst>
                <a:latin typeface="Century Schoolbook" panose="02040604050505020304" pitchFamily="18" charset="0"/>
              </a:rPr>
              <a:t>було</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ушкоджене</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під</a:t>
            </a:r>
            <a:r>
              <a:rPr lang="ru-RU" sz="1600" dirty="0" smtClean="0">
                <a:effectLst>
                  <a:outerShdw blurRad="38100" dist="38100" dir="2700000" algn="tl">
                    <a:srgbClr val="000000">
                      <a:alpha val="43137"/>
                    </a:srgbClr>
                  </a:outerShdw>
                </a:effectLst>
                <a:latin typeface="Century Schoolbook" panose="02040604050505020304" pitchFamily="18" charset="0"/>
              </a:rPr>
              <a:t> час занять боксом) </a:t>
            </a:r>
            <a:r>
              <a:rPr lang="ru-RU" sz="1600" dirty="0" err="1" smtClean="0">
                <a:effectLst>
                  <a:outerShdw blurRad="38100" dist="38100" dir="2700000" algn="tl">
                    <a:srgbClr val="000000">
                      <a:alpha val="43137"/>
                    </a:srgbClr>
                  </a:outerShdw>
                </a:effectLst>
                <a:latin typeface="Century Schoolbook" panose="02040604050505020304" pitchFamily="18" charset="0"/>
              </a:rPr>
              <a:t>йому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відмовили</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Тоді</a:t>
            </a:r>
            <a:r>
              <a:rPr lang="ru-RU" sz="1600" dirty="0" smtClean="0">
                <a:effectLst>
                  <a:outerShdw blurRad="38100" dist="38100" dir="2700000" algn="tl">
                    <a:srgbClr val="000000">
                      <a:alpha val="43137"/>
                    </a:srgbClr>
                  </a:outerShdw>
                </a:effectLst>
                <a:latin typeface="Century Schoolbook" panose="02040604050505020304" pitchFamily="18" charset="0"/>
              </a:rPr>
              <a:t> юнак попросив </a:t>
            </a:r>
            <a:r>
              <a:rPr lang="ru-RU" sz="1600" dirty="0" err="1" smtClean="0">
                <a:effectLst>
                  <a:outerShdw blurRad="38100" dist="38100" dir="2700000" algn="tl">
                    <a:srgbClr val="000000">
                      <a:alpha val="43137"/>
                    </a:srgbClr>
                  </a:outerShdw>
                </a:effectLst>
                <a:latin typeface="Century Schoolbook" panose="02040604050505020304" pitchFamily="18" charset="0"/>
              </a:rPr>
              <a:t>зарахувати</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його</a:t>
            </a:r>
            <a:r>
              <a:rPr lang="ru-RU" sz="1600" dirty="0" smtClean="0">
                <a:effectLst>
                  <a:outerShdw blurRad="38100" dist="38100" dir="2700000" algn="tl">
                    <a:srgbClr val="000000">
                      <a:alpha val="43137"/>
                    </a:srgbClr>
                  </a:outerShdw>
                </a:effectLst>
                <a:latin typeface="Century Schoolbook" panose="02040604050505020304" pitchFamily="18" charset="0"/>
              </a:rPr>
              <a:t> до Червоного </a:t>
            </a:r>
            <a:r>
              <a:rPr lang="ru-RU" sz="1600" dirty="0" err="1" smtClean="0">
                <a:effectLst>
                  <a:outerShdw blurRad="38100" dist="38100" dir="2700000" algn="tl">
                    <a:srgbClr val="000000">
                      <a:alpha val="43137"/>
                    </a:srgbClr>
                  </a:outerShdw>
                </a:effectLst>
                <a:latin typeface="Century Schoolbook" panose="02040604050505020304" pitchFamily="18" charset="0"/>
              </a:rPr>
              <a:t>Хреста</a:t>
            </a:r>
            <a:r>
              <a:rPr lang="ru-RU" sz="1600" dirty="0" smtClean="0">
                <a:effectLst>
                  <a:outerShdw blurRad="38100" dist="38100" dir="2700000" algn="tl">
                    <a:srgbClr val="000000">
                      <a:alpha val="43137"/>
                    </a:srgbClr>
                  </a:outerShdw>
                </a:effectLst>
                <a:latin typeface="Century Schoolbook" panose="02040604050505020304" pitchFamily="18" charset="0"/>
              </a:rPr>
              <a:t>, і </a:t>
            </a:r>
            <a:r>
              <a:rPr lang="ru-RU" sz="1600" dirty="0" err="1" smtClean="0">
                <a:effectLst>
                  <a:outerShdw blurRad="38100" dist="38100" dir="2700000" algn="tl">
                    <a:srgbClr val="000000">
                      <a:alpha val="43137"/>
                    </a:srgbClr>
                  </a:outerShdw>
                </a:effectLst>
                <a:latin typeface="Century Schoolbook" panose="02040604050505020304" pitchFamily="18" charset="0"/>
              </a:rPr>
              <a:t>він</a:t>
            </a:r>
            <a:r>
              <a:rPr lang="ru-RU" sz="1600" dirty="0" smtClean="0">
                <a:effectLst>
                  <a:outerShdw blurRad="38100" dist="38100" dir="2700000" algn="tl">
                    <a:srgbClr val="000000">
                      <a:alpha val="43137"/>
                    </a:srgbClr>
                  </a:outerShdw>
                </a:effectLst>
                <a:latin typeface="Century Schoolbook" panose="02040604050505020304" pitchFamily="18" charset="0"/>
              </a:rPr>
              <a:t> як </a:t>
            </a:r>
            <a:r>
              <a:rPr lang="ru-RU" sz="1600" dirty="0" err="1" smtClean="0">
                <a:effectLst>
                  <a:outerShdw blurRad="38100" dist="38100" dir="2700000" algn="tl">
                    <a:srgbClr val="000000">
                      <a:alpha val="43137"/>
                    </a:srgbClr>
                  </a:outerShdw>
                </a:effectLst>
                <a:latin typeface="Century Schoolbook" panose="02040604050505020304" pitchFamily="18" charset="0"/>
              </a:rPr>
              <a:t>водій</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медичної</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машини</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отримав</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призначення</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smtClean="0">
                <a:effectLst>
                  <a:outerShdw blurRad="38100" dist="38100" dir="2700000" algn="tl">
                    <a:srgbClr val="000000">
                      <a:alpha val="43137"/>
                    </a:srgbClr>
                  </a:outerShdw>
                </a:effectLst>
                <a:latin typeface="Century Schoolbook" panose="02040604050505020304" pitchFamily="18" charset="0"/>
              </a:rPr>
              <a:t>в </a:t>
            </a:r>
            <a:r>
              <a:rPr lang="ru-RU" sz="1600" dirty="0" err="1" smtClean="0">
                <a:effectLst>
                  <a:outerShdw blurRad="38100" dist="38100" dir="2700000" algn="tl">
                    <a:srgbClr val="000000">
                      <a:alpha val="43137"/>
                    </a:srgbClr>
                  </a:outerShdw>
                </a:effectLst>
                <a:latin typeface="Century Schoolbook" panose="02040604050505020304" pitchFamily="18" charset="0"/>
              </a:rPr>
              <a:t>Європу</a:t>
            </a:r>
            <a:r>
              <a:rPr lang="ru-RU" sz="1600" dirty="0" smtClean="0">
                <a:effectLst>
                  <a:outerShdw blurRad="38100" dist="38100" dir="2700000" algn="tl">
                    <a:srgbClr val="000000">
                      <a:alpha val="43137"/>
                    </a:srgbClr>
                  </a:outerShdw>
                </a:effectLst>
                <a:latin typeface="Century Schoolbook" panose="02040604050505020304" pitchFamily="18" charset="0"/>
              </a:rPr>
              <a:t>. Там </a:t>
            </a:r>
            <a:r>
              <a:rPr lang="ru-RU" sz="1600" dirty="0" err="1" smtClean="0">
                <a:effectLst>
                  <a:outerShdw blurRad="38100" dist="38100" dir="2700000" algn="tl">
                    <a:srgbClr val="000000">
                      <a:alpha val="43137"/>
                    </a:srgbClr>
                  </a:outerShdw>
                </a:effectLst>
                <a:latin typeface="Century Schoolbook" panose="02040604050505020304" pitchFamily="18" charset="0"/>
              </a:rPr>
              <a:t>він</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прагнучи</a:t>
            </a:r>
            <a:r>
              <a:rPr lang="ru-RU" sz="1600" dirty="0" smtClean="0">
                <a:effectLst>
                  <a:outerShdw blurRad="38100" dist="38100" dir="2700000" algn="tl">
                    <a:srgbClr val="000000">
                      <a:alpha val="43137"/>
                    </a:srgbClr>
                  </a:outerShdw>
                </a:effectLst>
                <a:latin typeface="Century Schoolbook" panose="02040604050505020304" pitchFamily="18" charset="0"/>
              </a:rPr>
              <a:t> бути </a:t>
            </a:r>
            <a:r>
              <a:rPr lang="ru-RU" sz="1600" dirty="0" err="1" smtClean="0">
                <a:effectLst>
                  <a:outerShdw blurRad="38100" dist="38100" dir="2700000" algn="tl">
                    <a:srgbClr val="000000">
                      <a:alpha val="43137"/>
                    </a:srgbClr>
                  </a:outerShdw>
                </a:effectLst>
                <a:latin typeface="Century Schoolbook" panose="02040604050505020304" pitchFamily="18" charset="0"/>
              </a:rPr>
              <a:t>ближче</a:t>
            </a:r>
            <a:r>
              <a:rPr lang="ru-RU" sz="1600" dirty="0" smtClean="0">
                <a:effectLst>
                  <a:outerShdw blurRad="38100" dist="38100" dir="2700000" algn="tl">
                    <a:srgbClr val="000000">
                      <a:alpha val="43137"/>
                    </a:srgbClr>
                  </a:outerShdw>
                </a:effectLst>
                <a:latin typeface="Century Schoolbook" panose="02040604050505020304" pitchFamily="18" charset="0"/>
              </a:rPr>
              <a:t> до фронту, </a:t>
            </a:r>
            <a:r>
              <a:rPr lang="ru-RU" sz="1600" dirty="0" err="1" smtClean="0">
                <a:effectLst>
                  <a:outerShdw blurRad="38100" dist="38100" dir="2700000" algn="tl">
                    <a:srgbClr val="000000">
                      <a:alpha val="43137"/>
                    </a:srgbClr>
                  </a:outerShdw>
                </a:effectLst>
                <a:latin typeface="Century Schoolbook" panose="02040604050505020304" pitchFamily="18" charset="0"/>
              </a:rPr>
              <a:t>опинився</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smtClean="0">
                <a:effectLst>
                  <a:outerShdw blurRad="38100" dist="38100" dir="2700000" algn="tl">
                    <a:srgbClr val="000000">
                      <a:alpha val="43137"/>
                    </a:srgbClr>
                  </a:outerShdw>
                </a:effectLst>
                <a:latin typeface="Century Schoolbook" panose="02040604050505020304" pitchFamily="18" charset="0"/>
              </a:rPr>
              <a:t>в </a:t>
            </a:r>
            <a:r>
              <a:rPr lang="ru-RU" sz="1600" dirty="0" err="1" smtClean="0">
                <a:effectLst>
                  <a:outerShdw blurRad="38100" dist="38100" dir="2700000" algn="tl">
                    <a:srgbClr val="000000">
                      <a:alpha val="43137"/>
                    </a:srgbClr>
                  </a:outerShdw>
                </a:effectLst>
                <a:latin typeface="Century Schoolbook" panose="02040604050505020304" pitchFamily="18" charset="0"/>
              </a:rPr>
              <a:t>Італії</a:t>
            </a:r>
            <a:r>
              <a:rPr lang="ru-RU" sz="1600" dirty="0" smtClean="0">
                <a:effectLst>
                  <a:outerShdw blurRad="38100" dist="38100" dir="2700000" algn="tl">
                    <a:srgbClr val="000000">
                      <a:alpha val="43137"/>
                    </a:srgbClr>
                  </a:outerShdw>
                </a:effectLst>
                <a:latin typeface="Century Schoolbook" panose="02040604050505020304" pitchFamily="18" charset="0"/>
              </a:rPr>
              <a:t>, де </a:t>
            </a:r>
            <a:r>
              <a:rPr lang="ru-RU" sz="1600" dirty="0" err="1" smtClean="0">
                <a:effectLst>
                  <a:outerShdw blurRad="38100" dist="38100" dir="2700000" algn="tl">
                    <a:srgbClr val="000000">
                      <a:alpha val="43137"/>
                    </a:srgbClr>
                  </a:outerShdw>
                </a:effectLst>
                <a:latin typeface="Century Schoolbook" panose="02040604050505020304" pitchFamily="18" charset="0"/>
              </a:rPr>
              <a:t>своєю</a:t>
            </a:r>
            <a:r>
              <a:rPr lang="ru-RU" sz="1600" dirty="0" smtClean="0">
                <a:effectLst>
                  <a:outerShdw blurRad="38100" dist="38100" dir="2700000" algn="tl">
                    <a:srgbClr val="000000">
                      <a:alpha val="43137"/>
                    </a:srgbClr>
                  </a:outerShdw>
                </a:effectLst>
                <a:latin typeface="Century Schoolbook" panose="02040604050505020304" pitchFamily="18" charset="0"/>
              </a:rPr>
              <a:t> машиною </a:t>
            </a:r>
            <a:r>
              <a:rPr lang="ru-RU" sz="1600" dirty="0" err="1" smtClean="0">
                <a:effectLst>
                  <a:outerShdw blurRad="38100" dist="38100" dir="2700000" algn="tl">
                    <a:srgbClr val="000000">
                      <a:alpha val="43137"/>
                    </a:srgbClr>
                  </a:outerShdw>
                </a:effectLst>
                <a:latin typeface="Century Schoolbook" panose="02040604050505020304" pitchFamily="18" charset="0"/>
              </a:rPr>
              <a:t>їздив</a:t>
            </a:r>
            <a:r>
              <a:rPr lang="ru-RU" sz="1600" dirty="0" smtClean="0">
                <a:effectLst>
                  <a:outerShdw blurRad="38100" dist="38100" dir="2700000" algn="tl">
                    <a:srgbClr val="000000">
                      <a:alpha val="43137"/>
                    </a:srgbClr>
                  </a:outerShdw>
                </a:effectLst>
                <a:latin typeface="Century Schoolbook" panose="02040604050505020304" pitchFamily="18" charset="0"/>
              </a:rPr>
              <a:t> на </a:t>
            </a:r>
            <a:r>
              <a:rPr lang="ru-RU" sz="1600" dirty="0" err="1" smtClean="0">
                <a:effectLst>
                  <a:outerShdw blurRad="38100" dist="38100" dir="2700000" algn="tl">
                    <a:srgbClr val="000000">
                      <a:alpha val="43137"/>
                    </a:srgbClr>
                  </a:outerShdw>
                </a:effectLst>
                <a:latin typeface="Century Schoolbook" panose="02040604050505020304" pitchFamily="18" charset="0"/>
              </a:rPr>
              <a:t>передову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Під</a:t>
            </a:r>
            <a:r>
              <a:rPr lang="ru-RU" sz="1600" dirty="0" smtClean="0">
                <a:effectLst>
                  <a:outerShdw blurRad="38100" dist="38100" dir="2700000" algn="tl">
                    <a:srgbClr val="000000">
                      <a:alpha val="43137"/>
                    </a:srgbClr>
                  </a:outerShdw>
                </a:effectLst>
                <a:latin typeface="Century Schoolbook" panose="02040604050505020304" pitchFamily="18" charset="0"/>
              </a:rPr>
              <a:t> час одного з таких </a:t>
            </a:r>
            <a:r>
              <a:rPr lang="ru-RU" sz="1600" dirty="0" err="1" smtClean="0">
                <a:effectLst>
                  <a:outerShdw blurRad="38100" dist="38100" dir="2700000" algn="tl">
                    <a:srgbClr val="000000">
                      <a:alpha val="43137"/>
                    </a:srgbClr>
                  </a:outerShdw>
                </a:effectLst>
                <a:latin typeface="Century Schoolbook" panose="02040604050505020304" pitchFamily="18" charset="0"/>
              </a:rPr>
              <a:t>виїздів</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він</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був</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декілька</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разів</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важко</a:t>
            </a:r>
            <a:r>
              <a:rPr lang="ru-RU" sz="1600" dirty="0" smtClean="0">
                <a:effectLst>
                  <a:outerShdw blurRad="38100" dist="38100" dir="2700000" algn="tl">
                    <a:srgbClr val="000000">
                      <a:alpha val="43137"/>
                    </a:srgbClr>
                  </a:outerShdw>
                </a:effectLst>
                <a:latin typeface="Century Schoolbook" panose="02040604050505020304" pitchFamily="18" charset="0"/>
              </a:rPr>
              <a:t> поранений в ноги. </a:t>
            </a:r>
            <a:r>
              <a:rPr lang="ru-RU" sz="1600" dirty="0" err="1" smtClean="0">
                <a:effectLst>
                  <a:outerShdw blurRad="38100" dist="38100" dir="2700000" algn="tl">
                    <a:srgbClr val="000000">
                      <a:alpha val="43137"/>
                    </a:srgbClr>
                  </a:outerShdw>
                </a:effectLst>
                <a:latin typeface="Century Schoolbook" panose="02040604050505020304" pitchFamily="18" charset="0"/>
              </a:rPr>
              <a:t>Завдяки</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мистецтву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лікарів</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Хемінгуей</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одужав</a:t>
            </a:r>
            <a:r>
              <a:rPr lang="ru-RU" sz="1600" dirty="0" smtClean="0">
                <a:effectLst>
                  <a:outerShdw blurRad="38100" dist="38100" dir="2700000" algn="tl">
                    <a:srgbClr val="000000">
                      <a:alpha val="43137"/>
                    </a:srgbClr>
                  </a:outerShdw>
                </a:effectLst>
                <a:latin typeface="Century Schoolbook" panose="02040604050505020304" pitchFamily="18" charset="0"/>
              </a:rPr>
              <a:t>, але </a:t>
            </a:r>
            <a:r>
              <a:rPr lang="ru-RU" sz="1600" dirty="0" err="1" smtClean="0">
                <a:effectLst>
                  <a:outerShdw blurRad="38100" dist="38100" dir="2700000" algn="tl">
                    <a:srgbClr val="000000">
                      <a:alpha val="43137"/>
                    </a:srgbClr>
                  </a:outerShdw>
                </a:effectLst>
                <a:latin typeface="Century Schoolbook" panose="02040604050505020304" pitchFamily="18" charset="0"/>
              </a:rPr>
              <a:t>після</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повернення</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додому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перебував</a:t>
            </a:r>
            <a:r>
              <a:rPr lang="ru-RU" sz="1600" dirty="0" smtClean="0">
                <a:effectLst>
                  <a:outerShdw blurRad="38100" dist="38100" dir="2700000" algn="tl">
                    <a:srgbClr val="000000">
                      <a:alpha val="43137"/>
                    </a:srgbClr>
                  </a:outerShdw>
                </a:effectLst>
                <a:latin typeface="Century Schoolbook" panose="02040604050505020304" pitchFamily="18" charset="0"/>
              </a:rPr>
              <a:t> у </a:t>
            </a:r>
            <a:r>
              <a:rPr lang="ru-RU" sz="1600" dirty="0" err="1" smtClean="0">
                <a:effectLst>
                  <a:outerShdw blurRad="38100" dist="38100" dir="2700000" algn="tl">
                    <a:srgbClr val="000000">
                      <a:alpha val="43137"/>
                    </a:srgbClr>
                  </a:outerShdw>
                </a:effectLst>
                <a:latin typeface="Century Schoolbook" panose="02040604050505020304" pitchFamily="18" charset="0"/>
              </a:rPr>
              <a:t>пригніченому</a:t>
            </a:r>
            <a:r>
              <a:rPr lang="ru-RU" sz="1600" dirty="0" smtClean="0">
                <a:effectLst>
                  <a:outerShdw blurRad="38100" dist="38100" dir="2700000" algn="tl">
                    <a:srgbClr val="000000">
                      <a:alpha val="43137"/>
                    </a:srgbClr>
                  </a:outerShdw>
                </a:effectLst>
                <a:latin typeface="Century Schoolbook" panose="02040604050505020304" pitchFamily="18" charset="0"/>
              </a:rPr>
              <a:t> </a:t>
            </a:r>
            <a:r>
              <a:rPr lang="ru-RU" sz="1600" dirty="0" err="1" smtClean="0">
                <a:effectLst>
                  <a:outerShdw blurRad="38100" dist="38100" dir="2700000" algn="tl">
                    <a:srgbClr val="000000">
                      <a:alpha val="43137"/>
                    </a:srgbClr>
                  </a:outerShdw>
                </a:effectLst>
                <a:latin typeface="Century Schoolbook" panose="02040604050505020304" pitchFamily="18" charset="0"/>
              </a:rPr>
              <a:t>стані</a:t>
            </a:r>
            <a:r>
              <a:rPr lang="ru-RU" sz="1600" dirty="0" smtClean="0">
                <a:effectLst>
                  <a:outerShdw blurRad="38100" dist="38100" dir="2700000" algn="tl">
                    <a:srgbClr val="000000">
                      <a:alpha val="43137"/>
                    </a:srgbClr>
                  </a:outerShdw>
                </a:effectLst>
                <a:latin typeface="Century Schoolbook" panose="02040604050505020304" pitchFamily="18" charset="0"/>
              </a:rPr>
              <a:t>.</a:t>
            </a:r>
            <a:endParaRPr lang="ru-RU" sz="1600" dirty="0">
              <a:effectLst>
                <a:outerShdw blurRad="38100" dist="38100" dir="2700000" algn="tl">
                  <a:srgbClr val="000000">
                    <a:alpha val="43137"/>
                  </a:srgbClr>
                </a:outerShdw>
              </a:effectLst>
              <a:latin typeface="Century Schoolbook" panose="020406040505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889" y="188639"/>
            <a:ext cx="3888432" cy="6554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39606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789040"/>
            <a:ext cx="4320480" cy="2736304"/>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ru-RU" sz="1800" i="1" dirty="0" err="1">
                <a:effectLst>
                  <a:outerShdw blurRad="38100" dist="38100" dir="2700000" algn="tl">
                    <a:srgbClr val="000000">
                      <a:alpha val="43137"/>
                    </a:srgbClr>
                  </a:outerShdw>
                </a:effectLst>
              </a:rPr>
              <a:t>Згодом</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Хемінгуей</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зважившись</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врешті</a:t>
            </a:r>
            <a:r>
              <a:rPr lang="ru-RU" sz="1800" i="1" dirty="0">
                <a:effectLst>
                  <a:outerShdw blurRad="38100" dist="38100" dir="2700000" algn="tl">
                    <a:srgbClr val="000000">
                      <a:alpha val="43137"/>
                    </a:srgbClr>
                  </a:outerShdw>
                </a:effectLst>
              </a:rPr>
              <a:t> стати </a:t>
            </a:r>
            <a:r>
              <a:rPr lang="ru-RU" sz="1800" i="1" dirty="0" err="1">
                <a:effectLst>
                  <a:outerShdw blurRad="38100" dist="38100" dir="2700000" algn="tl">
                    <a:srgbClr val="000000">
                      <a:alpha val="43137"/>
                    </a:srgbClr>
                  </a:outerShdw>
                </a:effectLst>
              </a:rPr>
              <a:t>письменником</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по¬кинув</a:t>
            </a:r>
            <a:r>
              <a:rPr lang="ru-RU" sz="1800" i="1" dirty="0">
                <a:effectLst>
                  <a:outerShdw blurRad="38100" dist="38100" dir="2700000" algn="tl">
                    <a:srgbClr val="000000">
                      <a:alpha val="43137"/>
                    </a:srgbClr>
                  </a:outerShdw>
                </a:effectLst>
              </a:rPr>
              <a:t> роботу </a:t>
            </a:r>
            <a:r>
              <a:rPr lang="ru-RU" sz="1800" i="1" dirty="0" err="1">
                <a:effectLst>
                  <a:outerShdw blurRad="38100" dist="38100" dir="2700000" algn="tl">
                    <a:srgbClr val="000000">
                      <a:alpha val="43137"/>
                    </a:srgbClr>
                  </a:outerShdw>
                </a:effectLst>
              </a:rPr>
              <a:t>журналіста</a:t>
            </a:r>
            <a:r>
              <a:rPr lang="ru-RU" sz="1800" i="1" dirty="0">
                <a:effectLst>
                  <a:outerShdw blurRad="38100" dist="38100" dir="2700000" algn="tl">
                    <a:srgbClr val="000000">
                      <a:alpha val="43137"/>
                    </a:srgbClr>
                  </a:outerShdw>
                </a:effectLst>
              </a:rPr>
              <a:t>. Уже першими </a:t>
            </a:r>
            <a:r>
              <a:rPr lang="ru-RU" sz="1800" i="1" dirty="0" err="1">
                <a:effectLst>
                  <a:outerShdw blurRad="38100" dist="38100" dir="2700000" algn="tl">
                    <a:srgbClr val="000000">
                      <a:alpha val="43137"/>
                    </a:srgbClr>
                  </a:outerShdw>
                </a:effectLst>
              </a:rPr>
              <a:t>своїми</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публікаціями</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Хемінгуей</a:t>
            </a:r>
            <a:r>
              <a:rPr lang="ru-RU" sz="1800" i="1" dirty="0">
                <a:effectLst>
                  <a:outerShdw blurRad="38100" dist="38100" dir="2700000" algn="tl">
                    <a:srgbClr val="000000">
                      <a:alpha val="43137"/>
                    </a:srgbClr>
                  </a:outerShdw>
                </a:effectLst>
              </a:rPr>
              <a:t> заявив про себе як про </a:t>
            </a:r>
            <a:r>
              <a:rPr lang="ru-RU" sz="1800" i="1" dirty="0" err="1">
                <a:effectLst>
                  <a:outerShdw blurRad="38100" dist="38100" dir="2700000" algn="tl">
                    <a:srgbClr val="000000">
                      <a:alpha val="43137"/>
                    </a:srgbClr>
                  </a:outerShdw>
                </a:effectLst>
              </a:rPr>
              <a:t>оригінального</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митця</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Збірка</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оповідань</a:t>
            </a:r>
            <a:r>
              <a:rPr lang="ru-RU" sz="1800" i="1" dirty="0">
                <a:effectLst>
                  <a:outerShdw blurRad="38100" dist="38100" dir="2700000" algn="tl">
                    <a:srgbClr val="000000">
                      <a:alpha val="43137"/>
                    </a:srgbClr>
                  </a:outerShdw>
                </a:effectLst>
              </a:rPr>
              <a:t> "В наш час", </a:t>
            </a:r>
            <a:r>
              <a:rPr lang="ru-RU" sz="1800" i="1" dirty="0" err="1" smtClean="0">
                <a:effectLst>
                  <a:outerShdw blurRad="38100" dist="38100" dir="2700000" algn="tl">
                    <a:srgbClr val="000000">
                      <a:alpha val="43137"/>
                    </a:srgbClr>
                  </a:outerShdw>
                </a:effectLst>
              </a:rPr>
              <a:t>опублікована</a:t>
            </a:r>
            <a:r>
              <a:rPr lang="ru-RU" sz="1800" i="1" dirty="0" smtClean="0">
                <a:effectLst>
                  <a:outerShdw blurRad="38100" dist="38100" dir="2700000" algn="tl">
                    <a:srgbClr val="000000">
                      <a:alpha val="43137"/>
                    </a:srgbClr>
                  </a:outerShdw>
                </a:effectLst>
              </a:rPr>
              <a:t> </a:t>
            </a:r>
            <a:r>
              <a:rPr lang="ru-RU" sz="1800" i="1" dirty="0">
                <a:effectLst>
                  <a:outerShdw blurRad="38100" dist="38100" dir="2700000" algn="tl">
                    <a:srgbClr val="000000">
                      <a:alpha val="43137"/>
                    </a:srgbClr>
                  </a:outerShdw>
                </a:effectLst>
              </a:rPr>
              <a:t>1925 р., є </a:t>
            </a:r>
            <a:r>
              <a:rPr lang="ru-RU" sz="1800" i="1" dirty="0" err="1">
                <a:effectLst>
                  <a:outerShdw blurRad="38100" dist="38100" dir="2700000" algn="tl">
                    <a:srgbClr val="000000">
                      <a:alpha val="43137"/>
                    </a:srgbClr>
                  </a:outerShdw>
                </a:effectLst>
              </a:rPr>
              <a:t>своєрідним</a:t>
            </a:r>
            <a:r>
              <a:rPr lang="ru-RU" sz="1800" i="1" dirty="0">
                <a:effectLst>
                  <a:outerShdw blurRad="38100" dist="38100" dir="2700000" algn="tl">
                    <a:srgbClr val="000000">
                      <a:alpha val="43137"/>
                    </a:srgbClr>
                  </a:outerShdw>
                </a:effectLst>
              </a:rPr>
              <a:t> циклом новел, </a:t>
            </a:r>
            <a:r>
              <a:rPr lang="ru-RU" sz="1800" i="1" dirty="0" err="1">
                <a:effectLst>
                  <a:outerShdw blurRad="38100" dist="38100" dir="2700000" algn="tl">
                    <a:srgbClr val="000000">
                      <a:alpha val="43137"/>
                    </a:srgbClr>
                  </a:outerShdw>
                </a:effectLst>
              </a:rPr>
              <a:t>об'єднаних</a:t>
            </a:r>
            <a:r>
              <a:rPr lang="ru-RU" sz="1800" i="1" dirty="0">
                <a:effectLst>
                  <a:outerShdw blurRad="38100" dist="38100" dir="2700000" algn="tl">
                    <a:srgbClr val="000000">
                      <a:alpha val="43137"/>
                    </a:srgbClr>
                  </a:outerShdw>
                </a:effectLst>
              </a:rPr>
              <a:t> одним </a:t>
            </a:r>
            <a:r>
              <a:rPr lang="ru-RU" sz="1800" i="1" dirty="0" err="1">
                <a:effectLst>
                  <a:outerShdw blurRad="38100" dist="38100" dir="2700000" algn="tl">
                    <a:srgbClr val="000000">
                      <a:alpha val="43137"/>
                    </a:srgbClr>
                  </a:outerShdw>
                </a:effectLst>
              </a:rPr>
              <a:t>героєм</a:t>
            </a:r>
            <a:r>
              <a:rPr lang="ru-RU" sz="1800" i="1" dirty="0">
                <a:effectLst>
                  <a:outerShdw blurRad="38100" dist="38100" dir="2700000" algn="tl">
                    <a:srgbClr val="000000">
                      <a:alpha val="43137"/>
                    </a:srgbClr>
                  </a:outerShdw>
                </a:effectLst>
              </a:rPr>
              <a:t> - </a:t>
            </a:r>
            <a:r>
              <a:rPr lang="ru-RU" sz="1800" i="1" dirty="0" err="1">
                <a:effectLst>
                  <a:outerShdw blurRad="38100" dist="38100" dir="2700000" algn="tl">
                    <a:srgbClr val="000000">
                      <a:alpha val="43137"/>
                    </a:srgbClr>
                  </a:outerShdw>
                </a:effectLst>
              </a:rPr>
              <a:t>Ніком</a:t>
            </a:r>
            <a:r>
              <a:rPr lang="ru-RU" sz="1800" i="1" dirty="0">
                <a:effectLst>
                  <a:outerShdw blurRad="38100" dist="38100" dir="2700000" algn="tl">
                    <a:srgbClr val="000000">
                      <a:alpha val="43137"/>
                    </a:srgbClr>
                  </a:outerShdw>
                </a:effectLst>
              </a:rPr>
              <a:t> Адамсом, </a:t>
            </a:r>
            <a:r>
              <a:rPr lang="ru-RU" sz="1800" i="1" dirty="0" err="1">
                <a:effectLst>
                  <a:outerShdw blurRad="38100" dist="38100" dir="2700000" algn="tl">
                    <a:srgbClr val="000000">
                      <a:alpha val="43137"/>
                    </a:srgbClr>
                  </a:outerShdw>
                </a:effectLst>
              </a:rPr>
              <a:t>що</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увібрав</a:t>
            </a:r>
            <a:r>
              <a:rPr lang="ru-RU" sz="1800" i="1" dirty="0">
                <a:effectLst>
                  <a:outerShdw blurRad="38100" dist="38100" dir="2700000" algn="tl">
                    <a:srgbClr val="000000">
                      <a:alpha val="43137"/>
                    </a:srgbClr>
                  </a:outerShdw>
                </a:effectLst>
              </a:rPr>
              <a:t> у себе </a:t>
            </a:r>
            <a:r>
              <a:rPr lang="ru-RU" sz="1800" i="1" dirty="0" err="1">
                <a:effectLst>
                  <a:outerShdw blurRad="38100" dist="38100" dir="2700000" algn="tl">
                    <a:srgbClr val="000000">
                      <a:alpha val="43137"/>
                    </a:srgbClr>
                  </a:outerShdw>
                </a:effectLst>
              </a:rPr>
              <a:t>багато</a:t>
            </a:r>
            <a:r>
              <a:rPr lang="ru-RU" sz="1800" i="1" dirty="0">
                <a:effectLst>
                  <a:outerShdw blurRad="38100" dist="38100" dir="2700000" algn="tl">
                    <a:srgbClr val="000000">
                      <a:alpha val="43137"/>
                    </a:srgbClr>
                  </a:outerShdw>
                </a:effectLst>
              </a:rPr>
              <a:t> рис самого автора. </a:t>
            </a:r>
            <a:r>
              <a:rPr lang="ru-RU" sz="1800" i="1" dirty="0" err="1">
                <a:effectLst>
                  <a:outerShdw blurRad="38100" dist="38100" dir="2700000" algn="tl">
                    <a:srgbClr val="000000">
                      <a:alpha val="43137"/>
                    </a:srgbClr>
                  </a:outerShdw>
                </a:effectLst>
              </a:rPr>
              <a:t>Цю</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публікацію</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можна</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назвати</a:t>
            </a:r>
            <a:r>
              <a:rPr lang="ru-RU" sz="1800" i="1" dirty="0">
                <a:effectLst>
                  <a:outerShdw blurRad="38100" dist="38100" dir="2700000" algn="tl">
                    <a:srgbClr val="000000">
                      <a:alpha val="43137"/>
                    </a:srgbClr>
                  </a:outerShdw>
                </a:effectLst>
              </a:rPr>
              <a:t> прологом до </a:t>
            </a:r>
            <a:r>
              <a:rPr lang="ru-RU" sz="1800" i="1" dirty="0" err="1">
                <a:effectLst>
                  <a:outerShdw blurRad="38100" dist="38100" dir="2700000" algn="tl">
                    <a:srgbClr val="000000">
                      <a:alpha val="43137"/>
                    </a:srgbClr>
                  </a:outerShdw>
                </a:effectLst>
              </a:rPr>
              <a:t>зрілої</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творчості</a:t>
            </a:r>
            <a:r>
              <a:rPr lang="ru-RU" sz="1800" i="1" dirty="0">
                <a:effectLst>
                  <a:outerShdw blurRad="38100" dist="38100" dir="2700000" algn="tl">
                    <a:srgbClr val="000000">
                      <a:alpha val="43137"/>
                    </a:srgbClr>
                  </a:outerShdw>
                </a:effectLst>
              </a:rPr>
              <a:t> </a:t>
            </a:r>
            <a:r>
              <a:rPr lang="ru-RU" sz="1800" i="1" dirty="0" err="1">
                <a:effectLst>
                  <a:outerShdw blurRad="38100" dist="38100" dir="2700000" algn="tl">
                    <a:srgbClr val="000000">
                      <a:alpha val="43137"/>
                    </a:srgbClr>
                  </a:outerShdw>
                </a:effectLst>
              </a:rPr>
              <a:t>Хемінгуея</a:t>
            </a:r>
            <a:r>
              <a:rPr lang="ru-RU" sz="1800" i="1" dirty="0">
                <a:effectLst>
                  <a:outerShdw blurRad="38100" dist="38100" dir="2700000" algn="tl">
                    <a:srgbClr val="000000">
                      <a:alpha val="43137"/>
                    </a:srgbClr>
                  </a:outerShdw>
                </a:effectLst>
              </a:rPr>
              <a:t>. </a:t>
            </a:r>
            <a:endParaRPr lang="ru-RU" sz="1800"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04267"/>
            <a:ext cx="3096344" cy="5108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60648"/>
            <a:ext cx="2644704" cy="32981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00202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332656"/>
            <a:ext cx="4762872" cy="3082354"/>
          </a:xfrm>
        </p:spPr>
        <p:style>
          <a:lnRef idx="3">
            <a:schemeClr val="lt1"/>
          </a:lnRef>
          <a:fillRef idx="1">
            <a:schemeClr val="accent5"/>
          </a:fillRef>
          <a:effectRef idx="1">
            <a:schemeClr val="accent5"/>
          </a:effectRef>
          <a:fontRef idx="minor">
            <a:schemeClr val="lt1"/>
          </a:fontRef>
        </p:style>
        <p:txBody>
          <a:bodyPr>
            <a:noAutofit/>
          </a:bodyPr>
          <a:lstStyle/>
          <a:p>
            <a:r>
              <a:rPr lang="ru-RU" sz="2000" dirty="0">
                <a:effectLst>
                  <a:outerShdw blurRad="38100" dist="38100" dir="2700000" algn="tl">
                    <a:srgbClr val="000000">
                      <a:alpha val="43137"/>
                    </a:srgbClr>
                  </a:outerShdw>
                </a:effectLst>
                <a:latin typeface="Monotype Corsiva" panose="03010101010201010101" pitchFamily="66" charset="0"/>
              </a:rPr>
              <a:t>У роки </a:t>
            </a:r>
            <a:r>
              <a:rPr lang="ru-RU" sz="2000" dirty="0" err="1">
                <a:effectLst>
                  <a:outerShdw blurRad="38100" dist="38100" dir="2700000" algn="tl">
                    <a:srgbClr val="000000">
                      <a:alpha val="43137"/>
                    </a:srgbClr>
                  </a:outerShdw>
                </a:effectLst>
                <a:latin typeface="Monotype Corsiva" panose="03010101010201010101" pitchFamily="66" charset="0"/>
              </a:rPr>
              <a:t>другої</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світової</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війни</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Хемінгуей</a:t>
            </a:r>
            <a:r>
              <a:rPr lang="ru-RU" sz="2000" dirty="0">
                <a:effectLst>
                  <a:outerShdw blurRad="38100" dist="38100" dir="2700000" algn="tl">
                    <a:srgbClr val="000000">
                      <a:alpha val="43137"/>
                    </a:srgbClr>
                  </a:outerShdw>
                </a:effectLst>
                <a:latin typeface="Monotype Corsiva" panose="03010101010201010101" pitchFamily="66" charset="0"/>
              </a:rPr>
              <a:t> у </a:t>
            </a:r>
            <a:r>
              <a:rPr lang="ru-RU" sz="2000" dirty="0" err="1">
                <a:effectLst>
                  <a:outerShdw blurRad="38100" dist="38100" dir="2700000" algn="tl">
                    <a:srgbClr val="000000">
                      <a:alpha val="43137"/>
                    </a:srgbClr>
                  </a:outerShdw>
                </a:effectLst>
                <a:latin typeface="Monotype Corsiva" panose="03010101010201010101" pitchFamily="66" charset="0"/>
              </a:rPr>
              <a:t>чині</a:t>
            </a:r>
            <a:r>
              <a:rPr lang="ru-RU" sz="2000" dirty="0">
                <a:effectLst>
                  <a:outerShdw blurRad="38100" dist="38100" dir="2700000" algn="tl">
                    <a:srgbClr val="000000">
                      <a:alpha val="43137"/>
                    </a:srgbClr>
                  </a:outerShdw>
                </a:effectLst>
                <a:latin typeface="Monotype Corsiva" panose="03010101010201010101" pitchFamily="66" charset="0"/>
              </a:rPr>
              <a:t> майора </a:t>
            </a:r>
            <a:r>
              <a:rPr lang="ru-RU" sz="2000" dirty="0" err="1">
                <a:effectLst>
                  <a:outerShdw blurRad="38100" dist="38100" dir="2700000" algn="tl">
                    <a:srgbClr val="000000">
                      <a:alpha val="43137"/>
                    </a:srgbClr>
                  </a:outerShdw>
                </a:effectLst>
                <a:latin typeface="Monotype Corsiva" panose="03010101010201010101" pitchFamily="66" charset="0"/>
              </a:rPr>
              <a:t>мав</a:t>
            </a:r>
            <a:r>
              <a:rPr lang="ru-RU" sz="2000" dirty="0">
                <a:effectLst>
                  <a:outerShdw blurRad="38100" dist="38100" dir="2700000" algn="tl">
                    <a:srgbClr val="000000">
                      <a:alpha val="43137"/>
                    </a:srgbClr>
                  </a:outerShdw>
                </a:effectLst>
                <a:latin typeface="Monotype Corsiva" panose="03010101010201010101" pitchFamily="66" charset="0"/>
              </a:rPr>
              <a:t> свою «</a:t>
            </a:r>
            <a:r>
              <a:rPr lang="ru-RU" sz="2000" dirty="0" err="1">
                <a:effectLst>
                  <a:outerShdw blurRad="38100" dist="38100" dir="2700000" algn="tl">
                    <a:srgbClr val="000000">
                      <a:alpha val="43137"/>
                    </a:srgbClr>
                  </a:outerShdw>
                </a:effectLst>
                <a:latin typeface="Monotype Corsiva" panose="03010101010201010101" pitchFamily="66" charset="0"/>
              </a:rPr>
              <a:t>армію</a:t>
            </a:r>
            <a:r>
              <a:rPr lang="ru-RU" sz="2000" dirty="0">
                <a:effectLst>
                  <a:outerShdw blurRad="38100" dist="38100" dir="2700000" algn="tl">
                    <a:srgbClr val="000000">
                      <a:alpha val="43137"/>
                    </a:srgbClr>
                  </a:outerShdw>
                </a:effectLst>
                <a:latin typeface="Monotype Corsiva" panose="03010101010201010101" pitchFamily="66" charset="0"/>
              </a:rPr>
              <a:t>» (100 </a:t>
            </a:r>
            <a:r>
              <a:rPr lang="ru-RU" sz="2000" dirty="0" err="1">
                <a:effectLst>
                  <a:outerShdw blurRad="38100" dist="38100" dir="2700000" algn="tl">
                    <a:srgbClr val="000000">
                      <a:alpha val="43137"/>
                    </a:srgbClr>
                  </a:outerShdw>
                </a:effectLst>
                <a:latin typeface="Monotype Corsiva" panose="03010101010201010101" pitchFamily="66" charset="0"/>
              </a:rPr>
              <a:t>багнетів</a:t>
            </a:r>
            <a:r>
              <a:rPr lang="ru-RU" sz="2000" dirty="0">
                <a:effectLst>
                  <a:outerShdw blurRad="38100" dist="38100" dir="2700000" algn="tl">
                    <a:srgbClr val="000000">
                      <a:alpha val="43137"/>
                    </a:srgbClr>
                  </a:outerShdw>
                </a:effectLst>
                <a:latin typeface="Monotype Corsiva" panose="03010101010201010101" pitchFamily="66" charset="0"/>
              </a:rPr>
              <a:t>), яка </a:t>
            </a:r>
            <a:r>
              <a:rPr lang="ru-RU" sz="2000" dirty="0" err="1">
                <a:effectLst>
                  <a:outerShdw blurRad="38100" dist="38100" dir="2700000" algn="tl">
                    <a:srgbClr val="000000">
                      <a:alpha val="43137"/>
                    </a:srgbClr>
                  </a:outerShdw>
                </a:effectLst>
                <a:latin typeface="Monotype Corsiva" panose="03010101010201010101" pitchFamily="66" charset="0"/>
              </a:rPr>
              <a:t>була</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моторизованою</a:t>
            </a:r>
            <a:r>
              <a:rPr lang="ru-RU" sz="2000" dirty="0">
                <a:effectLst>
                  <a:outerShdw blurRad="38100" dist="38100" dir="2700000" algn="tl">
                    <a:srgbClr val="000000">
                      <a:alpha val="43137"/>
                    </a:srgbClr>
                  </a:outerShdw>
                </a:effectLst>
                <a:latin typeface="Monotype Corsiva" panose="03010101010201010101" pitchFamily="66" charset="0"/>
              </a:rPr>
              <a:t> і з </a:t>
            </a:r>
            <a:r>
              <a:rPr lang="ru-RU" sz="2000" dirty="0" err="1">
                <a:effectLst>
                  <a:outerShdw blurRad="38100" dist="38100" dir="2700000" algn="tl">
                    <a:srgbClr val="000000">
                      <a:alpha val="43137"/>
                    </a:srgbClr>
                  </a:outerShdw>
                </a:effectLst>
                <a:latin typeface="Monotype Corsiva" panose="03010101010201010101" pitchFamily="66" charset="0"/>
              </a:rPr>
              <a:t>якою</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він</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бував</a:t>
            </a:r>
            <a:r>
              <a:rPr lang="ru-RU" sz="2000" dirty="0">
                <a:effectLst>
                  <a:outerShdw blurRad="38100" dist="38100" dir="2700000" algn="tl">
                    <a:srgbClr val="000000">
                      <a:alpha val="43137"/>
                    </a:srgbClr>
                  </a:outerShdw>
                </a:effectLst>
                <a:latin typeface="Monotype Corsiva" panose="03010101010201010101" pitchFamily="66" charset="0"/>
              </a:rPr>
              <a:t> у </a:t>
            </a:r>
            <a:r>
              <a:rPr lang="ru-RU" sz="2000" dirty="0" err="1">
                <a:effectLst>
                  <a:outerShdw blurRad="38100" dist="38100" dir="2700000" algn="tl">
                    <a:srgbClr val="000000">
                      <a:alpha val="43137"/>
                    </a:srgbClr>
                  </a:outerShdw>
                </a:effectLst>
                <a:latin typeface="Monotype Corsiva" panose="03010101010201010101" pitchFamily="66" charset="0"/>
              </a:rPr>
              <a:t>тилу</a:t>
            </a:r>
            <a:r>
              <a:rPr lang="ru-RU" sz="2000" dirty="0">
                <a:effectLst>
                  <a:outerShdw blurRad="38100" dist="38100" dir="2700000" algn="tl">
                    <a:srgbClr val="000000">
                      <a:alpha val="43137"/>
                    </a:srgbClr>
                  </a:outerShdw>
                </a:effectLst>
                <a:latin typeface="Monotype Corsiva" panose="03010101010201010101" pitchFamily="66" charset="0"/>
              </a:rPr>
              <a:t> у </a:t>
            </a:r>
            <a:r>
              <a:rPr lang="ru-RU" sz="2000" dirty="0" err="1">
                <a:effectLst>
                  <a:outerShdw blurRad="38100" dist="38100" dir="2700000" algn="tl">
                    <a:srgbClr val="000000">
                      <a:alpha val="43137"/>
                    </a:srgbClr>
                  </a:outerShdw>
                </a:effectLst>
                <a:latin typeface="Monotype Corsiva" panose="03010101010201010101" pitchFamily="66" charset="0"/>
              </a:rPr>
              <a:t>німців</a:t>
            </a:r>
            <a:r>
              <a:rPr lang="ru-RU" sz="2000" dirty="0">
                <a:effectLst>
                  <a:outerShdw blurRad="38100" dist="38100" dir="2700000" algn="tl">
                    <a:srgbClr val="000000">
                      <a:alpha val="43137"/>
                    </a:srgbClr>
                  </a:outerShdw>
                </a:effectLst>
                <a:latin typeface="Monotype Corsiva" panose="03010101010201010101" pitchFamily="66" charset="0"/>
              </a:rPr>
              <a:t> далеко </a:t>
            </a:r>
            <a:r>
              <a:rPr lang="ru-RU" sz="2000" dirty="0" err="1">
                <a:effectLst>
                  <a:outerShdw blurRad="38100" dist="38100" dir="2700000" algn="tl">
                    <a:srgbClr val="000000">
                      <a:alpha val="43137"/>
                    </a:srgbClr>
                  </a:outerShdw>
                </a:effectLst>
                <a:latin typeface="Monotype Corsiva" panose="03010101010201010101" pitchFamily="66" charset="0"/>
              </a:rPr>
              <a:t>від</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армії</a:t>
            </a:r>
            <a:r>
              <a:rPr lang="ru-RU" sz="2000" dirty="0">
                <a:effectLst>
                  <a:outerShdw blurRad="38100" dist="38100" dir="2700000" algn="tl">
                    <a:srgbClr val="000000">
                      <a:alpha val="43137"/>
                    </a:srgbClr>
                  </a:outerShdw>
                </a:effectLst>
                <a:latin typeface="Monotype Corsiva" panose="03010101010201010101" pitchFamily="66" charset="0"/>
              </a:rPr>
              <a:t>; одного разу </a:t>
            </a:r>
            <a:r>
              <a:rPr lang="ru-RU" sz="2000" dirty="0" err="1">
                <a:effectLst>
                  <a:outerShdw blurRad="38100" dist="38100" dir="2700000" algn="tl">
                    <a:srgbClr val="000000">
                      <a:alpha val="43137"/>
                    </a:srgbClr>
                  </a:outerShdw>
                </a:effectLst>
                <a:latin typeface="Monotype Corsiva" panose="03010101010201010101" pitchFamily="66" charset="0"/>
              </a:rPr>
              <a:t>звільнив</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французьке</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місто</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ввійшов</a:t>
            </a:r>
            <a:r>
              <a:rPr lang="ru-RU" sz="2000" dirty="0">
                <a:effectLst>
                  <a:outerShdw blurRad="38100" dist="38100" dir="2700000" algn="tl">
                    <a:srgbClr val="000000">
                      <a:alpha val="43137"/>
                    </a:srgbClr>
                  </a:outerShdw>
                </a:effectLst>
                <a:latin typeface="Monotype Corsiva" panose="03010101010201010101" pitchFamily="66" charset="0"/>
              </a:rPr>
              <a:t> у Париж </a:t>
            </a:r>
            <a:r>
              <a:rPr lang="ru-RU" sz="2000" dirty="0" err="1">
                <a:effectLst>
                  <a:outerShdw blurRad="38100" dist="38100" dir="2700000" algn="tl">
                    <a:srgbClr val="000000">
                      <a:alpha val="43137"/>
                    </a:srgbClr>
                  </a:outerShdw>
                </a:effectLst>
                <a:latin typeface="Monotype Corsiva" panose="03010101010201010101" pitchFamily="66" charset="0"/>
              </a:rPr>
              <a:t>скоріше</a:t>
            </a:r>
            <a:r>
              <a:rPr lang="ru-RU" sz="2000" dirty="0">
                <a:effectLst>
                  <a:outerShdw blurRad="38100" dist="38100" dir="2700000" algn="tl">
                    <a:srgbClr val="000000">
                      <a:alpha val="43137"/>
                    </a:srgbClr>
                  </a:outerShdw>
                </a:effectLst>
                <a:latin typeface="Monotype Corsiva" panose="03010101010201010101" pitchFamily="66" charset="0"/>
              </a:rPr>
              <a:t> за </a:t>
            </a:r>
            <a:r>
              <a:rPr lang="ru-RU" sz="2000" dirty="0" err="1">
                <a:effectLst>
                  <a:outerShdw blurRad="38100" dist="38100" dir="2700000" algn="tl">
                    <a:srgbClr val="000000">
                      <a:alpha val="43137"/>
                    </a:srgbClr>
                  </a:outerShdw>
                </a:effectLst>
                <a:latin typeface="Monotype Corsiva" panose="03010101010201010101" pitchFamily="66" charset="0"/>
              </a:rPr>
              <a:t>командуючого</a:t>
            </a:r>
            <a:r>
              <a:rPr lang="ru-RU" sz="2000" dirty="0">
                <a:effectLst>
                  <a:outerShdw blurRad="38100" dist="38100" dir="2700000" algn="tl">
                    <a:srgbClr val="000000">
                      <a:alpha val="43137"/>
                    </a:srgbClr>
                  </a:outerShdw>
                </a:effectLst>
                <a:latin typeface="Monotype Corsiva" panose="03010101010201010101" pitchFamily="66" charset="0"/>
              </a:rPr>
              <a:t>, за </a:t>
            </a:r>
            <a:r>
              <a:rPr lang="ru-RU" sz="2000" dirty="0" err="1">
                <a:effectLst>
                  <a:outerShdw blurRad="38100" dist="38100" dir="2700000" algn="tl">
                    <a:srgbClr val="000000">
                      <a:alpha val="43137"/>
                    </a:srgbClr>
                  </a:outerShdw>
                </a:effectLst>
                <a:latin typeface="Monotype Corsiva" panose="03010101010201010101" pitchFamily="66" charset="0"/>
              </a:rPr>
              <a:t>що</a:t>
            </a:r>
            <a:r>
              <a:rPr lang="ru-RU" sz="2000" dirty="0">
                <a:effectLst>
                  <a:outerShdw blurRad="38100" dist="38100" dir="2700000" algn="tl">
                    <a:srgbClr val="000000">
                      <a:alpha val="43137"/>
                    </a:srgbClr>
                  </a:outerShdw>
                </a:effectLst>
                <a:latin typeface="Monotype Corsiva" panose="03010101010201010101" pitchFamily="66" charset="0"/>
              </a:rPr>
              <a:t> мало не </a:t>
            </a:r>
            <a:r>
              <a:rPr lang="ru-RU" sz="2000" dirty="0" err="1">
                <a:effectLst>
                  <a:outerShdw blurRad="38100" dist="38100" dir="2700000" algn="tl">
                    <a:srgbClr val="000000">
                      <a:alpha val="43137"/>
                    </a:srgbClr>
                  </a:outerShdw>
                </a:effectLst>
                <a:latin typeface="Monotype Corsiva" panose="03010101010201010101" pitchFamily="66" charset="0"/>
              </a:rPr>
              <a:t>потрапив</a:t>
            </a:r>
            <a:r>
              <a:rPr lang="ru-RU" sz="2000" dirty="0">
                <a:effectLst>
                  <a:outerShdw blurRad="38100" dist="38100" dir="2700000" algn="tl">
                    <a:srgbClr val="000000">
                      <a:alpha val="43137"/>
                    </a:srgbClr>
                  </a:outerShdw>
                </a:effectLst>
                <a:latin typeface="Monotype Corsiva" panose="03010101010201010101" pitchFamily="66" charset="0"/>
              </a:rPr>
              <a:t> до </a:t>
            </a:r>
            <a:r>
              <a:rPr lang="ru-RU" sz="2000" dirty="0" err="1">
                <a:effectLst>
                  <a:outerShdw blurRad="38100" dist="38100" dir="2700000" algn="tl">
                    <a:srgbClr val="000000">
                      <a:alpha val="43137"/>
                    </a:srgbClr>
                  </a:outerShdw>
                </a:effectLst>
                <a:latin typeface="Monotype Corsiva" panose="03010101010201010101" pitchFamily="66" charset="0"/>
              </a:rPr>
              <a:t>військового</a:t>
            </a:r>
            <a:r>
              <a:rPr lang="ru-RU" sz="2000" dirty="0">
                <a:effectLst>
                  <a:outerShdw blurRad="38100" dist="38100" dir="2700000" algn="tl">
                    <a:srgbClr val="000000">
                      <a:alpha val="43137"/>
                    </a:srgbClr>
                  </a:outerShdw>
                </a:effectLst>
                <a:latin typeface="Monotype Corsiva" panose="03010101010201010101" pitchFamily="66" charset="0"/>
              </a:rPr>
              <a:t> суду, </a:t>
            </a:r>
            <a:r>
              <a:rPr lang="ru-RU" sz="2000" dirty="0" err="1">
                <a:effectLst>
                  <a:outerShdw blurRad="38100" dist="38100" dir="2700000" algn="tl">
                    <a:srgbClr val="000000">
                      <a:alpha val="43137"/>
                    </a:srgbClr>
                  </a:outerShdw>
                </a:effectLst>
                <a:latin typeface="Monotype Corsiva" panose="03010101010201010101" pitchFamily="66" charset="0"/>
              </a:rPr>
              <a:t>бо</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згідно</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із</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Женевською</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конвенцією</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кореспонденти</a:t>
            </a:r>
            <a:r>
              <a:rPr lang="ru-RU" sz="2000" dirty="0">
                <a:effectLst>
                  <a:outerShdw blurRad="38100" dist="38100" dir="2700000" algn="tl">
                    <a:srgbClr val="000000">
                      <a:alpha val="43137"/>
                    </a:srgbClr>
                  </a:outerShdw>
                </a:effectLst>
                <a:latin typeface="Monotype Corsiva" panose="03010101010201010101" pitchFamily="66" charset="0"/>
              </a:rPr>
              <a:t> не </a:t>
            </a:r>
            <a:r>
              <a:rPr lang="ru-RU" sz="2000" dirty="0" err="1">
                <a:effectLst>
                  <a:outerShdw blurRad="38100" dist="38100" dir="2700000" algn="tl">
                    <a:srgbClr val="000000">
                      <a:alpha val="43137"/>
                    </a:srgbClr>
                  </a:outerShdw>
                </a:effectLst>
                <a:latin typeface="Monotype Corsiva" panose="03010101010201010101" pitchFamily="66" charset="0"/>
              </a:rPr>
              <a:t>мали</a:t>
            </a:r>
            <a:r>
              <a:rPr lang="ru-RU" sz="2000" dirty="0">
                <a:effectLst>
                  <a:outerShdw blurRad="38100" dist="38100" dir="2700000" algn="tl">
                    <a:srgbClr val="000000">
                      <a:alpha val="43137"/>
                    </a:srgbClr>
                  </a:outerShdw>
                </a:effectLst>
                <a:latin typeface="Monotype Corsiva" panose="03010101010201010101" pitchFamily="66" charset="0"/>
              </a:rPr>
              <a:t> права </a:t>
            </a:r>
            <a:r>
              <a:rPr lang="ru-RU" sz="2000" dirty="0" err="1">
                <a:effectLst>
                  <a:outerShdw blurRad="38100" dist="38100" dir="2700000" algn="tl">
                    <a:srgbClr val="000000">
                      <a:alpha val="43137"/>
                    </a:srgbClr>
                  </a:outerShdw>
                </a:effectLst>
                <a:latin typeface="Monotype Corsiva" panose="03010101010201010101" pitchFamily="66" charset="0"/>
              </a:rPr>
              <a:t>брати</a:t>
            </a:r>
            <a:r>
              <a:rPr lang="ru-RU" sz="2000" dirty="0">
                <a:effectLst>
                  <a:outerShdw blurRad="38100" dist="38100" dir="2700000" algn="tl">
                    <a:srgbClr val="000000">
                      <a:alpha val="43137"/>
                    </a:srgbClr>
                  </a:outerShdw>
                </a:effectLst>
                <a:latin typeface="Monotype Corsiva" panose="03010101010201010101" pitchFamily="66" charset="0"/>
              </a:rPr>
              <a:t> в руки </a:t>
            </a:r>
            <a:r>
              <a:rPr lang="ru-RU" sz="2000" dirty="0" err="1">
                <a:effectLst>
                  <a:outerShdw blurRad="38100" dist="38100" dir="2700000" algn="tl">
                    <a:srgbClr val="000000">
                      <a:alpha val="43137"/>
                    </a:srgbClr>
                  </a:outerShdw>
                </a:effectLst>
                <a:latin typeface="Monotype Corsiva" panose="03010101010201010101" pitchFamily="66" charset="0"/>
              </a:rPr>
              <a:t>зброю</a:t>
            </a:r>
            <a:r>
              <a:rPr lang="ru-RU" sz="2000" dirty="0">
                <a:effectLst>
                  <a:outerShdw blurRad="38100" dist="38100" dir="2700000" algn="tl">
                    <a:srgbClr val="000000">
                      <a:alpha val="43137"/>
                    </a:srgbClr>
                  </a:outerShdw>
                </a:effectLst>
                <a:latin typeface="Monotype Corsiva" panose="03010101010201010101" pitchFamily="66" charset="0"/>
              </a:rPr>
              <a:t>, а </a:t>
            </a:r>
            <a:r>
              <a:rPr lang="ru-RU" sz="2000" dirty="0" err="1">
                <a:effectLst>
                  <a:outerShdw blurRad="38100" dist="38100" dir="2700000" algn="tl">
                    <a:srgbClr val="000000">
                      <a:alpha val="43137"/>
                    </a:srgbClr>
                  </a:outerShdw>
                </a:effectLst>
                <a:latin typeface="Monotype Corsiva" panose="03010101010201010101" pitchFamily="66" charset="0"/>
              </a:rPr>
              <a:t>Хемінгуей</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був</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військовим</a:t>
            </a:r>
            <a:r>
              <a:rPr lang="ru-RU" sz="2000" dirty="0">
                <a:effectLst>
                  <a:outerShdw blurRad="38100" dist="38100" dir="2700000" algn="tl">
                    <a:srgbClr val="000000">
                      <a:alpha val="43137"/>
                    </a:srgbClr>
                  </a:outerShdw>
                </a:effectLst>
                <a:latin typeface="Monotype Corsiva" panose="03010101010201010101" pitchFamily="66" charset="0"/>
              </a:rPr>
              <a:t> </a:t>
            </a:r>
            <a:r>
              <a:rPr lang="ru-RU" sz="2000" dirty="0" err="1">
                <a:effectLst>
                  <a:outerShdw blurRad="38100" dist="38100" dir="2700000" algn="tl">
                    <a:srgbClr val="000000">
                      <a:alpha val="43137"/>
                    </a:srgbClr>
                  </a:outerShdw>
                </a:effectLst>
                <a:latin typeface="Monotype Corsiva" panose="03010101010201010101" pitchFamily="66" charset="0"/>
              </a:rPr>
              <a:t>кореспондентом</a:t>
            </a:r>
            <a:r>
              <a:rPr lang="ru-RU" sz="2000" dirty="0">
                <a:effectLst>
                  <a:outerShdw blurRad="38100" dist="38100" dir="2700000" algn="tl">
                    <a:srgbClr val="000000">
                      <a:alpha val="43137"/>
                    </a:srgbClr>
                  </a:outerShdw>
                </a:effectLst>
                <a:latin typeface="Monotype Corsiva" panose="03010101010201010101" pitchFamily="66"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2759702" cy="3515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921" y="3467100"/>
            <a:ext cx="2381250" cy="339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48750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3074031"/>
            <a:ext cx="3051423" cy="3711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395536" y="548680"/>
            <a:ext cx="4032448" cy="5760640"/>
          </a:xfrm>
        </p:spPr>
        <p:style>
          <a:lnRef idx="3">
            <a:schemeClr val="lt1"/>
          </a:lnRef>
          <a:fillRef idx="1">
            <a:schemeClr val="accent6"/>
          </a:fillRef>
          <a:effectRef idx="1">
            <a:schemeClr val="accent6"/>
          </a:effectRef>
          <a:fontRef idx="minor">
            <a:schemeClr val="lt1"/>
          </a:fontRef>
        </p:style>
        <p:txBody>
          <a:bodyPr>
            <a:noAutofit/>
          </a:bodyPr>
          <a:lstStyle/>
          <a:p>
            <a:r>
              <a:rPr lang="ru-RU" sz="1600" dirty="0">
                <a:effectLst>
                  <a:outerShdw blurRad="38100" dist="38100" dir="2700000" algn="tl">
                    <a:srgbClr val="000000">
                      <a:alpha val="43137"/>
                    </a:srgbClr>
                  </a:outerShdw>
                </a:effectLst>
                <a:latin typeface="Century Gothic" panose="020B0502020202020204" pitchFamily="34" charset="0"/>
              </a:rPr>
              <a:t>У </a:t>
            </a:r>
            <a:r>
              <a:rPr lang="ru-RU" sz="1600" dirty="0" err="1">
                <a:effectLst>
                  <a:outerShdw blurRad="38100" dist="38100" dir="2700000" algn="tl">
                    <a:srgbClr val="000000">
                      <a:alpha val="43137"/>
                    </a:srgbClr>
                  </a:outerShdw>
                </a:effectLst>
                <a:latin typeface="Century Gothic" panose="020B0502020202020204" pitchFamily="34" charset="0"/>
              </a:rPr>
              <a:t>повоєнний</a:t>
            </a:r>
            <a:r>
              <a:rPr lang="ru-RU" sz="1600" dirty="0">
                <a:effectLst>
                  <a:outerShdw blurRad="38100" dist="38100" dir="2700000" algn="tl">
                    <a:srgbClr val="000000">
                      <a:alpha val="43137"/>
                    </a:srgbClr>
                  </a:outerShdw>
                </a:effectLst>
                <a:latin typeface="Century Gothic" panose="020B0502020202020204" pitchFamily="34" charset="0"/>
              </a:rPr>
              <a:t> час </a:t>
            </a:r>
            <a:r>
              <a:rPr lang="ru-RU" sz="1600" dirty="0" err="1">
                <a:effectLst>
                  <a:outerShdw blurRad="38100" dist="38100" dir="2700000" algn="tl">
                    <a:srgbClr val="000000">
                      <a:alpha val="43137"/>
                    </a:srgbClr>
                  </a:outerShdw>
                </a:effectLst>
                <a:latin typeface="Century Gothic" panose="020B0502020202020204" pitchFamily="34" charset="0"/>
              </a:rPr>
              <a:t>письменник</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видав</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оповідан¬ня</a:t>
            </a:r>
            <a:r>
              <a:rPr lang="ru-RU" sz="1600" dirty="0">
                <a:effectLst>
                  <a:outerShdw blurRad="38100" dist="38100" dir="2700000" algn="tl">
                    <a:srgbClr val="000000">
                      <a:alpha val="43137"/>
                    </a:srgbClr>
                  </a:outerShdw>
                </a:effectLst>
                <a:latin typeface="Century Gothic" panose="020B0502020202020204" pitchFamily="34" charset="0"/>
              </a:rPr>
              <a:t> і невеликий роман про другу </a:t>
            </a:r>
            <a:r>
              <a:rPr lang="ru-RU" sz="1600" dirty="0" err="1">
                <a:effectLst>
                  <a:outerShdw blurRad="38100" dist="38100" dir="2700000" algn="tl">
                    <a:srgbClr val="000000">
                      <a:alpha val="43137"/>
                    </a:srgbClr>
                  </a:outerShdw>
                </a:effectLst>
                <a:latin typeface="Century Gothic" panose="020B0502020202020204" pitchFamily="34" charset="0"/>
              </a:rPr>
              <a:t>світову</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війну</a:t>
            </a:r>
            <a:r>
              <a:rPr lang="ru-RU" sz="1600" dirty="0">
                <a:effectLst>
                  <a:outerShdw blurRad="38100" dist="38100" dir="2700000" algn="tl">
                    <a:srgbClr val="000000">
                      <a:alpha val="43137"/>
                    </a:srgbClr>
                  </a:outerShdw>
                </a:effectLst>
                <a:latin typeface="Century Gothic" panose="020B0502020202020204" pitchFamily="34" charset="0"/>
              </a:rPr>
              <a:t> «За </a:t>
            </a:r>
            <a:r>
              <a:rPr lang="ru-RU" sz="1600" dirty="0" err="1">
                <a:effectLst>
                  <a:outerShdw blurRad="38100" dist="38100" dir="2700000" algn="tl">
                    <a:srgbClr val="000000">
                      <a:alpha val="43137"/>
                    </a:srgbClr>
                  </a:outerShdw>
                </a:effectLst>
                <a:latin typeface="Century Gothic" panose="020B0502020202020204" pitchFamily="34" charset="0"/>
              </a:rPr>
              <a:t>рікою</a:t>
            </a:r>
            <a:r>
              <a:rPr lang="ru-RU" sz="1600" dirty="0">
                <a:effectLst>
                  <a:outerShdw blurRad="38100" dist="38100" dir="2700000" algn="tl">
                    <a:srgbClr val="000000">
                      <a:alpha val="43137"/>
                    </a:srgbClr>
                  </a:outerShdw>
                </a:effectLst>
                <a:latin typeface="Century Gothic" panose="020B0502020202020204" pitchFamily="34" charset="0"/>
              </a:rPr>
              <a:t> у </a:t>
            </a:r>
            <a:r>
              <a:rPr lang="ru-RU" sz="1600" dirty="0" err="1">
                <a:effectLst>
                  <a:outerShdw blurRad="38100" dist="38100" dir="2700000" algn="tl">
                    <a:srgbClr val="000000">
                      <a:alpha val="43137"/>
                    </a:srgbClr>
                  </a:outerShdw>
                </a:effectLst>
                <a:latin typeface="Century Gothic" panose="020B0502020202020204" pitchFamily="34" charset="0"/>
              </a:rPr>
              <a:t>затінку</a:t>
            </a:r>
            <a:r>
              <a:rPr lang="ru-RU" sz="1600" dirty="0">
                <a:effectLst>
                  <a:outerShdw blurRad="38100" dist="38100" dir="2700000" algn="tl">
                    <a:srgbClr val="000000">
                      <a:alpha val="43137"/>
                    </a:srgbClr>
                  </a:outerShdw>
                </a:effectLst>
                <a:latin typeface="Century Gothic" panose="020B0502020202020204" pitchFamily="34" charset="0"/>
              </a:rPr>
              <a:t> дерев». У </a:t>
            </a:r>
            <a:r>
              <a:rPr lang="ru-RU" sz="1600" dirty="0" err="1">
                <a:effectLst>
                  <a:outerShdw blurRad="38100" dist="38100" dir="2700000" algn="tl">
                    <a:srgbClr val="000000">
                      <a:alpha val="43137"/>
                    </a:srgbClr>
                  </a:outerShdw>
                </a:effectLst>
                <a:latin typeface="Century Gothic" panose="020B0502020202020204" pitchFamily="34" charset="0"/>
              </a:rPr>
              <a:t>цей</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період</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американ¬ська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література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була</a:t>
            </a:r>
            <a:r>
              <a:rPr lang="ru-RU" sz="1600" dirty="0">
                <a:effectLst>
                  <a:outerShdw blurRad="38100" dist="38100" dir="2700000" algn="tl">
                    <a:srgbClr val="000000">
                      <a:alpha val="43137"/>
                    </a:srgbClr>
                  </a:outerShdw>
                </a:effectLst>
                <a:latin typeface="Century Gothic" panose="020B0502020202020204" pitchFamily="34" charset="0"/>
              </a:rPr>
              <a:t> в </a:t>
            </a:r>
            <a:r>
              <a:rPr lang="ru-RU" sz="1600" dirty="0" err="1">
                <a:effectLst>
                  <a:outerShdw blurRad="38100" dist="38100" dir="2700000" algn="tl">
                    <a:srgbClr val="000000">
                      <a:alpha val="43137"/>
                    </a:srgbClr>
                  </a:outerShdw>
                </a:effectLst>
                <a:latin typeface="Century Gothic" panose="020B0502020202020204" pitchFamily="34" charset="0"/>
              </a:rPr>
              <a:t>занепаді</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її</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виводить</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із</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цього</a:t>
            </a:r>
            <a:r>
              <a:rPr lang="ru-RU" sz="1600" dirty="0">
                <a:effectLst>
                  <a:outerShdw blurRad="38100" dist="38100" dir="2700000" algn="tl">
                    <a:srgbClr val="000000">
                      <a:alpha val="43137"/>
                    </a:srgbClr>
                  </a:outerShdw>
                </a:effectLst>
                <a:latin typeface="Century Gothic" panose="020B0502020202020204" pitchFamily="34" charset="0"/>
              </a:rPr>
              <a:t> стану </a:t>
            </a:r>
            <a:r>
              <a:rPr lang="ru-RU" sz="1600" dirty="0" err="1">
                <a:effectLst>
                  <a:outerShdw blurRad="38100" dist="38100" dir="2700000" algn="tl">
                    <a:srgbClr val="000000">
                      <a:alpha val="43137"/>
                    </a:srgbClr>
                  </a:outerShdw>
                </a:effectLst>
                <a:latin typeface="Century Gothic" panose="020B0502020202020204" pitchFamily="34" charset="0"/>
              </a:rPr>
              <a:t>саме</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Хемінгуей</a:t>
            </a:r>
            <a:r>
              <a:rPr lang="ru-RU" sz="1600" dirty="0">
                <a:effectLst>
                  <a:outerShdw blurRad="38100" dist="38100" dir="2700000" algn="tl">
                    <a:srgbClr val="000000">
                      <a:alpha val="43137"/>
                    </a:srgbClr>
                  </a:outerShdw>
                </a:effectLst>
                <a:latin typeface="Century Gothic" panose="020B0502020202020204" pitchFamily="34" charset="0"/>
              </a:rPr>
              <a:t> — у 1952 </a:t>
            </a:r>
            <a:r>
              <a:rPr lang="ru-RU" sz="1600" dirty="0" err="1">
                <a:effectLst>
                  <a:outerShdw blurRad="38100" dist="38100" dir="2700000" algn="tl">
                    <a:srgbClr val="000000">
                      <a:alpha val="43137"/>
                    </a:srgbClr>
                  </a:outerShdw>
                </a:effectLst>
                <a:latin typeface="Century Gothic" panose="020B0502020202020204" pitchFamily="34" charset="0"/>
              </a:rPr>
              <a:t>році</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він</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пише</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філософську</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повість</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Старий</a:t>
            </a:r>
            <a:r>
              <a:rPr lang="ru-RU" sz="1600" dirty="0">
                <a:effectLst>
                  <a:outerShdw blurRad="38100" dist="38100" dir="2700000" algn="tl">
                    <a:srgbClr val="000000">
                      <a:alpha val="43137"/>
                    </a:srgbClr>
                  </a:outerShdw>
                </a:effectLst>
                <a:latin typeface="Century Gothic" panose="020B0502020202020204" pitchFamily="34" charset="0"/>
              </a:rPr>
              <a:t> і море», за яку </a:t>
            </a:r>
            <a:r>
              <a:rPr lang="ru-RU" sz="1600" dirty="0" smtClean="0">
                <a:effectLst>
                  <a:outerShdw blurRad="38100" dist="38100" dir="2700000" algn="tl">
                    <a:srgbClr val="000000">
                      <a:alpha val="43137"/>
                    </a:srgbClr>
                  </a:outerShdw>
                </a:effectLst>
                <a:latin typeface="Century Gothic" panose="020B0502020202020204" pitchFamily="34" charset="0"/>
              </a:rPr>
              <a:t>одержав </a:t>
            </a:r>
            <a:r>
              <a:rPr lang="ru-RU" sz="1600" dirty="0" err="1">
                <a:effectLst>
                  <a:outerShdw blurRad="38100" dist="38100" dir="2700000" algn="tl">
                    <a:srgbClr val="000000">
                      <a:alpha val="43137"/>
                    </a:srgbClr>
                  </a:outerShdw>
                </a:effectLst>
                <a:latin typeface="Century Gothic" panose="020B0502020202020204" pitchFamily="34" charset="0"/>
              </a:rPr>
              <a:t>Нобелівську</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smtClean="0">
                <a:effectLst>
                  <a:outerShdw blurRad="38100" dist="38100" dir="2700000" algn="tl">
                    <a:srgbClr val="000000">
                      <a:alpha val="43137"/>
                    </a:srgbClr>
                  </a:outerShdw>
                </a:effectLst>
                <a:latin typeface="Century Gothic" panose="020B0502020202020204" pitchFamily="34" charset="0"/>
              </a:rPr>
              <a:t>премію</a:t>
            </a:r>
            <a:r>
              <a:rPr lang="ru-RU" sz="1600" dirty="0">
                <a:effectLst>
                  <a:outerShdw blurRad="38100" dist="38100" dir="2700000" algn="tl">
                    <a:srgbClr val="000000">
                      <a:alpha val="43137"/>
                    </a:srgbClr>
                  </a:outerShdw>
                </a:effectLst>
                <a:latin typeface="Century Gothic" panose="020B0502020202020204" pitchFamily="34" charset="0"/>
              </a:rPr>
              <a:t>.</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err="1">
                <a:effectLst>
                  <a:outerShdw blurRad="38100" dist="38100" dir="2700000" algn="tl">
                    <a:srgbClr val="000000">
                      <a:alpha val="43137"/>
                    </a:srgbClr>
                  </a:outerShdw>
                </a:effectLst>
                <a:latin typeface="Century Gothic" panose="020B0502020202020204" pitchFamily="34" charset="0"/>
              </a:rPr>
              <a:t>Довгий</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період</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Хемінгуей</a:t>
            </a:r>
            <a:r>
              <a:rPr lang="ru-RU" sz="1600" dirty="0">
                <a:effectLst>
                  <a:outerShdw blurRad="38100" dist="38100" dir="2700000" algn="tl">
                    <a:srgbClr val="000000">
                      <a:alpha val="43137"/>
                    </a:srgbClr>
                  </a:outerShdw>
                </a:effectLst>
                <a:latin typeface="Century Gothic" panose="020B0502020202020204" pitchFamily="34" charset="0"/>
              </a:rPr>
              <a:t> жив на </a:t>
            </a:r>
            <a:r>
              <a:rPr lang="ru-RU" sz="1600" dirty="0" err="1">
                <a:effectLst>
                  <a:outerShdw blurRad="38100" dist="38100" dir="2700000" algn="tl">
                    <a:srgbClr val="000000">
                      <a:alpha val="43137"/>
                    </a:srgbClr>
                  </a:outerShdw>
                </a:effectLst>
                <a:latin typeface="Century Gothic" panose="020B0502020202020204" pitchFamily="34" charset="0"/>
              </a:rPr>
              <a:t>Кубі</a:t>
            </a:r>
            <a:r>
              <a:rPr lang="ru-RU" sz="1600" dirty="0">
                <a:effectLst>
                  <a:outerShdw blurRad="38100" dist="38100" dir="2700000" algn="tl">
                    <a:srgbClr val="000000">
                      <a:alpha val="43137"/>
                    </a:srgbClr>
                  </a:outerShdw>
                </a:effectLst>
                <a:latin typeface="Century Gothic" panose="020B0502020202020204" pitchFamily="34" charset="0"/>
              </a:rPr>
              <a:t> (1939-1960) в </a:t>
            </a:r>
            <a:r>
              <a:rPr lang="ru-RU" sz="1600" dirty="0" err="1">
                <a:effectLst>
                  <a:outerShdw blurRad="38100" dist="38100" dir="2700000" algn="tl">
                    <a:srgbClr val="000000">
                      <a:alpha val="43137"/>
                    </a:srgbClr>
                  </a:outerShdw>
                </a:effectLst>
                <a:latin typeface="Century Gothic" panose="020B0502020202020204" pitchFamily="34" charset="0"/>
              </a:rPr>
              <a:t>містечку</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Сант-Франціско</a:t>
            </a:r>
            <a:r>
              <a:rPr lang="ru-RU" sz="1600" dirty="0">
                <a:effectLst>
                  <a:outerShdw blurRad="38100" dist="38100" dir="2700000" algn="tl">
                    <a:srgbClr val="000000">
                      <a:alpha val="43137"/>
                    </a:srgbClr>
                  </a:outerShdw>
                </a:effectLst>
                <a:latin typeface="Century Gothic" panose="020B0502020202020204" pitchFamily="34" charset="0"/>
              </a:rPr>
              <a:t> де </a:t>
            </a:r>
            <a:r>
              <a:rPr lang="ru-RU" sz="1600" dirty="0" err="1">
                <a:effectLst>
                  <a:outerShdw blurRad="38100" dist="38100" dir="2700000" algn="tl">
                    <a:srgbClr val="000000">
                      <a:alpha val="43137"/>
                    </a:srgbClr>
                  </a:outerShdw>
                </a:effectLst>
                <a:latin typeface="Century Gothic" panose="020B0502020202020204" pitchFamily="34" charset="0"/>
              </a:rPr>
              <a:t>Паула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неподалік</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від</a:t>
            </a:r>
            <a:r>
              <a:rPr lang="ru-RU" sz="1600" dirty="0">
                <a:effectLst>
                  <a:outerShdw blurRad="38100" dist="38100" dir="2700000" algn="tl">
                    <a:srgbClr val="000000">
                      <a:alpha val="43137"/>
                    </a:srgbClr>
                  </a:outerShdw>
                </a:effectLst>
                <a:latin typeface="Century Gothic" panose="020B0502020202020204" pitchFamily="34" charset="0"/>
              </a:rPr>
              <a:t> Гавани. Тяжка хвороба, </a:t>
            </a:r>
            <a:r>
              <a:rPr lang="ru-RU" sz="1600" dirty="0" err="1">
                <a:effectLst>
                  <a:outerShdw blurRad="38100" dist="38100" dir="2700000" algn="tl">
                    <a:srgbClr val="000000">
                      <a:alpha val="43137"/>
                    </a:srgbClr>
                  </a:outerShdw>
                </a:effectLst>
                <a:latin typeface="Century Gothic" panose="020B0502020202020204" pitchFamily="34" charset="0"/>
              </a:rPr>
              <a:t>неможливість</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плідно</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працювати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невдоволення</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політичною</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ситуацією</a:t>
            </a:r>
            <a:r>
              <a:rPr lang="ru-RU" sz="1600" dirty="0">
                <a:effectLst>
                  <a:outerShdw blurRad="38100" dist="38100" dir="2700000" algn="tl">
                    <a:srgbClr val="000000">
                      <a:alpha val="43137"/>
                    </a:srgbClr>
                  </a:outerShdw>
                </a:effectLst>
                <a:latin typeface="Century Gothic" panose="020B0502020202020204" pitchFamily="34" charset="0"/>
              </a:rPr>
              <a:t> у США на початку 50-х </a:t>
            </a:r>
            <a:r>
              <a:rPr lang="ru-RU" sz="1600" dirty="0" err="1">
                <a:effectLst>
                  <a:outerShdw blurRad="38100" dist="38100" dir="2700000" algn="tl">
                    <a:srgbClr val="000000">
                      <a:alpha val="43137"/>
                    </a:srgbClr>
                  </a:outerShdw>
                </a:effectLst>
                <a:latin typeface="Century Gothic" panose="020B0502020202020204" pitchFamily="34" charset="0"/>
              </a:rPr>
              <a:t>років</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smtClean="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призводять</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письменника</a:t>
            </a:r>
            <a:r>
              <a:rPr lang="ru-RU" sz="1600" dirty="0">
                <a:effectLst>
                  <a:outerShdw blurRad="38100" dist="38100" dir="2700000" algn="tl">
                    <a:srgbClr val="000000">
                      <a:alpha val="43137"/>
                    </a:srgbClr>
                  </a:outerShdw>
                </a:effectLst>
                <a:latin typeface="Century Gothic" panose="020B0502020202020204" pitchFamily="34" charset="0"/>
              </a:rPr>
              <a:t> до </a:t>
            </a:r>
            <a:r>
              <a:rPr lang="ru-RU" sz="1600" dirty="0" err="1" smtClean="0">
                <a:effectLst>
                  <a:outerShdw blurRad="38100" dist="38100" dir="2700000" algn="tl">
                    <a:srgbClr val="000000">
                      <a:alpha val="43137"/>
                    </a:srgbClr>
                  </a:outerShdw>
                </a:effectLst>
                <a:latin typeface="Century Gothic" panose="020B0502020202020204" pitchFamily="34" charset="0"/>
              </a:rPr>
              <a:t>депресії</a:t>
            </a:r>
            <a:r>
              <a:rPr lang="ru-RU" sz="1600" dirty="0">
                <a:effectLst>
                  <a:outerShdw blurRad="38100" dist="38100" dir="2700000" algn="tl">
                    <a:srgbClr val="000000">
                      <a:alpha val="43137"/>
                    </a:srgbClr>
                  </a:outerShdw>
                </a:effectLst>
                <a:latin typeface="Century Gothic" panose="020B0502020202020204" pitchFamily="34" charset="0"/>
              </a:rPr>
              <a:t>. В 1960 </a:t>
            </a:r>
            <a:r>
              <a:rPr lang="ru-RU" sz="1600" dirty="0" err="1">
                <a:effectLst>
                  <a:outerShdw blurRad="38100" dist="38100" dir="2700000" algn="tl">
                    <a:srgbClr val="000000">
                      <a:alpha val="43137"/>
                    </a:srgbClr>
                  </a:outerShdw>
                </a:effectLst>
                <a:latin typeface="Century Gothic" panose="020B0502020202020204" pitchFamily="34" charset="0"/>
              </a:rPr>
              <a:t>році</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він</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повертається</a:t>
            </a:r>
            <a:r>
              <a:rPr lang="ru-RU" sz="1600" dirty="0">
                <a:effectLst>
                  <a:outerShdw blurRad="38100" dist="38100" dir="2700000" algn="tl">
                    <a:srgbClr val="000000">
                      <a:alpha val="43137"/>
                    </a:srgbClr>
                  </a:outerShdw>
                </a:effectLst>
                <a:latin typeface="Century Gothic" panose="020B0502020202020204" pitchFamily="34" charset="0"/>
              </a:rPr>
              <a:t> у США. </a:t>
            </a:r>
            <a:r>
              <a:rPr lang="ru-RU" sz="1600" dirty="0" err="1">
                <a:effectLst>
                  <a:outerShdw blurRad="38100" dist="38100" dir="2700000" algn="tl">
                    <a:srgbClr val="000000">
                      <a:alpha val="43137"/>
                    </a:srgbClr>
                  </a:outerShdw>
                </a:effectLst>
                <a:latin typeface="Century Gothic" panose="020B0502020202020204" pitchFamily="34" charset="0"/>
              </a:rPr>
              <a:t>Його</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smtClean="0">
                <a:effectLst>
                  <a:outerShdw blurRad="38100" dist="38100" dir="2700000" algn="tl">
                    <a:srgbClr val="000000">
                      <a:alpha val="43137"/>
                    </a:srgbClr>
                  </a:outerShdw>
                </a:effectLst>
                <a:latin typeface="Century Gothic" panose="020B0502020202020204" pitchFamily="34" charset="0"/>
              </a:rPr>
              <a:t>лікують</a:t>
            </a:r>
            <a:r>
              <a:rPr lang="ru-RU" sz="1600" dirty="0">
                <a:effectLst>
                  <a:outerShdw blurRad="38100" dist="38100" dir="2700000" algn="tl">
                    <a:srgbClr val="000000">
                      <a:alpha val="43137"/>
                    </a:srgbClr>
                  </a:outerShdw>
                </a:effectLst>
                <a:latin typeface="Century Gothic" panose="020B0502020202020204" pitchFamily="34" charset="0"/>
              </a:rPr>
              <a:t>, але </a:t>
            </a:r>
            <a:r>
              <a:rPr lang="ru-RU" sz="1600" dirty="0" err="1">
                <a:effectLst>
                  <a:outerShdw blurRad="38100" dist="38100" dir="2700000" algn="tl">
                    <a:srgbClr val="000000">
                      <a:alpha val="43137"/>
                    </a:srgbClr>
                  </a:outerShdw>
                </a:effectLst>
                <a:latin typeface="Century Gothic" panose="020B0502020202020204" pitchFamily="34" charset="0"/>
              </a:rPr>
              <a:t>невдало</a:t>
            </a:r>
            <a:r>
              <a:rPr lang="ru-RU" sz="1600" dirty="0">
                <a:effectLst>
                  <a:outerShdw blurRad="38100" dist="38100" dir="2700000" algn="tl">
                    <a:srgbClr val="000000">
                      <a:alpha val="43137"/>
                    </a:srgbClr>
                  </a:outerShdw>
                </a:effectLst>
                <a:latin typeface="Century Gothic" panose="020B0502020202020204" pitchFamily="34" charset="0"/>
              </a:rPr>
              <a:t>, і в 1961 </a:t>
            </a:r>
            <a:r>
              <a:rPr lang="ru-RU" sz="1600" dirty="0" err="1">
                <a:effectLst>
                  <a:outerShdw blurRad="38100" dist="38100" dir="2700000" algn="tl">
                    <a:srgbClr val="000000">
                      <a:alpha val="43137"/>
                    </a:srgbClr>
                  </a:outerShdw>
                </a:effectLst>
                <a:latin typeface="Century Gothic" panose="020B0502020202020204" pitchFamily="34" charset="0"/>
              </a:rPr>
              <a:t>році</a:t>
            </a:r>
            <a:r>
              <a:rPr lang="ru-RU" sz="1600" dirty="0">
                <a:effectLst>
                  <a:outerShdw blurRad="38100" dist="38100" dir="2700000" algn="tl">
                    <a:srgbClr val="000000">
                      <a:alpha val="43137"/>
                    </a:srgbClr>
                  </a:outerShdw>
                </a:effectLst>
                <a:latin typeface="Century Gothic" panose="020B0502020202020204" pitchFamily="34" charset="0"/>
              </a:rPr>
              <a:t> у </a:t>
            </a:r>
            <a:r>
              <a:rPr lang="ru-RU" sz="1600" dirty="0" err="1">
                <a:effectLst>
                  <a:outerShdw blurRad="38100" dist="38100" dir="2700000" algn="tl">
                    <a:srgbClr val="000000">
                      <a:alpha val="43137"/>
                    </a:srgbClr>
                  </a:outerShdw>
                </a:effectLst>
                <a:latin typeface="Century Gothic" panose="020B0502020202020204" pitchFamily="34" charset="0"/>
              </a:rPr>
              <a:t>пориві</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відчаю</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він</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пострілом</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із</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вінчестера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покінчив</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із</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життям</a:t>
            </a:r>
            <a:r>
              <a:rPr lang="ru-RU" sz="1600" dirty="0">
                <a:effectLst>
                  <a:outerShdw blurRad="38100" dist="38100" dir="2700000" algn="tl">
                    <a:srgbClr val="000000">
                      <a:alpha val="43137"/>
                    </a:srgbClr>
                  </a:outerShdw>
                </a:effectLst>
                <a:latin typeface="Century Gothic" panose="020B0502020202020204" pitchFamily="34" charset="0"/>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5145"/>
            <a:ext cx="3323135" cy="3323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90303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4618856" cy="5818658"/>
          </a:xfrm>
        </p:spPr>
        <p:style>
          <a:lnRef idx="3">
            <a:schemeClr val="lt1"/>
          </a:lnRef>
          <a:fillRef idx="1">
            <a:schemeClr val="accent1"/>
          </a:fillRef>
          <a:effectRef idx="1">
            <a:schemeClr val="accent1"/>
          </a:effectRef>
          <a:fontRef idx="minor">
            <a:schemeClr val="lt1"/>
          </a:fontRef>
        </p:style>
        <p:txBody>
          <a:bodyPr>
            <a:noAutofit/>
          </a:bodyPr>
          <a:lstStyle/>
          <a:p>
            <a:r>
              <a:rPr lang="ru-RU" sz="2000" dirty="0">
                <a:effectLst>
                  <a:outerShdw blurRad="38100" dist="38100" dir="2700000" algn="tl">
                    <a:srgbClr val="000000">
                      <a:alpha val="43137"/>
                    </a:srgbClr>
                  </a:outerShdw>
                </a:effectLst>
              </a:rPr>
              <a:t>1. </a:t>
            </a:r>
            <a:r>
              <a:rPr lang="ru-RU" sz="2000" dirty="0" smtClean="0">
                <a:effectLst>
                  <a:outerShdw blurRad="38100" dist="38100" dir="2700000" algn="tl">
                    <a:srgbClr val="000000">
                      <a:alpha val="43137"/>
                    </a:srgbClr>
                  </a:outerShdw>
                </a:effectLst>
              </a:rPr>
              <a:t>Перша дружина— </a:t>
            </a:r>
            <a:r>
              <a:rPr lang="ru-RU" sz="2000" dirty="0" err="1" smtClean="0">
                <a:effectLst>
                  <a:outerShdw blurRad="38100" dist="38100" dir="2700000" algn="tl">
                    <a:srgbClr val="000000">
                      <a:alpha val="43137"/>
                    </a:srgbClr>
                  </a:outerShdw>
                </a:effectLst>
              </a:rPr>
              <a:t>Елізабет</a:t>
            </a:r>
            <a:r>
              <a:rPr lang="ru-RU" sz="2000" dirty="0" smtClean="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Річардсон</a:t>
            </a: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(1891—1979).</a:t>
            </a:r>
            <a:br>
              <a:rPr lang="ru-RU" sz="2000" dirty="0">
                <a:effectLst>
                  <a:outerShdw blurRad="38100" dist="38100" dir="2700000" algn="tl">
                    <a:srgbClr val="000000">
                      <a:alpha val="43137"/>
                    </a:srgbClr>
                  </a:outerShdw>
                </a:effectLst>
              </a:rPr>
            </a:br>
            <a:r>
              <a:rPr lang="ru-RU" sz="2000" dirty="0" err="1" smtClean="0">
                <a:effectLst>
                  <a:outerShdw blurRad="38100" dist="38100" dir="2700000" algn="tl">
                    <a:srgbClr val="000000">
                      <a:alpha val="43137"/>
                    </a:srgbClr>
                  </a:outerShdw>
                </a:effectLst>
              </a:rPr>
              <a:t>Син</a:t>
            </a: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Бамбі</a:t>
            </a: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Джон (1923—2000).</a:t>
            </a:r>
            <a:br>
              <a:rPr lang="ru-RU" sz="2000" dirty="0">
                <a:effectLst>
                  <a:outerShdw blurRad="38100" dist="38100" dir="2700000" algn="tl">
                    <a:srgbClr val="000000">
                      <a:alpha val="43137"/>
                    </a:srgbClr>
                  </a:outerShdw>
                </a:effectLst>
              </a:rPr>
            </a:br>
            <a:r>
              <a:rPr lang="ru-RU" sz="2000" dirty="0" err="1">
                <a:effectLst>
                  <a:outerShdw blurRad="38100" dist="38100" dir="2700000" algn="tl">
                    <a:srgbClr val="000000">
                      <a:alpha val="43137"/>
                    </a:srgbClr>
                  </a:outerShdw>
                </a:effectLst>
              </a:rPr>
              <a:t>О</a:t>
            </a:r>
            <a:r>
              <a:rPr lang="ru-RU" sz="2000" dirty="0" err="1" smtClean="0">
                <a:effectLst>
                  <a:outerShdw blurRad="38100" dist="38100" dir="2700000" algn="tl">
                    <a:srgbClr val="000000">
                      <a:alpha val="43137"/>
                    </a:srgbClr>
                  </a:outerShdw>
                </a:effectLst>
              </a:rPr>
              <a:t>нучки</a:t>
            </a:r>
            <a:r>
              <a:rPr lang="ru-RU" sz="2000" dirty="0">
                <a:effectLst>
                  <a:outerShdw blurRad="38100" dist="38100" dir="2700000" algn="tl">
                    <a:srgbClr val="000000">
                      <a:alpha val="43137"/>
                    </a:srgbClr>
                  </a:outerShdw>
                </a:effectLst>
              </a:rPr>
              <a:t>:</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Марго (1954—1996),</a:t>
            </a:r>
            <a:br>
              <a:rPr lang="ru-RU" sz="2000" dirty="0">
                <a:effectLst>
                  <a:outerShdw blurRad="38100" dist="38100" dir="2700000" algn="tl">
                    <a:srgbClr val="000000">
                      <a:alpha val="43137"/>
                    </a:srgbClr>
                  </a:outerShdw>
                </a:effectLst>
              </a:rPr>
            </a:br>
            <a:r>
              <a:rPr lang="ru-RU" sz="2000" dirty="0" err="1" smtClean="0">
                <a:effectLst>
                  <a:outerShdw blurRad="38100" dist="38100" dir="2700000" algn="tl">
                    <a:srgbClr val="000000">
                      <a:alpha val="43137"/>
                    </a:srgbClr>
                  </a:outerShdw>
                </a:effectLst>
              </a:rPr>
              <a:t>Маріель</a:t>
            </a:r>
            <a:r>
              <a:rPr lang="ru-RU" sz="2000" dirty="0" smtClean="0">
                <a:effectLst>
                  <a:outerShdw blurRad="38100" dist="38100" dir="2700000" algn="tl">
                    <a:srgbClr val="000000">
                      <a:alpha val="43137"/>
                    </a:srgbClr>
                  </a:outerShdw>
                </a:effectLst>
              </a:rPr>
              <a:t> (1961</a:t>
            </a:r>
            <a:r>
              <a:rPr lang="ru-RU" sz="2000" dirty="0">
                <a:effectLst>
                  <a:outerShdw blurRad="38100" dist="38100" dir="2700000" algn="tl">
                    <a:srgbClr val="000000">
                      <a:alpha val="43137"/>
                    </a:srgbClr>
                  </a:outerShdw>
                </a:effectLst>
              </a:rPr>
              <a:t>).</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2</a:t>
            </a:r>
            <a:r>
              <a:rPr lang="ru-RU" sz="2000" dirty="0" smtClean="0">
                <a:effectLst>
                  <a:outerShdw blurRad="38100" dist="38100" dir="2700000" algn="tl">
                    <a:srgbClr val="000000">
                      <a:alpha val="43137"/>
                    </a:srgbClr>
                  </a:outerShdw>
                </a:effectLst>
              </a:rPr>
              <a:t>. Друга дружина— </a:t>
            </a:r>
            <a:r>
              <a:rPr lang="ru-RU" sz="2000" dirty="0" err="1" smtClean="0">
                <a:effectLst>
                  <a:outerShdw blurRad="38100" dist="38100" dir="2700000" algn="tl">
                    <a:srgbClr val="000000">
                      <a:alpha val="43137"/>
                    </a:srgbClr>
                  </a:outerShdw>
                </a:effectLst>
              </a:rPr>
              <a:t>Пауліна</a:t>
            </a:r>
            <a:r>
              <a:rPr lang="ru-RU" sz="2000" dirty="0" smtClean="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Пфайфер</a:t>
            </a:r>
            <a:r>
              <a:rPr lang="ru-RU" sz="2000" dirty="0">
                <a:effectLst>
                  <a:outerShdw blurRad="38100" dist="38100" dir="2700000" algn="tl">
                    <a:srgbClr val="000000">
                      <a:alpha val="43137"/>
                    </a:srgbClr>
                  </a:outerShdw>
                </a:effectLst>
              </a:rPr>
              <a:t> (1895—1951).</a:t>
            </a:r>
            <a:br>
              <a:rPr lang="ru-RU" sz="2000" dirty="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Сини:</a:t>
            </a:r>
            <a:r>
              <a:rPr lang="ru-RU" sz="2000" dirty="0">
                <a:effectLst>
                  <a:outerShdw blurRad="38100" dist="38100" dir="2700000" algn="tl">
                    <a:srgbClr val="000000">
                      <a:alpha val="43137"/>
                    </a:srgbClr>
                  </a:outerShdw>
                </a:effectLst>
              </a:rPr>
              <a:t/>
            </a:r>
            <a:br>
              <a:rPr lang="ru-RU" sz="2000" dirty="0">
                <a:effectLst>
                  <a:outerShdw blurRad="38100" dist="38100" dir="2700000" algn="tl">
                    <a:srgbClr val="000000">
                      <a:alpha val="43137"/>
                    </a:srgbClr>
                  </a:outerShdw>
                </a:effectLst>
              </a:rPr>
            </a:br>
            <a:r>
              <a:rPr lang="ru-RU" sz="2000" dirty="0" err="1" smtClean="0">
                <a:effectLst>
                  <a:outerShdw blurRad="38100" dist="38100" dir="2700000" algn="tl">
                    <a:srgbClr val="000000">
                      <a:alpha val="43137"/>
                    </a:srgbClr>
                  </a:outerShdw>
                </a:effectLst>
              </a:rPr>
              <a:t>Патрік</a:t>
            </a: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(род. 1928)</a:t>
            </a:r>
            <a:br>
              <a:rPr lang="ru-RU" sz="2000" dirty="0">
                <a:effectLst>
                  <a:outerShdw blurRad="38100" dist="38100" dir="2700000" algn="tl">
                    <a:srgbClr val="000000">
                      <a:alpha val="43137"/>
                    </a:srgbClr>
                  </a:outerShdw>
                </a:effectLst>
              </a:rPr>
            </a:br>
            <a:r>
              <a:rPr lang="ru-RU" sz="2000" dirty="0" err="1" smtClean="0">
                <a:effectLst>
                  <a:outerShdw blurRad="38100" dist="38100" dir="2700000" algn="tl">
                    <a:srgbClr val="000000">
                      <a:alpha val="43137"/>
                    </a:srgbClr>
                  </a:outerShdw>
                </a:effectLst>
              </a:rPr>
              <a:t>Грегорі</a:t>
            </a: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(1931—2001)</a:t>
            </a:r>
            <a:br>
              <a:rPr lang="ru-RU" sz="2000" dirty="0">
                <a:effectLst>
                  <a:outerShdw blurRad="38100" dist="38100" dir="2700000" algn="tl">
                    <a:srgbClr val="000000">
                      <a:alpha val="43137"/>
                    </a:srgbClr>
                  </a:outerShdw>
                </a:effectLst>
              </a:rPr>
            </a:br>
            <a:r>
              <a:rPr lang="ru-RU" sz="2000" dirty="0" err="1" smtClean="0">
                <a:effectLst>
                  <a:outerShdw blurRad="38100" dist="38100" dir="2700000" algn="tl">
                    <a:srgbClr val="000000">
                      <a:alpha val="43137"/>
                    </a:srgbClr>
                  </a:outerShdw>
                </a:effectLst>
              </a:rPr>
              <a:t>Онук</a:t>
            </a:r>
            <a:r>
              <a:rPr lang="ru-RU" sz="2000" dirty="0">
                <a:effectLst>
                  <a:outerShdw blurRad="38100" dist="38100" dir="2700000" algn="tl">
                    <a:srgbClr val="000000">
                      <a:alpha val="43137"/>
                    </a:srgbClr>
                  </a:outerShdw>
                </a:effectLst>
              </a:rPr>
              <a:t>:</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Шон </a:t>
            </a:r>
            <a:r>
              <a:rPr lang="ru-RU" sz="2000" dirty="0" err="1" smtClean="0">
                <a:effectLst>
                  <a:outerShdw blurRad="38100" dist="38100" dir="2700000" algn="tl">
                    <a:srgbClr val="000000">
                      <a:alpha val="43137"/>
                    </a:srgbClr>
                  </a:outerShdw>
                </a:effectLst>
              </a:rPr>
              <a:t>Хемінгуей</a:t>
            </a:r>
            <a:r>
              <a:rPr lang="ru-RU" sz="2000" dirty="0" smtClean="0">
                <a:effectLst>
                  <a:outerShdw blurRad="38100" dist="38100" dir="2700000" algn="tl">
                    <a:srgbClr val="000000">
                      <a:alpha val="43137"/>
                    </a:srgbClr>
                  </a:outerShdw>
                </a:effectLst>
              </a:rPr>
              <a:t> (1967</a:t>
            </a:r>
            <a:r>
              <a:rPr lang="ru-RU" sz="2000" dirty="0">
                <a:effectLst>
                  <a:outerShdw blurRad="38100" dist="38100" dir="2700000" algn="tl">
                    <a:srgbClr val="000000">
                      <a:alpha val="43137"/>
                    </a:srgbClr>
                  </a:outerShdw>
                </a:effectLst>
              </a:rPr>
              <a:t>)</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3. </a:t>
            </a:r>
            <a:r>
              <a:rPr lang="ru-RU" sz="2000" dirty="0" err="1" smtClean="0">
                <a:effectLst>
                  <a:outerShdw blurRad="38100" dist="38100" dir="2700000" algn="tl">
                    <a:srgbClr val="000000">
                      <a:alpha val="43137"/>
                    </a:srgbClr>
                  </a:outerShdw>
                </a:effectLst>
              </a:rPr>
              <a:t>Третя</a:t>
            </a:r>
            <a:r>
              <a:rPr lang="ru-RU" sz="2000" dirty="0" smtClean="0">
                <a:effectLst>
                  <a:outerShdw blurRad="38100" dist="38100" dir="2700000" algn="tl">
                    <a:srgbClr val="000000">
                      <a:alpha val="43137"/>
                    </a:srgbClr>
                  </a:outerShdw>
                </a:effectLst>
              </a:rPr>
              <a:t> дружина— </a:t>
            </a:r>
            <a:r>
              <a:rPr lang="ru-RU" sz="2000" dirty="0">
                <a:effectLst>
                  <a:outerShdw blurRad="38100" dist="38100" dir="2700000" algn="tl">
                    <a:srgbClr val="000000">
                      <a:alpha val="43137"/>
                    </a:srgbClr>
                  </a:outerShdw>
                </a:effectLst>
              </a:rPr>
              <a:t>Марта </a:t>
            </a:r>
            <a:r>
              <a:rPr lang="ru-RU" sz="2000" dirty="0" err="1">
                <a:effectLst>
                  <a:outerShdw blurRad="38100" dist="38100" dir="2700000" algn="tl">
                    <a:srgbClr val="000000">
                      <a:alpha val="43137"/>
                    </a:srgbClr>
                  </a:outerShdw>
                </a:effectLst>
              </a:rPr>
              <a:t>Геллхорн</a:t>
            </a:r>
            <a:r>
              <a:rPr lang="ru-RU" sz="2000" dirty="0">
                <a:effectLst>
                  <a:outerShdw blurRad="38100" dist="38100" dir="2700000" algn="tl">
                    <a:srgbClr val="000000">
                      <a:alpha val="43137"/>
                    </a:srgbClr>
                  </a:outerShdw>
                </a:effectLst>
              </a:rPr>
              <a:t> </a:t>
            </a:r>
            <a:r>
              <a:rPr lang="ru-RU" sz="2000" dirty="0" smtClean="0">
                <a:effectLst>
                  <a:outerShdw blurRad="38100" dist="38100" dir="2700000" algn="tl">
                    <a:srgbClr val="000000">
                      <a:alpha val="43137"/>
                    </a:srgbClr>
                  </a:outerShdw>
                </a:effectLst>
              </a:rPr>
              <a:t>(</a:t>
            </a:r>
            <a:r>
              <a:rPr lang="ru-RU" sz="2000" dirty="0">
                <a:effectLst>
                  <a:outerShdw blurRad="38100" dist="38100" dir="2700000" algn="tl">
                    <a:srgbClr val="000000">
                      <a:alpha val="43137"/>
                    </a:srgbClr>
                  </a:outerShdw>
                </a:effectLst>
              </a:rPr>
              <a:t>1908—1998).</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4. </a:t>
            </a:r>
            <a:r>
              <a:rPr lang="ru-RU" sz="2000" dirty="0" err="1" smtClean="0">
                <a:effectLst>
                  <a:outerShdw blurRad="38100" dist="38100" dir="2700000" algn="tl">
                    <a:srgbClr val="000000">
                      <a:alpha val="43137"/>
                    </a:srgbClr>
                  </a:outerShdw>
                </a:effectLst>
              </a:rPr>
              <a:t>Четверта</a:t>
            </a:r>
            <a:r>
              <a:rPr lang="ru-RU" sz="2000" dirty="0" smtClean="0">
                <a:effectLst>
                  <a:outerShdw blurRad="38100" dist="38100" dir="2700000" algn="tl">
                    <a:srgbClr val="000000">
                      <a:alpha val="43137"/>
                    </a:srgbClr>
                  </a:outerShdw>
                </a:effectLst>
              </a:rPr>
              <a:t> дружина— </a:t>
            </a:r>
            <a:r>
              <a:rPr lang="ru-RU" sz="2000" dirty="0" err="1" smtClean="0">
                <a:effectLst>
                  <a:outerShdw blurRad="38100" dist="38100" dir="2700000" algn="tl">
                    <a:srgbClr val="000000">
                      <a:alpha val="43137"/>
                    </a:srgbClr>
                  </a:outerShdw>
                </a:effectLst>
              </a:rPr>
              <a:t>Мері</a:t>
            </a:r>
            <a:r>
              <a:rPr lang="ru-RU" sz="2000" dirty="0" smtClean="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Уелш</a:t>
            </a:r>
            <a:r>
              <a:rPr lang="ru-RU" sz="2000" dirty="0" smtClean="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(1908—1986).</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348" y="332656"/>
            <a:ext cx="3678692" cy="2450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996952"/>
            <a:ext cx="2643133" cy="3529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13956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4186808" cy="5314602"/>
          </a:xfrm>
        </p:spPr>
        <p:style>
          <a:lnRef idx="3">
            <a:schemeClr val="lt1"/>
          </a:lnRef>
          <a:fillRef idx="1">
            <a:schemeClr val="accent2"/>
          </a:fillRef>
          <a:effectRef idx="1">
            <a:schemeClr val="accent2"/>
          </a:effectRef>
          <a:fontRef idx="minor">
            <a:schemeClr val="lt1"/>
          </a:fontRef>
        </p:style>
        <p:txBody>
          <a:bodyPr>
            <a:noAutofit/>
          </a:bodyPr>
          <a:lstStyle/>
          <a:p>
            <a:r>
              <a:rPr lang="ru-RU" sz="1900" dirty="0" err="1">
                <a:effectLst>
                  <a:outerShdw blurRad="38100" dist="38100" dir="2700000" algn="tl">
                    <a:srgbClr val="000000">
                      <a:alpha val="43137"/>
                    </a:srgbClr>
                  </a:outerShdw>
                </a:effectLst>
                <a:latin typeface="Gabriola" panose="04040605051002020D02" pitchFamily="82" charset="0"/>
              </a:rPr>
              <a:t>Хоча</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значну</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частину</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життя</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Хемінгуей</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провів</a:t>
            </a:r>
            <a:r>
              <a:rPr lang="ru-RU" sz="1900" dirty="0">
                <a:effectLst>
                  <a:outerShdw blurRad="38100" dist="38100" dir="2700000" algn="tl">
                    <a:srgbClr val="000000">
                      <a:alpha val="43137"/>
                    </a:srgbClr>
                  </a:outerShdw>
                </a:effectLst>
                <a:latin typeface="Gabriola" panose="04040605051002020D02" pitchFamily="82" charset="0"/>
              </a:rPr>
              <a:t> за межами США, у </a:t>
            </a:r>
            <a:r>
              <a:rPr lang="ru-RU" sz="1900" dirty="0" err="1">
                <a:effectLst>
                  <a:outerShdw blurRad="38100" dist="38100" dir="2700000" algn="tl">
                    <a:srgbClr val="000000">
                      <a:alpha val="43137"/>
                    </a:srgbClr>
                  </a:outerShdw>
                </a:effectLst>
                <a:latin typeface="Gabriola" panose="04040605051002020D02" pitchFamily="82" charset="0"/>
              </a:rPr>
              <a:t>багатьох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йою</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творах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об’єктом</a:t>
            </a:r>
            <a:r>
              <a:rPr lang="ru-RU" sz="1900" dirty="0">
                <a:effectLst>
                  <a:outerShdw blurRad="38100" dist="38100" dir="2700000" algn="tl">
                    <a:srgbClr val="000000">
                      <a:alpha val="43137"/>
                    </a:srgbClr>
                  </a:outerShdw>
                </a:effectLst>
                <a:latin typeface="Gabriola" panose="04040605051002020D02" pitchFamily="82" charset="0"/>
              </a:rPr>
              <a:t> критики </a:t>
            </a:r>
            <a:r>
              <a:rPr lang="ru-RU" sz="1900" dirty="0" err="1">
                <a:effectLst>
                  <a:outerShdw blurRad="38100" dist="38100" dir="2700000" algn="tl">
                    <a:srgbClr val="000000">
                      <a:alpha val="43137"/>
                    </a:srgbClr>
                  </a:outerShdw>
                </a:effectLst>
                <a:latin typeface="Gabriola" panose="04040605051002020D02" pitchFamily="82" charset="0"/>
              </a:rPr>
              <a:t>був</a:t>
            </a:r>
            <a:r>
              <a:rPr lang="ru-RU" sz="1900" dirty="0">
                <a:effectLst>
                  <a:outerShdw blurRad="38100" dist="38100" dir="2700000" algn="tl">
                    <a:srgbClr val="000000">
                      <a:alpha val="43137"/>
                    </a:srgbClr>
                  </a:outerShdw>
                </a:effectLst>
                <a:latin typeface="Gabriola" panose="04040605051002020D02" pitchFamily="82" charset="0"/>
              </a:rPr>
              <a:t> так званий «</a:t>
            </a:r>
            <a:r>
              <a:rPr lang="ru-RU" sz="1900" dirty="0" err="1">
                <a:effectLst>
                  <a:outerShdw blurRad="38100" dist="38100" dir="2700000" algn="tl">
                    <a:srgbClr val="000000">
                      <a:alpha val="43137"/>
                    </a:srgbClr>
                  </a:outerShdw>
                </a:effectLst>
                <a:latin typeface="Gabriola" panose="04040605051002020D02" pitchFamily="82" charset="0"/>
              </a:rPr>
              <a:t>американський</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спосіб</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smtClean="0">
                <a:effectLst>
                  <a:outerShdw blurRad="38100" dist="38100" dir="2700000" algn="tl">
                    <a:srgbClr val="000000">
                      <a:alpha val="43137"/>
                    </a:srgbClr>
                  </a:outerShdw>
                </a:effectLst>
                <a:latin typeface="Gabriola" panose="04040605051002020D02" pitchFamily="82" charset="0"/>
              </a:rPr>
              <a:t>життя</a:t>
            </a:r>
            <a:r>
              <a:rPr lang="ru-RU" sz="1900" dirty="0" smtClean="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Із</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американською</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дійсністю</a:t>
            </a:r>
            <a:r>
              <a:rPr lang="ru-RU" sz="1900" dirty="0">
                <a:effectLst>
                  <a:outerShdw blurRad="38100" dist="38100" dir="2700000" algn="tl">
                    <a:srgbClr val="000000">
                      <a:alpha val="43137"/>
                    </a:srgbClr>
                  </a:outerShdw>
                </a:effectLst>
                <a:latin typeface="Gabriola" panose="04040605051002020D02" pitchFamily="82" charset="0"/>
              </a:rPr>
              <a:t> і, </a:t>
            </a:r>
            <a:r>
              <a:rPr lang="ru-RU" sz="1900" dirty="0" err="1">
                <a:effectLst>
                  <a:outerShdw blurRad="38100" dist="38100" dir="2700000" algn="tl">
                    <a:srgbClr val="000000">
                      <a:alpha val="43137"/>
                    </a:srgbClr>
                  </a:outerShdw>
                </a:effectLst>
                <a:latin typeface="Gabriola" panose="04040605051002020D02" pitchFamily="82" charset="0"/>
              </a:rPr>
              <a:t>зокрема</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із</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притаманним</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їй</a:t>
            </a:r>
            <a:r>
              <a:rPr lang="ru-RU" sz="1900" dirty="0">
                <a:effectLst>
                  <a:outerShdw blurRad="38100" dist="38100" dir="2700000" algn="tl">
                    <a:srgbClr val="000000">
                      <a:alpha val="43137"/>
                    </a:srgbClr>
                  </a:outerShdw>
                </a:effectLst>
                <a:latin typeface="Gabriola" panose="04040605051002020D02" pitchFamily="82" charset="0"/>
              </a:rPr>
              <a:t> культом </a:t>
            </a:r>
            <a:r>
              <a:rPr lang="ru-RU" sz="1900" dirty="0" err="1">
                <a:effectLst>
                  <a:outerShdw blurRad="38100" dist="38100" dir="2700000" algn="tl">
                    <a:srgbClr val="000000">
                      <a:alpha val="43137"/>
                    </a:srgbClr>
                  </a:outerShdw>
                </a:effectLst>
                <a:latin typeface="Gabriola" panose="04040605051002020D02" pitchFamily="82" charset="0"/>
              </a:rPr>
              <a:t>успіху</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нов'язана</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іі</a:t>
            </a:r>
            <a:r>
              <a:rPr lang="ru-RU" sz="1900" dirty="0">
                <a:effectLst>
                  <a:outerShdw blurRad="38100" dist="38100" dir="2700000" algn="tl">
                    <a:srgbClr val="000000">
                      <a:alpha val="43137"/>
                    </a:srgbClr>
                  </a:outerShdw>
                </a:effectLst>
                <a:latin typeface="Gabriola" panose="04040605051002020D02" pitchFamily="82" charset="0"/>
              </a:rPr>
              <a:t> тема </a:t>
            </a:r>
            <a:r>
              <a:rPr lang="ru-RU" sz="1900" dirty="0" err="1">
                <a:effectLst>
                  <a:outerShdw blurRad="38100" dist="38100" dir="2700000" algn="tl">
                    <a:srgbClr val="000000">
                      <a:alpha val="43137"/>
                    </a:srgbClr>
                  </a:outerShdw>
                </a:effectLst>
                <a:latin typeface="Gabriola" panose="04040605051002020D02" pitchFamily="82" charset="0"/>
              </a:rPr>
              <a:t>моральних</a:t>
            </a:r>
            <a:r>
              <a:rPr lang="ru-RU" sz="1900" dirty="0">
                <a:effectLst>
                  <a:outerShdw blurRad="38100" dist="38100" dir="2700000" algn="tl">
                    <a:srgbClr val="000000">
                      <a:alpha val="43137"/>
                    </a:srgbClr>
                  </a:outerShdw>
                </a:effectLst>
                <a:latin typeface="Gabriola" panose="04040605051002020D02" pitchFamily="82" charset="0"/>
              </a:rPr>
              <a:t> перемог та </a:t>
            </a:r>
            <a:r>
              <a:rPr lang="ru-RU" sz="1900" dirty="0" err="1">
                <a:effectLst>
                  <a:outerShdw blurRad="38100" dist="38100" dir="2700000" algn="tl">
                    <a:srgbClr val="000000">
                      <a:alpha val="43137"/>
                    </a:srgbClr>
                  </a:outerShdw>
                </a:effectLst>
                <a:latin typeface="Gabriola" panose="04040605051002020D02" pitchFamily="82" charset="0"/>
              </a:rPr>
              <a:t>поразок</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особистості</a:t>
            </a:r>
            <a:r>
              <a:rPr lang="ru-RU" sz="1900" dirty="0">
                <a:effectLst>
                  <a:outerShdw blurRad="38100" dist="38100" dir="2700000" algn="tl">
                    <a:srgbClr val="000000">
                      <a:alpha val="43137"/>
                    </a:srgbClr>
                  </a:outerShdw>
                </a:effectLst>
                <a:latin typeface="Gabriola" panose="04040605051002020D02" pitchFamily="82" charset="0"/>
              </a:rPr>
              <a:t> — одна </a:t>
            </a:r>
            <a:r>
              <a:rPr lang="ru-RU" sz="1900" dirty="0" err="1">
                <a:effectLst>
                  <a:outerShdw blurRad="38100" dist="38100" dir="2700000" algn="tl">
                    <a:srgbClr val="000000">
                      <a:alpha val="43137"/>
                    </a:srgbClr>
                  </a:outerShdw>
                </a:effectLst>
                <a:latin typeface="Gabriola" panose="04040605051002020D02" pitchFamily="82" charset="0"/>
              </a:rPr>
              <a:t>із</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ключових</a:t>
            </a:r>
            <a:r>
              <a:rPr lang="ru-RU" sz="1900" dirty="0">
                <a:effectLst>
                  <a:outerShdw blurRad="38100" dist="38100" dir="2700000" algn="tl">
                    <a:srgbClr val="000000">
                      <a:alpha val="43137"/>
                    </a:srgbClr>
                  </a:outerShdw>
                </a:effectLst>
                <a:latin typeface="Gabriola" panose="04040605051002020D02" pitchFamily="82" charset="0"/>
              </a:rPr>
              <a:t> у </a:t>
            </a:r>
            <a:r>
              <a:rPr lang="ru-RU" sz="1900" dirty="0" err="1">
                <a:effectLst>
                  <a:outerShdw blurRad="38100" dist="38100" dir="2700000" algn="tl">
                    <a:srgbClr val="000000">
                      <a:alpha val="43137"/>
                    </a:srgbClr>
                  </a:outerShdw>
                </a:effectLst>
                <a:latin typeface="Gabriola" panose="04040605051002020D02" pitchFamily="82" charset="0"/>
              </a:rPr>
              <a:t>прозі</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письменника</a:t>
            </a:r>
            <a:r>
              <a:rPr lang="ru-RU" sz="1900" dirty="0">
                <a:effectLst>
                  <a:outerShdw blurRad="38100" dist="38100" dir="2700000" algn="tl">
                    <a:srgbClr val="000000">
                      <a:alpha val="43137"/>
                    </a:srgbClr>
                  </a:outerShdw>
                </a:effectLst>
                <a:latin typeface="Gabriola" panose="04040605051002020D02" pitchFamily="82" charset="0"/>
              </a:rPr>
              <a:t>.</a:t>
            </a:r>
            <a:br>
              <a:rPr lang="ru-RU" sz="1900" dirty="0">
                <a:effectLst>
                  <a:outerShdw blurRad="38100" dist="38100" dir="2700000" algn="tl">
                    <a:srgbClr val="000000">
                      <a:alpha val="43137"/>
                    </a:srgbClr>
                  </a:outerShdw>
                </a:effectLst>
                <a:latin typeface="Gabriola" panose="04040605051002020D02" pitchFamily="82" charset="0"/>
              </a:rPr>
            </a:br>
            <a:r>
              <a:rPr lang="ru-RU" sz="1900" dirty="0">
                <a:effectLst>
                  <a:outerShdw blurRad="38100" dist="38100" dir="2700000" algn="tl">
                    <a:srgbClr val="000000">
                      <a:alpha val="43137"/>
                    </a:srgbClr>
                  </a:outerShdw>
                </a:effectLst>
                <a:latin typeface="Gabriola" panose="04040605051002020D02" pitchFamily="82" charset="0"/>
              </a:rPr>
              <a:t>У </a:t>
            </a:r>
            <a:r>
              <a:rPr lang="ru-RU" sz="1900" dirty="0" err="1">
                <a:effectLst>
                  <a:outerShdw blurRad="38100" dist="38100" dir="2700000" algn="tl">
                    <a:srgbClr val="000000">
                      <a:alpha val="43137"/>
                    </a:srgbClr>
                  </a:outerShdw>
                </a:effectLst>
                <a:latin typeface="Gabriola" panose="04040605051002020D02" pitchFamily="82" charset="0"/>
              </a:rPr>
              <a:t>своїх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художніх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творах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smtClean="0">
                <a:effectLst>
                  <a:outerShdw blurRad="38100" dist="38100" dir="2700000" algn="tl">
                    <a:srgbClr val="000000">
                      <a:alpha val="43137"/>
                    </a:srgbClr>
                  </a:outerShdw>
                </a:effectLst>
                <a:latin typeface="Gabriola" panose="04040605051002020D02" pitchFamily="82" charset="0"/>
              </a:rPr>
              <a:t>Е. </a:t>
            </a:r>
            <a:r>
              <a:rPr lang="ru-RU" sz="1900" dirty="0" err="1">
                <a:effectLst>
                  <a:outerShdw blurRad="38100" dist="38100" dir="2700000" algn="tl">
                    <a:srgbClr val="000000">
                      <a:alpha val="43137"/>
                    </a:srgbClr>
                  </a:outerShdw>
                </a:effectLst>
                <a:latin typeface="Gabriola" panose="04040605051002020D02" pitchFamily="82" charset="0"/>
              </a:rPr>
              <a:t>Хемінгуей</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зображав</a:t>
            </a:r>
            <a:r>
              <a:rPr lang="ru-RU" sz="1900" dirty="0">
                <a:effectLst>
                  <a:outerShdw blurRad="38100" dist="38100" dir="2700000" algn="tl">
                    <a:srgbClr val="000000">
                      <a:alpha val="43137"/>
                    </a:srgbClr>
                  </a:outerShdw>
                </a:effectLst>
                <a:latin typeface="Gabriola" panose="04040605051002020D02" pitchFamily="82" charset="0"/>
              </a:rPr>
              <a:t> та </a:t>
            </a:r>
            <a:r>
              <a:rPr lang="ru-RU" sz="1900" dirty="0" err="1">
                <a:effectLst>
                  <a:outerShdw blurRad="38100" dist="38100" dir="2700000" algn="tl">
                    <a:srgbClr val="000000">
                      <a:alpha val="43137"/>
                    </a:srgbClr>
                  </a:outerShdw>
                </a:effectLst>
                <a:latin typeface="Gabriola" panose="04040605051002020D02" pitchFamily="82" charset="0"/>
              </a:rPr>
              <a:t>переосмислював</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smtClean="0">
                <a:effectLst>
                  <a:outerShdw blurRad="38100" dist="38100" dir="2700000" algn="tl">
                    <a:srgbClr val="000000">
                      <a:alpha val="43137"/>
                    </a:srgbClr>
                  </a:outerShdw>
                </a:effectLst>
                <a:latin typeface="Gabriola" panose="04040605051002020D02" pitchFamily="82" charset="0"/>
              </a:rPr>
              <a:t>те, </a:t>
            </a:r>
            <a:r>
              <a:rPr lang="ru-RU" sz="1900" dirty="0" err="1">
                <a:effectLst>
                  <a:outerShdw blurRad="38100" dist="38100" dir="2700000" algn="tl">
                    <a:srgbClr val="000000">
                      <a:alpha val="43137"/>
                    </a:srgbClr>
                  </a:outerShdw>
                </a:effectLst>
                <a:latin typeface="Gabriola" panose="04040605051002020D02" pitchFamily="82" charset="0"/>
              </a:rPr>
              <a:t>що</a:t>
            </a:r>
            <a:r>
              <a:rPr lang="ru-RU" sz="1900" dirty="0">
                <a:effectLst>
                  <a:outerShdw blurRad="38100" dist="38100" dir="2700000" algn="tl">
                    <a:srgbClr val="000000">
                      <a:alpha val="43137"/>
                    </a:srgbClr>
                  </a:outerShdw>
                </a:effectLst>
                <a:latin typeface="Gabriola" panose="04040605051002020D02" pitchFamily="82" charset="0"/>
              </a:rPr>
              <a:t> добре знав </a:t>
            </a:r>
            <a:r>
              <a:rPr lang="ru-RU" sz="1900" dirty="0" err="1">
                <a:effectLst>
                  <a:outerShdw blurRad="38100" dist="38100" dir="2700000" algn="tl">
                    <a:srgbClr val="000000">
                      <a:alpha val="43137"/>
                    </a:srgbClr>
                  </a:outerShdw>
                </a:effectLst>
                <a:latin typeface="Gabriola" panose="04040605051002020D02" pitchFamily="82" charset="0"/>
              </a:rPr>
              <a:t>із</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власного</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досвіду</a:t>
            </a:r>
            <a:r>
              <a:rPr lang="ru-RU" sz="1900" dirty="0">
                <a:effectLst>
                  <a:outerShdw blurRad="38100" dist="38100" dir="2700000" algn="tl">
                    <a:srgbClr val="000000">
                      <a:alpha val="43137"/>
                    </a:srgbClr>
                  </a:outerShdw>
                </a:effectLst>
                <a:latin typeface="Gabriola" panose="04040605051002020D02" pitchFamily="82" charset="0"/>
              </a:rPr>
              <a:t>. «Правда </a:t>
            </a:r>
            <a:r>
              <a:rPr lang="ru-RU" sz="1900" dirty="0" err="1">
                <a:effectLst>
                  <a:outerShdw blurRad="38100" dist="38100" dir="2700000" algn="tl">
                    <a:srgbClr val="000000">
                      <a:alpha val="43137"/>
                    </a:srgbClr>
                  </a:outerShdw>
                </a:effectLst>
                <a:latin typeface="Gabriola" panose="04040605051002020D02" pitchFamily="82" charset="0"/>
              </a:rPr>
              <a:t>фактів</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була</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важлива</a:t>
            </a:r>
            <a:r>
              <a:rPr lang="ru-RU" sz="1900" dirty="0">
                <a:effectLst>
                  <a:outerShdw blurRad="38100" dist="38100" dir="2700000" algn="tl">
                    <a:srgbClr val="000000">
                      <a:alpha val="43137"/>
                    </a:srgbClr>
                  </a:outerShdw>
                </a:effectLst>
                <a:latin typeface="Gabriola" panose="04040605051002020D02" pitchFamily="82" charset="0"/>
              </a:rPr>
              <a:t> для </a:t>
            </a:r>
            <a:r>
              <a:rPr lang="ru-RU" sz="1900" dirty="0" err="1">
                <a:effectLst>
                  <a:outerShdw blurRad="38100" dist="38100" dir="2700000" algn="tl">
                    <a:srgbClr val="000000">
                      <a:alpha val="43137"/>
                    </a:srgbClr>
                  </a:outerShdw>
                </a:effectLst>
                <a:latin typeface="Gabriola" panose="04040605051002020D02" pitchFamily="82" charset="0"/>
              </a:rPr>
              <a:t>нього</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тією</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мірою</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якою</a:t>
            </a:r>
            <a:r>
              <a:rPr lang="ru-RU" sz="1900" dirty="0">
                <a:effectLst>
                  <a:outerShdw blurRad="38100" dist="38100" dir="2700000" algn="tl">
                    <a:srgbClr val="000000">
                      <a:alpha val="43137"/>
                    </a:srgbClr>
                  </a:outerShdw>
                </a:effectLst>
                <a:latin typeface="Gabriola" panose="04040605051002020D02" pitchFamily="82" charset="0"/>
              </a:rPr>
              <a:t> вона </a:t>
            </a:r>
            <a:r>
              <a:rPr lang="ru-RU" sz="1900" dirty="0" err="1">
                <a:effectLst>
                  <a:outerShdw blurRad="38100" dist="38100" dir="2700000" algn="tl">
                    <a:srgbClr val="000000">
                      <a:alpha val="43137"/>
                    </a:srgbClr>
                  </a:outerShdw>
                </a:effectLst>
                <a:latin typeface="Gabriola" panose="04040605051002020D02" pitchFamily="82" charset="0"/>
              </a:rPr>
              <a:t>уможливлювала</a:t>
            </a:r>
            <a:r>
              <a:rPr lang="ru-RU" sz="1900" dirty="0">
                <a:effectLst>
                  <a:outerShdw blurRad="38100" dist="38100" dir="2700000" algn="tl">
                    <a:srgbClr val="000000">
                      <a:alpha val="43137"/>
                    </a:srgbClr>
                  </a:outerShdw>
                </a:effectLst>
                <a:latin typeface="Gabriola" panose="04040605051002020D02" pitchFamily="82" charset="0"/>
              </a:rPr>
              <a:t> «правду </a:t>
            </a:r>
            <a:r>
              <a:rPr lang="ru-RU" sz="1900" dirty="0" err="1">
                <a:effectLst>
                  <a:outerShdw blurRad="38100" dist="38100" dir="2700000" algn="tl">
                    <a:srgbClr val="000000">
                      <a:alpha val="43137"/>
                    </a:srgbClr>
                  </a:outerShdw>
                </a:effectLst>
                <a:latin typeface="Gabriola" panose="04040605051002020D02" pitchFamily="82" charset="0"/>
              </a:rPr>
              <a:t>почуттів</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Висвітлюючи</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внутрішній</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світ</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своїх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сучасників</a:t>
            </a:r>
            <a:r>
              <a:rPr lang="ru-RU" sz="1900" dirty="0">
                <a:effectLst>
                  <a:outerShdw blurRad="38100" dist="38100" dir="2700000" algn="tl">
                    <a:srgbClr val="000000">
                      <a:alpha val="43137"/>
                    </a:srgbClr>
                  </a:outerShdw>
                </a:effectLst>
                <a:latin typeface="Gabriola" panose="04040605051002020D02" pitchFamily="82" charset="0"/>
              </a:rPr>
              <a:t>. Ь. </a:t>
            </a:r>
            <a:r>
              <a:rPr lang="ru-RU" sz="1900" dirty="0" err="1">
                <a:effectLst>
                  <a:outerShdw blurRad="38100" dist="38100" dir="2700000" algn="tl">
                    <a:srgbClr val="000000">
                      <a:alpha val="43137"/>
                    </a:srgbClr>
                  </a:outerShdw>
                </a:effectLst>
                <a:latin typeface="Gabriola" panose="04040605051002020D02" pitchFamily="82" charset="0"/>
              </a:rPr>
              <a:t>Хемінгуей</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спирався</a:t>
            </a:r>
            <a:r>
              <a:rPr lang="ru-RU" sz="1900" dirty="0">
                <a:effectLst>
                  <a:outerShdw blurRad="38100" dist="38100" dir="2700000" algn="tl">
                    <a:srgbClr val="000000">
                      <a:alpha val="43137"/>
                    </a:srgbClr>
                  </a:outerShdw>
                </a:effectLst>
                <a:latin typeface="Gabriola" panose="04040605051002020D02" pitchFamily="82" charset="0"/>
              </a:rPr>
              <a:t> на </a:t>
            </a:r>
            <a:r>
              <a:rPr lang="ru-RU" sz="1900" dirty="0" err="1">
                <a:effectLst>
                  <a:outerShdw blurRad="38100" dist="38100" dir="2700000" algn="tl">
                    <a:srgbClr val="000000">
                      <a:alpha val="43137"/>
                    </a:srgbClr>
                  </a:outerShdw>
                </a:effectLst>
                <a:latin typeface="Gabriola" panose="04040605051002020D02" pitchFamily="82" charset="0"/>
              </a:rPr>
              <a:t>художні</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відкриття</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класиків</a:t>
            </a:r>
            <a:r>
              <a:rPr lang="ru-RU" sz="1900" dirty="0">
                <a:effectLst>
                  <a:outerShdw blurRad="38100" dist="38100" dir="2700000" algn="tl">
                    <a:srgbClr val="000000">
                      <a:alpha val="43137"/>
                    </a:srgbClr>
                  </a:outerShdw>
                </a:effectLst>
                <a:latin typeface="Gabriola" panose="04040605051002020D02" pitchFamily="82" charset="0"/>
              </a:rPr>
              <a:t> </a:t>
            </a:r>
            <a:r>
              <a:rPr lang="en-US" sz="1900" dirty="0">
                <a:effectLst>
                  <a:outerShdw blurRad="38100" dist="38100" dir="2700000" algn="tl">
                    <a:srgbClr val="000000">
                      <a:alpha val="43137"/>
                    </a:srgbClr>
                  </a:outerShdw>
                </a:effectLst>
                <a:latin typeface="Gabriola" panose="04040605051002020D02" pitchFamily="82" charset="0"/>
              </a:rPr>
              <a:t>XIX </a:t>
            </a:r>
            <a:r>
              <a:rPr lang="ru-RU" sz="1900" dirty="0">
                <a:effectLst>
                  <a:outerShdw blurRad="38100" dist="38100" dir="2700000" algn="tl">
                    <a:srgbClr val="000000">
                      <a:alpha val="43137"/>
                    </a:srgbClr>
                  </a:outerShdw>
                </a:effectLst>
                <a:latin typeface="Gabriola" panose="04040605051002020D02" pitchFamily="82" charset="0"/>
              </a:rPr>
              <a:t>ст. — Л. Толстого та Ф. </a:t>
            </a:r>
            <a:r>
              <a:rPr lang="ru-RU" sz="1900" dirty="0" err="1">
                <a:effectLst>
                  <a:outerShdw blurRad="38100" dist="38100" dir="2700000" algn="tl">
                    <a:srgbClr val="000000">
                      <a:alpha val="43137"/>
                    </a:srgbClr>
                  </a:outerShdw>
                </a:effectLst>
                <a:latin typeface="Gabriola" panose="04040605051002020D02" pitchFamily="82" charset="0"/>
              </a:rPr>
              <a:t>Достогвського</a:t>
            </a:r>
            <a:r>
              <a:rPr lang="ru-RU" sz="1900" dirty="0">
                <a:effectLst>
                  <a:outerShdw blurRad="38100" dist="38100" dir="2700000" algn="tl">
                    <a:srgbClr val="000000">
                      <a:alpha val="43137"/>
                    </a:srgbClr>
                  </a:outerShdw>
                </a:effectLst>
                <a:latin typeface="Gabriola" panose="04040605051002020D02" pitchFamily="82" charset="0"/>
              </a:rPr>
              <a:t>, а </a:t>
            </a:r>
            <a:r>
              <a:rPr lang="ru-RU" sz="1900" dirty="0" err="1">
                <a:effectLst>
                  <a:outerShdw blurRad="38100" dist="38100" dir="2700000" algn="tl">
                    <a:srgbClr val="000000">
                      <a:alpha val="43137"/>
                    </a:srgbClr>
                  </a:outerShdw>
                </a:effectLst>
                <a:latin typeface="Gabriola" panose="04040605051002020D02" pitchFamily="82" charset="0"/>
              </a:rPr>
              <a:t>також</a:t>
            </a:r>
            <a:r>
              <a:rPr lang="ru-RU" sz="1900" dirty="0">
                <a:effectLst>
                  <a:outerShdw blurRad="38100" dist="38100" dir="2700000" algn="tl">
                    <a:srgbClr val="000000">
                      <a:alpha val="43137"/>
                    </a:srgbClr>
                  </a:outerShdw>
                </a:effectLst>
                <a:latin typeface="Gabriola" panose="04040605051002020D02" pitchFamily="82" charset="0"/>
              </a:rPr>
              <a:t> на </a:t>
            </a:r>
            <a:r>
              <a:rPr lang="ru-RU" sz="1900" dirty="0" err="1">
                <a:effectLst>
                  <a:outerShdw blurRad="38100" dist="38100" dir="2700000" algn="tl">
                    <a:srgbClr val="000000">
                      <a:alpha val="43137"/>
                    </a:srgbClr>
                  </a:outerShdw>
                </a:effectLst>
                <a:latin typeface="Gabriola" panose="04040605051002020D02" pitchFamily="82" charset="0"/>
              </a:rPr>
              <a:t>здобутки</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видатних</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митців</a:t>
            </a:r>
            <a:r>
              <a:rPr lang="ru-RU" sz="1900" dirty="0">
                <a:effectLst>
                  <a:outerShdw blurRad="38100" dist="38100" dir="2700000" algn="tl">
                    <a:srgbClr val="000000">
                      <a:alpha val="43137"/>
                    </a:srgbClr>
                  </a:outerShdw>
                </a:effectLst>
                <a:latin typeface="Gabriola" panose="04040605051002020D02" pitchFamily="82" charset="0"/>
              </a:rPr>
              <a:t> </a:t>
            </a:r>
            <a:r>
              <a:rPr lang="en-US" sz="1900" dirty="0">
                <a:effectLst>
                  <a:outerShdw blurRad="38100" dist="38100" dir="2700000" algn="tl">
                    <a:srgbClr val="000000">
                      <a:alpha val="43137"/>
                    </a:srgbClr>
                  </a:outerShdw>
                </a:effectLst>
                <a:latin typeface="Gabriola" panose="04040605051002020D02" pitchFamily="82" charset="0"/>
              </a:rPr>
              <a:t>XX </a:t>
            </a:r>
            <a:r>
              <a:rPr lang="ru-RU" sz="1900" dirty="0">
                <a:effectLst>
                  <a:outerShdw blurRad="38100" dist="38100" dir="2700000" algn="tl">
                    <a:srgbClr val="000000">
                      <a:alpha val="43137"/>
                    </a:srgbClr>
                  </a:outerShdw>
                </a:effectLst>
                <a:latin typeface="Gabriola" panose="04040605051002020D02" pitchFamily="82" charset="0"/>
              </a:rPr>
              <a:t>ст. — Ш. Андерсона і Дж. </a:t>
            </a:r>
            <a:r>
              <a:rPr lang="ru-RU" sz="1900" dirty="0" err="1">
                <a:effectLst>
                  <a:outerShdw blurRad="38100" dist="38100" dir="2700000" algn="tl">
                    <a:srgbClr val="000000">
                      <a:alpha val="43137"/>
                    </a:srgbClr>
                  </a:outerShdw>
                </a:effectLst>
                <a:latin typeface="Gabriola" panose="04040605051002020D02" pitchFamily="82" charset="0"/>
              </a:rPr>
              <a:t>Дос</a:t>
            </a:r>
            <a:r>
              <a:rPr lang="ru-RU" sz="1900" dirty="0">
                <a:effectLst>
                  <a:outerShdw blurRad="38100" dist="38100" dir="2700000" algn="tl">
                    <a:srgbClr val="000000">
                      <a:alpha val="43137"/>
                    </a:srgbClr>
                  </a:outerShdw>
                </a:effectLst>
                <a:latin typeface="Gabriola" panose="04040605051002020D02" pitchFamily="82" charset="0"/>
              </a:rPr>
              <a:t> </a:t>
            </a:r>
            <a:r>
              <a:rPr lang="ru-RU" sz="1900" dirty="0" err="1">
                <a:effectLst>
                  <a:outerShdw blurRad="38100" dist="38100" dir="2700000" algn="tl">
                    <a:srgbClr val="000000">
                      <a:alpha val="43137"/>
                    </a:srgbClr>
                  </a:outerShdw>
                </a:effectLst>
                <a:latin typeface="Gabriola" panose="04040605051002020D02" pitchFamily="82" charset="0"/>
              </a:rPr>
              <a:t>ГІассоса</a:t>
            </a:r>
            <a:r>
              <a:rPr lang="ru-RU" sz="1900" dirty="0">
                <a:effectLst>
                  <a:outerShdw blurRad="38100" dist="38100" dir="2700000" algn="tl">
                    <a:srgbClr val="000000">
                      <a:alpha val="43137"/>
                    </a:srgbClr>
                  </a:outerShdw>
                </a:effectLst>
                <a:latin typeface="Gabriola" panose="04040605051002020D02" pitchFamily="82" charset="0"/>
              </a:rPr>
              <a:t>, Дж. Джойса і Г. С тайн</a:t>
            </a:r>
            <a:r>
              <a:rPr lang="ru-RU" sz="1900" dirty="0" smtClean="0">
                <a:effectLst>
                  <a:outerShdw blurRad="38100" dist="38100" dir="2700000" algn="tl">
                    <a:srgbClr val="000000">
                      <a:alpha val="43137"/>
                    </a:srgbClr>
                  </a:outerShdw>
                </a:effectLst>
                <a:latin typeface="Gabriola" panose="04040605051002020D02" pitchFamily="82" charset="0"/>
              </a:rPr>
              <a:t>.</a:t>
            </a:r>
            <a:endParaRPr lang="ru-RU" sz="1900" dirty="0">
              <a:effectLst>
                <a:outerShdw blurRad="38100" dist="38100" dir="2700000" algn="tl">
                  <a:srgbClr val="000000">
                    <a:alpha val="43137"/>
                  </a:srgbClr>
                </a:outerShdw>
              </a:effectLst>
              <a:latin typeface="Gabriola" panose="04040605051002020D02" pitchFamily="8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029" y="624745"/>
            <a:ext cx="4276725"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73013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789</Words>
  <Application>Microsoft Office PowerPoint</Application>
  <PresentationFormat>Экран (4:3)</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ЕРНЕСТ ХЕМІНГУЕЙ</vt:lpstr>
      <vt:lpstr>Ернест Міллер Хемінгуей народився 21 липня 1899 р. в містечку Оук-Парк на середньому Заході США. Він був другим із шести дітей лікаря Кларенса Едмунда Хемінгуея та його дружини Грейс Ернестіні Холл. У школі йому все давалося легко. Улюбленець учителів, він диву¬вав їх своїми нестандартними творами. Юнак захоплювався літера¬турою, дуже багато читав. З англійських авторів йому найбільше подобалися Чосер, Шекспір, Стівенсон, Кіплінг, з американських-Марк Твен. У школі він набув перших навиків роботи журналіста: був репортером і редактором шкільної газети, опублікував понад ЗО статей, заміток, фейлетонів, друкувався в шкільному літературному журналі </vt:lpstr>
      <vt:lpstr>У перших літературних спробах Хемінгуея відчувався вплив Джека Лондона та О’Генрі. Ернест закінчив школу 1917 р. і, попри бажання батьків, відмовився продовжувати навчання далі. Він збайдужів до науки і книг, його вабило до себе життя, повне пригод і небезпек, яке і стало його "університетами". Хемінгуей хотів навчитися писати про все, що бачив, про що довідався, тому почав працювати в газеті. Ця праця була доброю школою для початківця. </vt:lpstr>
      <vt:lpstr>Хемінгуей знайшов собі строгого вчителя, редактора Піта Веллінгтона, який висував чіткі вимоги до репортерів. Вони були сформульовані у "Ста заповідях газетяра". Отже, конкретність описів, простота і лаконізм - це перші уроки майстерності. Коли Америка вступила в першу світову війну, Хемінгуей рвався на фронт, але через поганий зір (око було ушкоджене під час занять боксом) йому відмовили. Тоді юнак попросив зарахувати його до Червоного Хреста, і він як водій медичної машини отримав призначення в Європу. Там він, прагнучи бути ближче до фронту, опинився в Італії, де своєю машиною їздив на передову. Під час одного з таких виїздів він був декілька разів важко поранений в ноги. Завдяки мистецтву лікарів Хемінгуей одужав, але після повернення додому перебував у пригніченому стані.</vt:lpstr>
      <vt:lpstr>Згодом Хемінгуей, зважившись врешті стати письменником, по¬кинув роботу журналіста. Уже першими своїми публікаціями Хемінгуей заявив про себе як про оригінального митця. Збірка оповідань "В наш час", опублікована 1925 р., є своєрідним циклом новел, об'єднаних одним героєм - Ніком Адамсом, що увібрав у себе багато рис самого автора. Цю публікацію можна назвати прологом до зрілої творчості Хемінгуея. </vt:lpstr>
      <vt:lpstr>У роки другої світової війни Хемінгуей у чині майора мав свою «армію» (100 багнетів), яка була моторизованою і з якою він бував у тилу у німців далеко від армії; одного разу звільнив французьке місто, ввійшов у Париж скоріше за командуючого, за що мало не потрапив до військового суду, бо згідно із Женевською конвенцією кореспонденти не мали права брати в руки зброю, а Хемінгуей був військовим кореспондентом.</vt:lpstr>
      <vt:lpstr>У повоєнний час письменник видав оповідан¬ня і невеликий роман про другу світову війну «За рікою у затінку дерев». У цей період американ¬ська література була в занепаді, її виводить із цього стану саме Хемінгуей — у 1952 році він пише філософську повість «Старий і море», за яку одержав Нобелівську премію. Довгий період Хемінгуей жив на Кубі (1939-1960) в містечку Сант-Франціско де Паула, неподалік від Гавани. Тяжка хвороба, неможливість плідно працювати, невдоволення політичною ситуацією у США на початку 50-х років — призводять письменника до депресії. В 1960 році він повертається у США. Його лікують, але невдало, і в 1961 році у пориві відчаю він пострілом із вінчестера покінчив із життям. </vt:lpstr>
      <vt:lpstr>1. Перша дружина— Елізабет Річардсон (1891—1979). Син — Бамбі Джон (1923—2000). Онучки: Марго (1954—1996), Маріель (1961). 2. Друга дружина— Пауліна Пфайфер (1895—1951). Сини: Патрік (род. 1928) Грегорі (1931—2001) Онук: Шон Хемінгуей (1967) 3. Третя дружина— Марта Геллхорн (1908—1998). 4. Четверта дружина— Мері Уелш (1908—1986).</vt:lpstr>
      <vt:lpstr>Хоча значну частину життя Хемінгуей провів за межами США, у багатьох йою творах об’єктом критики був так званий «американський спосіб життя. Із американською дійсністю і, зокрема, із притаманним їй культом успіху нов'язана іі тема моральних перемог та поразок особистості — одна із ключових у прозі письменника. У своїх художніх творах Е. Хемінгуей зображав та переосмислював те, що добре знав із власного досвіду. «Правда фактів» була важлива для нього тією мірою, якою вона уможливлювала «правду почуттів». Висвітлюючи внутрішній світ своїх сучасників. Ь. Хемінгуей спирався на художні відкриття класиків XIX ст. — Л. Толстого та Ф. Достогвського, а також на здобутки видатних митців XX ст. — Ш. Андерсона і Дж. Дос ГІассоса, Дж. Джойса і Г. С тайн.</vt:lpstr>
      <vt:lpstr>Вихідним пунктом зрілої художньої творчості Е. Хемінгуея став здобутий ним у Першій світовій війні досвід, що сформував засади його трагічного світовідчуття і визначив напрямок ного творчого пошуку в 1920—1930-ті. З воєнними враженнями були пов'язані наскрізні мотиви внутрішнього неблагополуччя особистості, розчарування в суспільних ідеалах, хворобливо загостреної насолоди кожною миттєвістю життя, морального двобою і ворожими силами тощо. Поведінка героїв Хемінгуея визначалася орієнтацією на певний моральний кодекс, який забезпечував духовний самозахист особистості та збереження основоположних для неї цінностей (власної гідності, кохання, дружби, людяності) на тлі руйнівних історичних катаклізмів і кризи гуманізму.</vt:lpstr>
      <vt:lpstr>Як і багато сучасних йому письменників. Хемініуей приділяв значну увагу сфері підсвідомого. Однак головний акцент у своїх творах він робив на стиках усвідомлених та нсусвідомленнх емоційних імпульсів.  Визначальною особливістю художньої прози письменника є «принцип айсберга». Він полягає у створенні «подвійної оптики», завдяки якій підкреслено спрощений у мовному та композиційному плані сюжет збагачується складним підтекстом. Саме в підтексті (підводна частина «айсберга») зосереджується все багатство смислів та емоцій, відбувається тонке нюансування характерів, вибудовується система лейтмотивів, символів, асоціацій тощо. Відтак, залишаючись у межах стислої, сухої, майже до документальної оповіді, митець схоплював приховану під поверхнею речей та подій глибинну «правду життя». </vt:lpstr>
      <vt:lpstr>--ідейно-тематичний комплекс «втраченого покоління» та пов’язані з ним антивоєнний пафос,настрої недовіри до ідеології, патетики, піднесених слів;  --змалювання екзистенційних «межових» ситуацій, у яких герої проходять через серйозні моральні випробування;  --трагічне переживания скінченності буття;   --мотив насолоди миттєвістю;  --зображення зовнішньої невлаштованості іа внутрішнього спустошення сучасної людини; --«герой кодексу», який виявляє мужність та стоїцизм перед лицем ворожих сил, бореться з «лихою долею» і при цьому діє «за правилами», спрямованими на збереження внутрішньої шляхетності, честі, гідності, дружби та кохання;</vt:lpstr>
      <vt:lpstr>--показ суперечностей між внутрішніми та зовнішніми перемогами (або поразками) особистості: критика «американською способу життя», заснованого на культі зовнішньою успіху; полеміка з традицією літературного  «хепі-енду»;  --заміна «опису» «показом»;  --«принцип айсберга»;   --прийом монтажу»;  --розробка системи лейтмотивів;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ЕРНЕСТ ХЕМІНГУЕЙ</dc:title>
  <dc:creator>USER</dc:creator>
  <cp:lastModifiedBy>USER</cp:lastModifiedBy>
  <cp:revision>12</cp:revision>
  <dcterms:created xsi:type="dcterms:W3CDTF">2015-02-04T13:48:26Z</dcterms:created>
  <dcterms:modified xsi:type="dcterms:W3CDTF">2015-02-04T17:36:49Z</dcterms:modified>
</cp:coreProperties>
</file>