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0" r:id="rId10"/>
    <p:sldId id="263" r:id="rId11"/>
    <p:sldId id="271" r:id="rId12"/>
    <p:sldId id="264" r:id="rId13"/>
    <p:sldId id="272" r:id="rId14"/>
    <p:sldId id="265" r:id="rId15"/>
    <p:sldId id="273" r:id="rId16"/>
    <p:sldId id="266" r:id="rId17"/>
    <p:sldId id="274" r:id="rId18"/>
    <p:sldId id="267" r:id="rId19"/>
    <p:sldId id="268" r:id="rId20"/>
    <p:sldId id="276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333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707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09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91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530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63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074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28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15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9248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411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rtytr, ghnedy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uk-UA" b="1">
                <a:solidFill>
                  <a:srgbClr val="5EC902"/>
                </a:solidFill>
              </a:rPr>
              <a:t>Page </a:t>
            </a:r>
            <a:fld id="{38DBDA2A-336A-47D3-AEBA-CF4EDCC93022}" type="slidenum">
              <a:rPr lang="fr-FR" altLang="uk-UA" b="1">
                <a:solidFill>
                  <a:srgbClr val="5EC902"/>
                </a:solidFill>
              </a:rPr>
              <a:pPr/>
              <a:t>‹#›</a:t>
            </a:fld>
            <a:endParaRPr lang="fr-FR" altLang="uk-UA" b="1">
              <a:solidFill>
                <a:srgbClr val="5EC902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Архітектурний модернізм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00"/>
                </a:solidFill>
              </a:rPr>
              <a:t>Будинок-рояль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зі</a:t>
            </a:r>
            <a:r>
              <a:rPr lang="ru-RU" b="1" dirty="0" smtClean="0">
                <a:solidFill>
                  <a:srgbClr val="000000"/>
                </a:solidFill>
              </a:rPr>
              <a:t> скрипкою, Китай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772816"/>
            <a:ext cx="7056784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 err="1" smtClean="0">
                <a:solidFill>
                  <a:srgbClr val="000000"/>
                </a:solidFill>
              </a:rPr>
              <a:t>Величезний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будинок</a:t>
            </a:r>
            <a:r>
              <a:rPr lang="ru-RU" sz="3600" dirty="0" smtClean="0">
                <a:solidFill>
                  <a:srgbClr val="000000"/>
                </a:solidFill>
              </a:rPr>
              <a:t>-рояль </a:t>
            </a:r>
            <a:r>
              <a:rPr lang="ru-RU" sz="3600" dirty="0" err="1" smtClean="0">
                <a:solidFill>
                  <a:srgbClr val="000000"/>
                </a:solidFill>
              </a:rPr>
              <a:t>із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чорного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скла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розташований</a:t>
            </a:r>
            <a:r>
              <a:rPr lang="ru-RU" sz="3600" dirty="0" smtClean="0">
                <a:solidFill>
                  <a:srgbClr val="000000"/>
                </a:solidFill>
              </a:rPr>
              <a:t> у </a:t>
            </a:r>
            <a:r>
              <a:rPr lang="ru-RU" sz="3600" b="1" dirty="0" err="1" smtClean="0">
                <a:solidFill>
                  <a:srgbClr val="000000"/>
                </a:solidFill>
              </a:rPr>
              <a:t>місті</a:t>
            </a:r>
            <a:r>
              <a:rPr lang="ru-RU" sz="3600" b="1" dirty="0" smtClean="0">
                <a:solidFill>
                  <a:srgbClr val="000000"/>
                </a:solidFill>
              </a:rPr>
              <a:t> </a:t>
            </a:r>
            <a:r>
              <a:rPr lang="ru-RU" sz="3600" b="1" dirty="0" err="1" smtClean="0">
                <a:solidFill>
                  <a:srgbClr val="000000"/>
                </a:solidFill>
              </a:rPr>
              <a:t>Хуайнань</a:t>
            </a:r>
            <a:r>
              <a:rPr lang="ru-RU" sz="3600" dirty="0" smtClean="0">
                <a:solidFill>
                  <a:srgbClr val="000000"/>
                </a:solidFill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</a:rPr>
              <a:t>що</a:t>
            </a:r>
            <a:r>
              <a:rPr lang="ru-RU" sz="3600" dirty="0" smtClean="0">
                <a:solidFill>
                  <a:srgbClr val="000000"/>
                </a:solidFill>
              </a:rPr>
              <a:t> в </a:t>
            </a:r>
            <a:r>
              <a:rPr lang="ru-RU" sz="3600" b="1" dirty="0" err="1" smtClean="0">
                <a:solidFill>
                  <a:srgbClr val="000000"/>
                </a:solidFill>
              </a:rPr>
              <a:t>Китаї</a:t>
            </a:r>
            <a:r>
              <a:rPr lang="ru-RU" sz="3600" dirty="0" smtClean="0">
                <a:solidFill>
                  <a:srgbClr val="000000"/>
                </a:solidFill>
              </a:rPr>
              <a:t>. </a:t>
            </a:r>
            <a:r>
              <a:rPr lang="ru-RU" sz="3600" dirty="0" err="1" smtClean="0">
                <a:solidFill>
                  <a:srgbClr val="000000"/>
                </a:solidFill>
              </a:rPr>
              <a:t>Щоб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потрапити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всередину</a:t>
            </a:r>
            <a:r>
              <a:rPr lang="ru-RU" sz="3600" dirty="0" smtClean="0">
                <a:solidFill>
                  <a:srgbClr val="000000"/>
                </a:solidFill>
              </a:rPr>
              <a:t>, </a:t>
            </a:r>
            <a:r>
              <a:rPr lang="ru-RU" sz="3600" dirty="0" err="1">
                <a:solidFill>
                  <a:srgbClr val="000000"/>
                </a:solidFill>
              </a:rPr>
              <a:t>т</a:t>
            </a:r>
            <a:r>
              <a:rPr lang="ru-RU" sz="3600" dirty="0" err="1" smtClean="0">
                <a:solidFill>
                  <a:srgbClr val="000000"/>
                </a:solidFill>
              </a:rPr>
              <a:t>обі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всього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лиш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потрібно</a:t>
            </a:r>
            <a:r>
              <a:rPr lang="ru-RU" sz="3600" dirty="0" smtClean="0">
                <a:solidFill>
                  <a:srgbClr val="000000"/>
                </a:solidFill>
              </a:rPr>
              <a:t> зайти до </a:t>
            </a:r>
            <a:r>
              <a:rPr lang="ru-RU" sz="3600" dirty="0" err="1" smtClean="0">
                <a:solidFill>
                  <a:srgbClr val="000000"/>
                </a:solidFill>
              </a:rPr>
              <a:t>гігантської</a:t>
            </a:r>
            <a:r>
              <a:rPr lang="ru-RU" sz="3600" dirty="0" smtClean="0">
                <a:solidFill>
                  <a:srgbClr val="000000"/>
                </a:solidFill>
              </a:rPr>
              <a:t> «</a:t>
            </a:r>
            <a:r>
              <a:rPr lang="ru-RU" sz="3600" dirty="0" err="1" smtClean="0">
                <a:solidFill>
                  <a:srgbClr val="000000"/>
                </a:solidFill>
              </a:rPr>
              <a:t>прозорої</a:t>
            </a:r>
            <a:r>
              <a:rPr lang="ru-RU" sz="3600" dirty="0" smtClean="0">
                <a:solidFill>
                  <a:srgbClr val="000000"/>
                </a:solidFill>
              </a:rPr>
              <a:t>» скрипки і </a:t>
            </a:r>
            <a:r>
              <a:rPr lang="ru-RU" sz="3600" dirty="0" err="1" smtClean="0">
                <a:solidFill>
                  <a:srgbClr val="000000"/>
                </a:solidFill>
              </a:rPr>
              <a:t>піднятися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вгору</a:t>
            </a:r>
            <a:r>
              <a:rPr lang="ru-RU" sz="3600" dirty="0" smtClean="0">
                <a:solidFill>
                  <a:srgbClr val="000000"/>
                </a:solidFill>
              </a:rPr>
              <a:t> на </a:t>
            </a:r>
            <a:r>
              <a:rPr lang="ru-RU" sz="3600" dirty="0" err="1" smtClean="0">
                <a:solidFill>
                  <a:srgbClr val="000000"/>
                </a:solidFill>
              </a:rPr>
              <a:t>ескалаторі</a:t>
            </a:r>
            <a:r>
              <a:rPr lang="ru-RU" sz="3600" dirty="0" smtClean="0">
                <a:solidFill>
                  <a:srgbClr val="000000"/>
                </a:solidFill>
              </a:rPr>
              <a:t>. </a:t>
            </a:r>
            <a:r>
              <a:rPr lang="ru-RU" sz="3600" dirty="0" err="1" smtClean="0">
                <a:solidFill>
                  <a:srgbClr val="000000"/>
                </a:solidFill>
              </a:rPr>
              <a:t>Ця</a:t>
            </a:r>
            <a:r>
              <a:rPr lang="ru-RU" sz="3600" dirty="0" smtClean="0">
                <a:solidFill>
                  <a:srgbClr val="000000"/>
                </a:solidFill>
              </a:rPr>
              <a:t> «</a:t>
            </a:r>
            <a:r>
              <a:rPr lang="ru-RU" sz="3600" dirty="0" err="1" smtClean="0">
                <a:solidFill>
                  <a:srgbClr val="000000"/>
                </a:solidFill>
              </a:rPr>
              <a:t>музична</a:t>
            </a:r>
            <a:r>
              <a:rPr lang="ru-RU" sz="3600" dirty="0" smtClean="0">
                <a:solidFill>
                  <a:srgbClr val="000000"/>
                </a:solidFill>
              </a:rPr>
              <a:t>» </a:t>
            </a:r>
            <a:r>
              <a:rPr lang="ru-RU" sz="3600" dirty="0" err="1" smtClean="0">
                <a:solidFill>
                  <a:srgbClr val="000000"/>
                </a:solidFill>
              </a:rPr>
              <a:t>споруда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вміщує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виставковий</a:t>
            </a:r>
            <a:r>
              <a:rPr lang="ru-RU" sz="3600" dirty="0" smtClean="0">
                <a:solidFill>
                  <a:srgbClr val="000000"/>
                </a:solidFill>
              </a:rPr>
              <a:t> комплекс, в </a:t>
            </a:r>
            <a:r>
              <a:rPr lang="ru-RU" sz="3600" dirty="0" err="1" smtClean="0">
                <a:solidFill>
                  <a:srgbClr val="000000"/>
                </a:solidFill>
              </a:rPr>
              <a:t>якому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демонструються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плани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вулиць</a:t>
            </a:r>
            <a:r>
              <a:rPr lang="ru-RU" sz="3600" dirty="0" smtClean="0">
                <a:solidFill>
                  <a:srgbClr val="000000"/>
                </a:solidFill>
              </a:rPr>
              <a:t> і </a:t>
            </a:r>
            <a:r>
              <a:rPr lang="ru-RU" sz="3600" dirty="0" err="1" smtClean="0">
                <a:solidFill>
                  <a:srgbClr val="000000"/>
                </a:solidFill>
              </a:rPr>
              <a:t>районів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міста</a:t>
            </a:r>
            <a:r>
              <a:rPr lang="ru-RU" sz="3600" dirty="0" smtClean="0">
                <a:solidFill>
                  <a:srgbClr val="000000"/>
                </a:solidFill>
              </a:rPr>
              <a:t>.</a:t>
            </a:r>
            <a:endParaRPr lang="ru-RU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8215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00"/>
                </a:solidFill>
              </a:rPr>
              <a:t>Кривий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будинок</a:t>
            </a:r>
            <a:r>
              <a:rPr lang="ru-RU" b="1" dirty="0" smtClean="0">
                <a:solidFill>
                  <a:srgbClr val="000000"/>
                </a:solidFill>
              </a:rPr>
              <a:t> в </a:t>
            </a:r>
            <a:r>
              <a:rPr lang="ru-RU" b="1" dirty="0" err="1" smtClean="0">
                <a:solidFill>
                  <a:srgbClr val="000000"/>
                </a:solidFill>
              </a:rPr>
              <a:t>Сопоті</a:t>
            </a:r>
            <a:r>
              <a:rPr lang="ru-RU" b="1" dirty="0" smtClean="0">
                <a:solidFill>
                  <a:srgbClr val="000000"/>
                </a:solidFill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</a:rPr>
              <a:t>Польща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628800"/>
            <a:ext cx="7495727" cy="49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446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400" dirty="0" smtClean="0">
                <a:solidFill>
                  <a:srgbClr val="000000"/>
                </a:solidFill>
              </a:rPr>
              <a:t>Цей </a:t>
            </a:r>
            <a:r>
              <a:rPr lang="ru-RU" sz="3400" dirty="0" err="1" smtClean="0">
                <a:solidFill>
                  <a:srgbClr val="000000"/>
                </a:solidFill>
              </a:rPr>
              <a:t>будинок</a:t>
            </a:r>
            <a:r>
              <a:rPr lang="ru-RU" sz="3400" dirty="0" smtClean="0">
                <a:solidFill>
                  <a:srgbClr val="000000"/>
                </a:solidFill>
              </a:rPr>
              <a:t> просто </a:t>
            </a:r>
            <a:r>
              <a:rPr lang="ru-RU" sz="3400" dirty="0" err="1" smtClean="0">
                <a:solidFill>
                  <a:srgbClr val="000000"/>
                </a:solidFill>
              </a:rPr>
              <a:t>вражає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своїми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чудернацькими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формами.Тут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живе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відомий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польський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ілюстратор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дитячої</a:t>
            </a:r>
            <a:r>
              <a:rPr lang="ru-RU" sz="3400" dirty="0" smtClean="0">
                <a:solidFill>
                  <a:srgbClr val="000000"/>
                </a:solidFill>
              </a:rPr>
              <a:t> книги </a:t>
            </a:r>
            <a:r>
              <a:rPr lang="ru-RU" sz="3400" b="1" dirty="0" smtClean="0">
                <a:solidFill>
                  <a:srgbClr val="000000"/>
                </a:solidFill>
              </a:rPr>
              <a:t>Ян </a:t>
            </a:r>
            <a:r>
              <a:rPr lang="ru-RU" sz="3400" b="1" dirty="0" err="1" smtClean="0">
                <a:solidFill>
                  <a:srgbClr val="000000"/>
                </a:solidFill>
              </a:rPr>
              <a:t>Марсин</a:t>
            </a:r>
            <a:r>
              <a:rPr lang="ru-RU" sz="3400" dirty="0" smtClean="0">
                <a:solidFill>
                  <a:srgbClr val="000000"/>
                </a:solidFill>
              </a:rPr>
              <a:t> і </a:t>
            </a:r>
            <a:r>
              <a:rPr lang="ru-RU" sz="3400" dirty="0" err="1" smtClean="0">
                <a:solidFill>
                  <a:srgbClr val="000000"/>
                </a:solidFill>
              </a:rPr>
              <a:t>талановитий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шведський</a:t>
            </a:r>
            <a:r>
              <a:rPr lang="ru-RU" sz="3400" dirty="0" smtClean="0">
                <a:solidFill>
                  <a:srgbClr val="000000"/>
                </a:solidFill>
              </a:rPr>
              <a:t> </a:t>
            </a:r>
            <a:r>
              <a:rPr lang="ru-RU" sz="3400" b="1" dirty="0" smtClean="0">
                <a:solidFill>
                  <a:srgbClr val="000000"/>
                </a:solidFill>
              </a:rPr>
              <a:t>художник Пер </a:t>
            </a:r>
            <a:r>
              <a:rPr lang="ru-RU" sz="3400" b="1" dirty="0" err="1" smtClean="0">
                <a:solidFill>
                  <a:srgbClr val="000000"/>
                </a:solidFill>
              </a:rPr>
              <a:t>Дахлберг</a:t>
            </a:r>
            <a:r>
              <a:rPr lang="ru-RU" sz="3400" dirty="0" smtClean="0">
                <a:solidFill>
                  <a:srgbClr val="000000"/>
                </a:solidFill>
              </a:rPr>
              <a:t>. </a:t>
            </a:r>
            <a:r>
              <a:rPr lang="ru-RU" sz="3400" dirty="0" err="1" smtClean="0">
                <a:solidFill>
                  <a:srgbClr val="000000"/>
                </a:solidFill>
              </a:rPr>
              <a:t>Будівництво</a:t>
            </a:r>
            <a:r>
              <a:rPr lang="ru-RU" sz="3400" dirty="0" smtClean="0">
                <a:solidFill>
                  <a:srgbClr val="000000"/>
                </a:solidFill>
              </a:rPr>
              <a:t> дому </a:t>
            </a:r>
            <a:r>
              <a:rPr lang="ru-RU" sz="3400" dirty="0" err="1" smtClean="0">
                <a:solidFill>
                  <a:srgbClr val="000000"/>
                </a:solidFill>
              </a:rPr>
              <a:t>тривало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майже</a:t>
            </a:r>
            <a:r>
              <a:rPr lang="ru-RU" sz="3400" dirty="0" smtClean="0">
                <a:solidFill>
                  <a:srgbClr val="000000"/>
                </a:solidFill>
              </a:rPr>
              <a:t> рік і </a:t>
            </a:r>
            <a:r>
              <a:rPr lang="ru-RU" sz="3400" dirty="0" err="1" smtClean="0">
                <a:solidFill>
                  <a:srgbClr val="000000"/>
                </a:solidFill>
              </a:rPr>
              <a:t>вже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вкінці</a:t>
            </a:r>
            <a:r>
              <a:rPr lang="ru-RU" sz="3400" dirty="0" smtClean="0">
                <a:solidFill>
                  <a:srgbClr val="000000"/>
                </a:solidFill>
              </a:rPr>
              <a:t> </a:t>
            </a:r>
            <a:r>
              <a:rPr lang="ru-RU" sz="3400" b="1" dirty="0" smtClean="0">
                <a:solidFill>
                  <a:srgbClr val="000000"/>
                </a:solidFill>
              </a:rPr>
              <a:t>2003-го </a:t>
            </a:r>
            <a:r>
              <a:rPr lang="ru-RU" sz="3400" b="1" dirty="0" err="1" smtClean="0">
                <a:solidFill>
                  <a:srgbClr val="000000"/>
                </a:solidFill>
              </a:rPr>
              <a:t>Кривий</a:t>
            </a:r>
            <a:r>
              <a:rPr lang="ru-RU" sz="3400" b="1" dirty="0" smtClean="0">
                <a:solidFill>
                  <a:srgbClr val="000000"/>
                </a:solidFill>
              </a:rPr>
              <a:t> </a:t>
            </a:r>
            <a:r>
              <a:rPr lang="ru-RU" sz="3400" b="1" dirty="0" err="1" smtClean="0">
                <a:solidFill>
                  <a:srgbClr val="000000"/>
                </a:solidFill>
              </a:rPr>
              <a:t>будинок</a:t>
            </a:r>
            <a:r>
              <a:rPr lang="ru-RU" sz="3400" dirty="0" smtClean="0">
                <a:solidFill>
                  <a:srgbClr val="000000"/>
                </a:solidFill>
              </a:rPr>
              <a:t> ловив </a:t>
            </a:r>
            <a:r>
              <a:rPr lang="ru-RU" sz="3400" dirty="0" err="1" smtClean="0">
                <a:solidFill>
                  <a:srgbClr val="000000"/>
                </a:solidFill>
              </a:rPr>
              <a:t>здивовані</a:t>
            </a:r>
            <a:r>
              <a:rPr lang="ru-RU" sz="3400" dirty="0" smtClean="0">
                <a:solidFill>
                  <a:srgbClr val="000000"/>
                </a:solidFill>
              </a:rPr>
              <a:t> погляди </a:t>
            </a:r>
            <a:r>
              <a:rPr lang="ru-RU" sz="3400" dirty="0" err="1" smtClean="0">
                <a:solidFill>
                  <a:srgbClr val="000000"/>
                </a:solidFill>
              </a:rPr>
              <a:t>туристів</a:t>
            </a:r>
            <a:r>
              <a:rPr lang="ru-RU" sz="3400" dirty="0" smtClean="0">
                <a:solidFill>
                  <a:srgbClr val="000000"/>
                </a:solidFill>
              </a:rPr>
              <a:t> і </a:t>
            </a:r>
            <a:r>
              <a:rPr lang="ru-RU" sz="3400" dirty="0" err="1" smtClean="0">
                <a:solidFill>
                  <a:srgbClr val="000000"/>
                </a:solidFill>
              </a:rPr>
              <a:t>місцевих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r>
              <a:rPr lang="ru-RU" sz="3400" dirty="0" err="1" smtClean="0">
                <a:solidFill>
                  <a:srgbClr val="000000"/>
                </a:solidFill>
              </a:rPr>
              <a:t>жителів</a:t>
            </a:r>
            <a:r>
              <a:rPr lang="ru-RU" sz="3400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> </a:t>
            </a:r>
            <a:r>
              <a:rPr lang="ru-RU" b="1" dirty="0" err="1" smtClean="0">
                <a:solidFill>
                  <a:srgbClr val="000000"/>
                </a:solidFill>
              </a:rPr>
              <a:t>Хабітат</a:t>
            </a:r>
            <a:r>
              <a:rPr lang="ru-RU" b="1" dirty="0" smtClean="0">
                <a:solidFill>
                  <a:srgbClr val="000000"/>
                </a:solidFill>
              </a:rPr>
              <a:t> 67, Монреаль, Канада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sinxltqsmttvdpa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844824"/>
            <a:ext cx="6897709" cy="4828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766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0000"/>
                </a:solidFill>
              </a:rPr>
              <a:t>Канадсько-ізраїльський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архітектор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Моше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Сафді</a:t>
            </a:r>
            <a:r>
              <a:rPr lang="ru-RU" dirty="0" smtClean="0">
                <a:solidFill>
                  <a:srgbClr val="000000"/>
                </a:solidFill>
              </a:rPr>
              <a:t> хаотично </a:t>
            </a:r>
            <a:r>
              <a:rPr lang="ru-RU" dirty="0" err="1" smtClean="0">
                <a:solidFill>
                  <a:srgbClr val="000000"/>
                </a:solidFill>
              </a:rPr>
              <a:t>розмістив</a:t>
            </a:r>
            <a:r>
              <a:rPr lang="ru-RU" dirty="0" smtClean="0">
                <a:solidFill>
                  <a:srgbClr val="000000"/>
                </a:solidFill>
              </a:rPr>
              <a:t> 346 несхожих </a:t>
            </a:r>
            <a:r>
              <a:rPr lang="ru-RU" dirty="0" err="1" smtClean="0">
                <a:solidFill>
                  <a:srgbClr val="000000"/>
                </a:solidFill>
              </a:rPr>
              <a:t>одне</a:t>
            </a:r>
            <a:r>
              <a:rPr lang="ru-RU" dirty="0" smtClean="0">
                <a:solidFill>
                  <a:srgbClr val="000000"/>
                </a:solidFill>
              </a:rPr>
              <a:t> на одного </a:t>
            </a:r>
            <a:r>
              <a:rPr lang="ru-RU" dirty="0" err="1" smtClean="0">
                <a:solidFill>
                  <a:srgbClr val="000000"/>
                </a:solidFill>
              </a:rPr>
              <a:t>кубиків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 err="1" smtClean="0">
                <a:solidFill>
                  <a:srgbClr val="000000"/>
                </a:solidFill>
              </a:rPr>
              <a:t>Він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задався</a:t>
            </a:r>
            <a:r>
              <a:rPr lang="ru-RU" dirty="0" smtClean="0">
                <a:solidFill>
                  <a:srgbClr val="000000"/>
                </a:solidFill>
              </a:rPr>
              <a:t> метою </a:t>
            </a:r>
            <a:r>
              <a:rPr lang="ru-RU" dirty="0" err="1" smtClean="0">
                <a:solidFill>
                  <a:srgbClr val="000000"/>
                </a:solidFill>
              </a:rPr>
              <a:t>зробити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кожну</a:t>
            </a:r>
            <a:r>
              <a:rPr lang="ru-RU" dirty="0" smtClean="0">
                <a:solidFill>
                  <a:srgbClr val="000000"/>
                </a:solidFill>
              </a:rPr>
              <a:t> квартиру </a:t>
            </a:r>
            <a:r>
              <a:rPr lang="ru-RU" dirty="0" err="1" smtClean="0">
                <a:solidFill>
                  <a:srgbClr val="000000"/>
                </a:solidFill>
              </a:rPr>
              <a:t>унікальною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створити</a:t>
            </a:r>
            <a:r>
              <a:rPr lang="ru-RU" dirty="0" smtClean="0">
                <a:solidFill>
                  <a:srgbClr val="000000"/>
                </a:solidFill>
              </a:rPr>
              <a:t> комплекс </a:t>
            </a:r>
            <a:r>
              <a:rPr lang="ru-RU" dirty="0" err="1" smtClean="0">
                <a:solidFill>
                  <a:srgbClr val="000000"/>
                </a:solidFill>
              </a:rPr>
              <a:t>з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окремих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незалежних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ділянок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своїми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палісадниками</a:t>
            </a:r>
            <a:r>
              <a:rPr lang="ru-RU" dirty="0" smtClean="0">
                <a:solidFill>
                  <a:srgbClr val="000000"/>
                </a:solidFill>
              </a:rPr>
              <a:t> і двориками, і </a:t>
            </a:r>
            <a:r>
              <a:rPr lang="ru-RU" dirty="0" err="1" smtClean="0">
                <a:solidFill>
                  <a:srgbClr val="000000"/>
                </a:solidFill>
              </a:rPr>
              <a:t>водночас</a:t>
            </a:r>
            <a:r>
              <a:rPr lang="ru-RU" dirty="0" smtClean="0">
                <a:solidFill>
                  <a:srgbClr val="000000"/>
                </a:solidFill>
              </a:rPr>
              <a:t> оптимально </a:t>
            </a:r>
            <a:r>
              <a:rPr lang="ru-RU" dirty="0" err="1" smtClean="0">
                <a:solidFill>
                  <a:srgbClr val="000000"/>
                </a:solidFill>
              </a:rPr>
              <a:t>використати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простір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щоб</a:t>
            </a:r>
            <a:r>
              <a:rPr lang="ru-RU" dirty="0" smtClean="0">
                <a:solidFill>
                  <a:srgbClr val="000000"/>
                </a:solidFill>
              </a:rPr>
              <a:t> на </a:t>
            </a:r>
            <a:r>
              <a:rPr lang="ru-RU" dirty="0" err="1" smtClean="0">
                <a:solidFill>
                  <a:srgbClr val="000000"/>
                </a:solidFill>
              </a:rPr>
              <a:t>порівняно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невеликій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площі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розмістилося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якомога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більше</a:t>
            </a:r>
            <a:r>
              <a:rPr lang="ru-RU" dirty="0" smtClean="0">
                <a:solidFill>
                  <a:srgbClr val="000000"/>
                </a:solidFill>
              </a:rPr>
              <a:t> людей. Таким чином, комплекс </a:t>
            </a:r>
            <a:r>
              <a:rPr lang="ru-RU" dirty="0" err="1" smtClean="0">
                <a:solidFill>
                  <a:srgbClr val="000000"/>
                </a:solidFill>
              </a:rPr>
              <a:t>вмістив</a:t>
            </a:r>
            <a:r>
              <a:rPr lang="ru-RU" dirty="0" smtClean="0">
                <a:solidFill>
                  <a:srgbClr val="000000"/>
                </a:solidFill>
              </a:rPr>
              <a:t> у себе 146 квартир.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54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err="1" smtClean="0">
                <a:solidFill>
                  <a:srgbClr val="000000"/>
                </a:solidFill>
              </a:rPr>
              <a:t>Вальсуючий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будинок</a:t>
            </a:r>
            <a:r>
              <a:rPr lang="ru-RU" b="1" dirty="0" smtClean="0">
                <a:solidFill>
                  <a:srgbClr val="000000"/>
                </a:solidFill>
              </a:rPr>
              <a:t> у </a:t>
            </a:r>
            <a:r>
              <a:rPr lang="ru-RU" b="1" dirty="0" err="1" smtClean="0">
                <a:solidFill>
                  <a:srgbClr val="000000"/>
                </a:solidFill>
              </a:rPr>
              <a:t>Празі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556792"/>
            <a:ext cx="6854890" cy="51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Хоч</a:t>
            </a:r>
            <a:r>
              <a:rPr lang="ru-RU" dirty="0" smtClean="0">
                <a:solidFill>
                  <a:srgbClr val="000000"/>
                </a:solidFill>
              </a:rPr>
              <a:t> і </a:t>
            </a:r>
            <a:r>
              <a:rPr lang="ru-RU" dirty="0" err="1" smtClean="0">
                <a:solidFill>
                  <a:srgbClr val="000000"/>
                </a:solidFill>
              </a:rPr>
              <a:t>ніяк</a:t>
            </a:r>
            <a:r>
              <a:rPr lang="ru-RU" dirty="0" smtClean="0">
                <a:solidFill>
                  <a:srgbClr val="000000"/>
                </a:solidFill>
              </a:rPr>
              <a:t> не </a:t>
            </a:r>
            <a:r>
              <a:rPr lang="ru-RU" dirty="0" err="1" smtClean="0">
                <a:solidFill>
                  <a:srgbClr val="000000"/>
                </a:solidFill>
              </a:rPr>
              <a:t>вписується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ця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будівля</a:t>
            </a:r>
            <a:r>
              <a:rPr lang="ru-RU" dirty="0" smtClean="0">
                <a:solidFill>
                  <a:srgbClr val="000000"/>
                </a:solidFill>
              </a:rPr>
              <a:t> у картину </a:t>
            </a:r>
            <a:r>
              <a:rPr lang="ru-RU" dirty="0" err="1" smtClean="0">
                <a:solidFill>
                  <a:srgbClr val="000000"/>
                </a:solidFill>
              </a:rPr>
              <a:t>історичного</a:t>
            </a:r>
            <a:r>
              <a:rPr lang="ru-RU" dirty="0" smtClean="0">
                <a:solidFill>
                  <a:srgbClr val="000000"/>
                </a:solidFill>
              </a:rPr>
              <a:t> району </a:t>
            </a:r>
            <a:r>
              <a:rPr lang="ru-RU" b="1" dirty="0" smtClean="0">
                <a:solidFill>
                  <a:srgbClr val="000000"/>
                </a:solidFill>
              </a:rPr>
              <a:t>Праги</a:t>
            </a:r>
            <a:r>
              <a:rPr lang="ru-RU" dirty="0" smtClean="0">
                <a:solidFill>
                  <a:srgbClr val="000000"/>
                </a:solidFill>
              </a:rPr>
              <a:t>. «</a:t>
            </a:r>
            <a:r>
              <a:rPr lang="ru-RU" b="1" dirty="0" smtClean="0">
                <a:solidFill>
                  <a:srgbClr val="000000"/>
                </a:solidFill>
              </a:rPr>
              <a:t>Стакан</a:t>
            </a:r>
            <a:r>
              <a:rPr lang="ru-RU" dirty="0" smtClean="0">
                <a:solidFill>
                  <a:srgbClr val="000000"/>
                </a:solidFill>
              </a:rPr>
              <a:t>», — саме так </a:t>
            </a:r>
            <a:r>
              <a:rPr lang="ru-RU" dirty="0" err="1" smtClean="0">
                <a:solidFill>
                  <a:srgbClr val="000000"/>
                </a:solidFill>
              </a:rPr>
              <a:t>називають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споруду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місцеві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жителі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 err="1" smtClean="0">
                <a:solidFill>
                  <a:srgbClr val="000000"/>
                </a:solidFill>
              </a:rPr>
              <a:t>Екскурсоводи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найчастіше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іменують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її</a:t>
            </a:r>
            <a:r>
              <a:rPr lang="ru-RU" dirty="0" smtClean="0">
                <a:solidFill>
                  <a:srgbClr val="000000"/>
                </a:solidFill>
              </a:rPr>
              <a:t> «</a:t>
            </a:r>
            <a:r>
              <a:rPr lang="ru-RU" b="1" dirty="0" err="1" smtClean="0">
                <a:solidFill>
                  <a:srgbClr val="000000"/>
                </a:solidFill>
              </a:rPr>
              <a:t>танцюючим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будинком</a:t>
            </a:r>
            <a:r>
              <a:rPr lang="ru-RU" dirty="0" smtClean="0">
                <a:solidFill>
                  <a:srgbClr val="000000"/>
                </a:solidFill>
              </a:rPr>
              <a:t>». Є </a:t>
            </a:r>
            <a:r>
              <a:rPr lang="ru-RU" dirty="0" err="1" smtClean="0">
                <a:solidFill>
                  <a:srgbClr val="000000"/>
                </a:solidFill>
              </a:rPr>
              <a:t>іще</a:t>
            </a:r>
            <a:r>
              <a:rPr lang="ru-RU" dirty="0" smtClean="0">
                <a:solidFill>
                  <a:srgbClr val="000000"/>
                </a:solidFill>
              </a:rPr>
              <a:t> одна </a:t>
            </a:r>
            <a:r>
              <a:rPr lang="ru-RU" dirty="0" err="1" smtClean="0">
                <a:solidFill>
                  <a:srgbClr val="000000"/>
                </a:solidFill>
              </a:rPr>
              <a:t>назва</a:t>
            </a:r>
            <a:r>
              <a:rPr lang="ru-RU" dirty="0" smtClean="0">
                <a:solidFill>
                  <a:srgbClr val="000000"/>
                </a:solidFill>
              </a:rPr>
              <a:t> — «</a:t>
            </a:r>
            <a:r>
              <a:rPr lang="ru-RU" b="1" dirty="0" err="1" smtClean="0">
                <a:solidFill>
                  <a:srgbClr val="000000"/>
                </a:solidFill>
              </a:rPr>
              <a:t>Джинжер</a:t>
            </a:r>
            <a:r>
              <a:rPr lang="ru-RU" b="1" dirty="0" smtClean="0">
                <a:solidFill>
                  <a:srgbClr val="000000"/>
                </a:solidFill>
              </a:rPr>
              <a:t> і Фред</a:t>
            </a:r>
            <a:r>
              <a:rPr lang="ru-RU" dirty="0" smtClean="0">
                <a:solidFill>
                  <a:srgbClr val="000000"/>
                </a:solidFill>
              </a:rPr>
              <a:t>». Саме так </a:t>
            </a:r>
            <a:r>
              <a:rPr lang="ru-RU" dirty="0" err="1" smtClean="0">
                <a:solidFill>
                  <a:srgbClr val="000000"/>
                </a:solidFill>
              </a:rPr>
              <a:t>звати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славетних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американських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танцюристів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що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надихнули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архітекторів</a:t>
            </a:r>
            <a:r>
              <a:rPr lang="ru-RU" dirty="0" smtClean="0">
                <a:solidFill>
                  <a:srgbClr val="000000"/>
                </a:solidFill>
              </a:rPr>
              <a:t> на </a:t>
            </a:r>
            <a:r>
              <a:rPr lang="ru-RU" dirty="0" err="1" smtClean="0">
                <a:solidFill>
                  <a:srgbClr val="000000"/>
                </a:solidFill>
              </a:rPr>
              <a:t>створення</a:t>
            </a:r>
            <a:r>
              <a:rPr lang="ru-RU" dirty="0" smtClean="0">
                <a:solidFill>
                  <a:srgbClr val="000000"/>
                </a:solidFill>
              </a:rPr>
              <a:t> фантастичного </a:t>
            </a:r>
            <a:r>
              <a:rPr lang="ru-RU" dirty="0" err="1" smtClean="0">
                <a:solidFill>
                  <a:srgbClr val="000000"/>
                </a:solidFill>
              </a:rPr>
              <a:t>Вальсуючого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будинку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err="1" smtClean="0">
                <a:solidFill>
                  <a:srgbClr val="000000"/>
                </a:solidFill>
              </a:rPr>
              <a:t>Будинок-книга</a:t>
            </a:r>
            <a:r>
              <a:rPr lang="ru-RU" b="1" dirty="0" smtClean="0">
                <a:solidFill>
                  <a:srgbClr val="000000"/>
                </a:solidFill>
              </a:rPr>
              <a:t>, Канзас (США)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700808"/>
            <a:ext cx="744053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 smtClean="0">
                <a:solidFill>
                  <a:srgbClr val="000000"/>
                </a:solidFill>
              </a:rPr>
              <a:t>Книги </a:t>
            </a:r>
            <a:r>
              <a:rPr lang="ru-RU" sz="3600" dirty="0" err="1" smtClean="0">
                <a:solidFill>
                  <a:srgbClr val="000000"/>
                </a:solidFill>
              </a:rPr>
              <a:t>прикрашають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цей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витвір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мистецтва</a:t>
            </a:r>
            <a:r>
              <a:rPr lang="ru-RU" sz="3600" dirty="0" smtClean="0">
                <a:solidFill>
                  <a:srgbClr val="000000"/>
                </a:solidFill>
              </a:rPr>
              <a:t> не </a:t>
            </a:r>
            <a:r>
              <a:rPr lang="ru-RU" sz="3600" dirty="0" err="1" smtClean="0">
                <a:solidFill>
                  <a:srgbClr val="000000"/>
                </a:solidFill>
              </a:rPr>
              <a:t>лише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зовні</a:t>
            </a:r>
            <a:r>
              <a:rPr lang="ru-RU" sz="3600" dirty="0" smtClean="0">
                <a:solidFill>
                  <a:srgbClr val="000000"/>
                </a:solidFill>
              </a:rPr>
              <a:t>, а </a:t>
            </a:r>
            <a:r>
              <a:rPr lang="ru-RU" sz="3600" dirty="0" err="1" smtClean="0">
                <a:solidFill>
                  <a:srgbClr val="000000"/>
                </a:solidFill>
              </a:rPr>
              <a:t>й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всередині</a:t>
            </a:r>
            <a:r>
              <a:rPr lang="ru-RU" sz="3600" dirty="0" smtClean="0">
                <a:solidFill>
                  <a:srgbClr val="000000"/>
                </a:solidFill>
              </a:rPr>
              <a:t>. </a:t>
            </a:r>
            <a:r>
              <a:rPr lang="ru-RU" sz="3600" dirty="0" err="1" smtClean="0">
                <a:solidFill>
                  <a:srgbClr val="000000"/>
                </a:solidFill>
              </a:rPr>
              <a:t>Бо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це</a:t>
            </a:r>
            <a:r>
              <a:rPr lang="ru-RU" sz="3600" dirty="0" smtClean="0">
                <a:solidFill>
                  <a:srgbClr val="000000"/>
                </a:solidFill>
              </a:rPr>
              <a:t> — </a:t>
            </a:r>
            <a:r>
              <a:rPr lang="ru-RU" sz="3600" b="1" dirty="0" smtClean="0">
                <a:solidFill>
                  <a:srgbClr val="000000"/>
                </a:solidFill>
              </a:rPr>
              <a:t>Центральна </a:t>
            </a:r>
            <a:r>
              <a:rPr lang="ru-RU" sz="3600" b="1" dirty="0" err="1" smtClean="0">
                <a:solidFill>
                  <a:srgbClr val="000000"/>
                </a:solidFill>
              </a:rPr>
              <a:t>бібліотека</a:t>
            </a:r>
            <a:r>
              <a:rPr lang="ru-RU" sz="3600" b="1" dirty="0" smtClean="0">
                <a:solidFill>
                  <a:srgbClr val="000000"/>
                </a:solidFill>
              </a:rPr>
              <a:t> Канзасу</a:t>
            </a:r>
            <a:r>
              <a:rPr lang="ru-RU" sz="3600" dirty="0" smtClean="0">
                <a:solidFill>
                  <a:srgbClr val="000000"/>
                </a:solidFill>
              </a:rPr>
              <a:t>. </a:t>
            </a:r>
            <a:r>
              <a:rPr lang="ru-RU" sz="3600" dirty="0" err="1" smtClean="0">
                <a:solidFill>
                  <a:srgbClr val="000000"/>
                </a:solidFill>
              </a:rPr>
              <a:t>Ідея</a:t>
            </a:r>
            <a:r>
              <a:rPr lang="ru-RU" sz="3600" dirty="0" smtClean="0">
                <a:solidFill>
                  <a:srgbClr val="000000"/>
                </a:solidFill>
              </a:rPr>
              <a:t> такого </a:t>
            </a:r>
            <a:r>
              <a:rPr lang="ru-RU" sz="3600" dirty="0" err="1" smtClean="0">
                <a:solidFill>
                  <a:srgbClr val="000000"/>
                </a:solidFill>
              </a:rPr>
              <a:t>оформлення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будівлі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втілена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була</a:t>
            </a:r>
            <a:r>
              <a:rPr lang="ru-RU" sz="3600" dirty="0" smtClean="0">
                <a:solidFill>
                  <a:srgbClr val="000000"/>
                </a:solidFill>
              </a:rPr>
              <a:t> для того, </a:t>
            </a:r>
            <a:r>
              <a:rPr lang="ru-RU" sz="3600" dirty="0" err="1" smtClean="0">
                <a:solidFill>
                  <a:srgbClr val="000000"/>
                </a:solidFill>
              </a:rPr>
              <a:t>щоб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збільшити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інтерес</a:t>
            </a:r>
            <a:r>
              <a:rPr lang="ru-RU" sz="3600" dirty="0" smtClean="0">
                <a:solidFill>
                  <a:srgbClr val="000000"/>
                </a:solidFill>
              </a:rPr>
              <a:t> людей до </a:t>
            </a:r>
            <a:r>
              <a:rPr lang="ru-RU" sz="3600" dirty="0" err="1" smtClean="0">
                <a:solidFill>
                  <a:srgbClr val="000000"/>
                </a:solidFill>
              </a:rPr>
              <a:t>відвідування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бібліотеки</a:t>
            </a:r>
            <a:r>
              <a:rPr lang="ru-RU" sz="3600" dirty="0" smtClean="0">
                <a:solidFill>
                  <a:srgbClr val="000000"/>
                </a:solidFill>
              </a:rPr>
              <a:t>. А </a:t>
            </a:r>
            <a:r>
              <a:rPr lang="ru-RU" sz="3600" dirty="0" err="1" smtClean="0">
                <a:solidFill>
                  <a:srgbClr val="000000"/>
                </a:solidFill>
              </a:rPr>
              <a:t>підбирати</a:t>
            </a:r>
            <a:r>
              <a:rPr lang="ru-RU" sz="3600" dirty="0" smtClean="0">
                <a:solidFill>
                  <a:srgbClr val="000000"/>
                </a:solidFill>
              </a:rPr>
              <a:t> книги, </a:t>
            </a:r>
            <a:r>
              <a:rPr lang="ru-RU" sz="3600" dirty="0" err="1" smtClean="0">
                <a:solidFill>
                  <a:srgbClr val="000000"/>
                </a:solidFill>
              </a:rPr>
              <a:t>пов’язані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з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Канзас-Сіті</a:t>
            </a:r>
            <a:r>
              <a:rPr lang="ru-RU" sz="3600" dirty="0" smtClean="0">
                <a:solidFill>
                  <a:srgbClr val="000000"/>
                </a:solidFill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</a:rPr>
              <a:t>допомагали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місцеві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жителі</a:t>
            </a:r>
            <a:r>
              <a:rPr lang="ru-RU" sz="3600" dirty="0" smtClean="0">
                <a:solidFill>
                  <a:srgbClr val="000000"/>
                </a:solidFill>
              </a:rPr>
              <a:t>.</a:t>
            </a:r>
            <a:endParaRPr lang="ru-RU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1740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0000"/>
                </a:solidFill>
              </a:rPr>
              <a:t>Архітектурний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модернізм</a:t>
            </a:r>
            <a:r>
              <a:rPr lang="ru-RU" dirty="0" smtClean="0">
                <a:solidFill>
                  <a:srgbClr val="000000"/>
                </a:solidFill>
              </a:rPr>
              <a:t> - </a:t>
            </a:r>
            <a:r>
              <a:rPr lang="ru-RU" dirty="0" err="1" smtClean="0">
                <a:solidFill>
                  <a:srgbClr val="000000"/>
                </a:solidFill>
              </a:rPr>
              <a:t>рух</a:t>
            </a:r>
            <a:r>
              <a:rPr lang="ru-RU" dirty="0" smtClean="0">
                <a:solidFill>
                  <a:srgbClr val="000000"/>
                </a:solidFill>
              </a:rPr>
              <a:t> в </a:t>
            </a:r>
            <a:r>
              <a:rPr lang="ru-RU" dirty="0" err="1" smtClean="0">
                <a:solidFill>
                  <a:srgbClr val="000000"/>
                </a:solidFill>
              </a:rPr>
              <a:t>архітектурі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двадцятого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століття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переломний</a:t>
            </a:r>
            <a:r>
              <a:rPr lang="ru-RU" dirty="0" smtClean="0">
                <a:solidFill>
                  <a:srgbClr val="000000"/>
                </a:solidFill>
              </a:rPr>
              <a:t> за </a:t>
            </a:r>
            <a:r>
              <a:rPr lang="ru-RU" dirty="0" err="1" smtClean="0">
                <a:solidFill>
                  <a:srgbClr val="000000"/>
                </a:solidFill>
              </a:rPr>
              <a:t>змістом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пов'язане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рішучим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оновленням</a:t>
            </a:r>
            <a:r>
              <a:rPr lang="ru-RU" dirty="0" smtClean="0">
                <a:solidFill>
                  <a:srgbClr val="000000"/>
                </a:solidFill>
              </a:rPr>
              <a:t> форм і </a:t>
            </a:r>
            <a:r>
              <a:rPr lang="ru-RU" dirty="0" err="1" smtClean="0">
                <a:solidFill>
                  <a:srgbClr val="000000"/>
                </a:solidFill>
              </a:rPr>
              <a:t>конструкцій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відмовою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стилів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минулого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 err="1" smtClean="0">
                <a:solidFill>
                  <a:srgbClr val="000000"/>
                </a:solidFill>
              </a:rPr>
              <a:t>Охоплює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період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</a:t>
            </a:r>
            <a:r>
              <a:rPr lang="ru-RU" dirty="0" smtClean="0">
                <a:solidFill>
                  <a:srgbClr val="000000"/>
                </a:solidFill>
              </a:rPr>
              <a:t> початку 1900-х </a:t>
            </a:r>
            <a:r>
              <a:rPr lang="ru-RU" dirty="0" err="1" smtClean="0">
                <a:solidFill>
                  <a:srgbClr val="000000"/>
                </a:solidFill>
              </a:rPr>
              <a:t>років</a:t>
            </a:r>
            <a:r>
              <a:rPr lang="ru-RU" dirty="0" smtClean="0">
                <a:solidFill>
                  <a:srgbClr val="000000"/>
                </a:solidFill>
              </a:rPr>
              <a:t> і по 70-і - 80-і роки, коли в </a:t>
            </a:r>
            <a:r>
              <a:rPr lang="ru-RU" dirty="0" err="1" smtClean="0">
                <a:solidFill>
                  <a:srgbClr val="000000"/>
                </a:solidFill>
              </a:rPr>
              <a:t>архітектурі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виникли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нові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тенденції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00"/>
                </a:solidFill>
              </a:rPr>
              <a:t>Перевернутий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будинок</a:t>
            </a:r>
            <a:r>
              <a:rPr lang="ru-RU" b="1" dirty="0" smtClean="0">
                <a:solidFill>
                  <a:srgbClr val="000000"/>
                </a:solidFill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</a:rPr>
              <a:t>Буковель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0_72831_aa452f8f_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700808"/>
            <a:ext cx="8136904" cy="5025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fontAlgn="base"/>
            <a:r>
              <a:rPr lang="ru-RU" dirty="0" smtClean="0">
                <a:solidFill>
                  <a:srgbClr val="000000"/>
                </a:solidFill>
              </a:rPr>
              <a:t>Це перший в </a:t>
            </a:r>
            <a:r>
              <a:rPr lang="ru-RU" dirty="0" err="1" smtClean="0">
                <a:solidFill>
                  <a:srgbClr val="000000"/>
                </a:solidFill>
              </a:rPr>
              <a:t>Україні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перевернутий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будинок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хоча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світі</a:t>
            </a:r>
            <a:r>
              <a:rPr lang="ru-RU" dirty="0" smtClean="0">
                <a:solidFill>
                  <a:srgbClr val="000000"/>
                </a:solidFill>
              </a:rPr>
              <a:t> таких «</a:t>
            </a:r>
            <a:r>
              <a:rPr lang="ru-RU" dirty="0" err="1" smtClean="0">
                <a:solidFill>
                  <a:srgbClr val="000000"/>
                </a:solidFill>
              </a:rPr>
              <a:t>експонатів</a:t>
            </a:r>
            <a:r>
              <a:rPr lang="ru-RU" dirty="0" smtClean="0">
                <a:solidFill>
                  <a:srgbClr val="000000"/>
                </a:solidFill>
              </a:rPr>
              <a:t>» </a:t>
            </a:r>
            <a:r>
              <a:rPr lang="ru-RU" dirty="0" err="1" smtClean="0">
                <a:solidFill>
                  <a:srgbClr val="000000"/>
                </a:solidFill>
              </a:rPr>
              <a:t>є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чимало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fontAlgn="base"/>
            <a:r>
              <a:rPr lang="ru-RU" dirty="0" err="1" smtClean="0">
                <a:solidFill>
                  <a:srgbClr val="000000"/>
                </a:solidFill>
              </a:rPr>
              <a:t>Зведення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незвичайної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споруди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тривало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півтора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місяці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fontAlgn="base"/>
            <a:r>
              <a:rPr lang="ru-RU" dirty="0" err="1" smtClean="0">
                <a:solidFill>
                  <a:srgbClr val="000000"/>
                </a:solidFill>
              </a:rPr>
              <a:t>Всередині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будиночка</a:t>
            </a:r>
            <a:r>
              <a:rPr lang="ru-RU" dirty="0" smtClean="0">
                <a:solidFill>
                  <a:srgbClr val="000000"/>
                </a:solidFill>
              </a:rPr>
              <a:t> все </a:t>
            </a:r>
            <a:r>
              <a:rPr lang="ru-RU" dirty="0" err="1" smtClean="0">
                <a:solidFill>
                  <a:srgbClr val="000000"/>
                </a:solidFill>
              </a:rPr>
              <a:t>традиційно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хоча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спочатку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автори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ідеї</a:t>
            </a:r>
            <a:r>
              <a:rPr lang="ru-RU" dirty="0" smtClean="0">
                <a:solidFill>
                  <a:srgbClr val="000000"/>
                </a:solidFill>
              </a:rPr>
              <a:t> думали </a:t>
            </a:r>
            <a:r>
              <a:rPr lang="ru-RU" dirty="0" err="1" smtClean="0">
                <a:solidFill>
                  <a:srgbClr val="000000"/>
                </a:solidFill>
              </a:rPr>
              <a:t>перевернути</a:t>
            </a:r>
            <a:r>
              <a:rPr lang="ru-RU" dirty="0" smtClean="0">
                <a:solidFill>
                  <a:srgbClr val="000000"/>
                </a:solidFill>
              </a:rPr>
              <a:t> і </a:t>
            </a:r>
            <a:r>
              <a:rPr lang="ru-RU" dirty="0" err="1" smtClean="0">
                <a:solidFill>
                  <a:srgbClr val="000000"/>
                </a:solidFill>
              </a:rPr>
              <a:t>інтер’єр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але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згодом</a:t>
            </a:r>
            <a:r>
              <a:rPr lang="ru-RU" dirty="0" smtClean="0">
                <a:solidFill>
                  <a:srgbClr val="000000"/>
                </a:solidFill>
              </a:rPr>
              <a:t> не </a:t>
            </a:r>
            <a:r>
              <a:rPr lang="ru-RU" dirty="0" err="1" smtClean="0">
                <a:solidFill>
                  <a:srgbClr val="000000"/>
                </a:solidFill>
              </a:rPr>
              <a:t>зважилися</a:t>
            </a:r>
            <a:r>
              <a:rPr lang="ru-RU" dirty="0" smtClean="0">
                <a:solidFill>
                  <a:srgbClr val="000000"/>
                </a:solidFill>
              </a:rPr>
              <a:t> на </a:t>
            </a:r>
            <a:r>
              <a:rPr lang="ru-RU" dirty="0" err="1" smtClean="0">
                <a:solidFill>
                  <a:srgbClr val="000000"/>
                </a:solidFill>
              </a:rPr>
              <a:t>цей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крок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оскільки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тоді</a:t>
            </a:r>
            <a:r>
              <a:rPr lang="ru-RU" dirty="0" smtClean="0">
                <a:solidFill>
                  <a:srgbClr val="000000"/>
                </a:solidFill>
              </a:rPr>
              <a:t> люди себе там </a:t>
            </a:r>
            <a:r>
              <a:rPr lang="ru-RU" dirty="0" err="1" smtClean="0">
                <a:solidFill>
                  <a:srgbClr val="000000"/>
                </a:solidFill>
              </a:rPr>
              <a:t>почували</a:t>
            </a:r>
            <a:r>
              <a:rPr lang="ru-RU" dirty="0" smtClean="0">
                <a:solidFill>
                  <a:srgbClr val="000000"/>
                </a:solidFill>
              </a:rPr>
              <a:t> б некомфортно.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err="1" smtClean="0">
                <a:solidFill>
                  <a:srgbClr val="000000"/>
                </a:solidFill>
              </a:rPr>
              <a:t>Будинок-банкнота</a:t>
            </a:r>
            <a:r>
              <a:rPr lang="ru-RU" b="1" dirty="0" smtClean="0">
                <a:solidFill>
                  <a:srgbClr val="000000"/>
                </a:solidFill>
              </a:rPr>
              <a:t> в </a:t>
            </a:r>
            <a:r>
              <a:rPr lang="ru-RU" b="1" dirty="0" err="1" smtClean="0">
                <a:solidFill>
                  <a:srgbClr val="000000"/>
                </a:solidFill>
              </a:rPr>
              <a:t>Литві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556792"/>
            <a:ext cx="7488832" cy="4987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4500 </a:t>
            </a:r>
            <a:r>
              <a:rPr lang="ru-RU" dirty="0" smtClean="0">
                <a:solidFill>
                  <a:srgbClr val="000000"/>
                </a:solidFill>
              </a:rPr>
              <a:t>— </a:t>
            </a:r>
            <a:r>
              <a:rPr lang="ru-RU" dirty="0" err="1" smtClean="0">
                <a:solidFill>
                  <a:srgbClr val="000000"/>
                </a:solidFill>
              </a:rPr>
              <a:t>стільки</a:t>
            </a:r>
            <a:r>
              <a:rPr lang="ru-RU" dirty="0" smtClean="0">
                <a:solidFill>
                  <a:srgbClr val="000000"/>
                </a:solidFill>
              </a:rPr>
              <a:t> пластин </a:t>
            </a:r>
            <a:r>
              <a:rPr lang="ru-RU" dirty="0" err="1" smtClean="0">
                <a:solidFill>
                  <a:srgbClr val="000000"/>
                </a:solidFill>
              </a:rPr>
              <a:t>різноманітного</a:t>
            </a:r>
            <a:r>
              <a:rPr lang="ru-RU" dirty="0" smtClean="0">
                <a:solidFill>
                  <a:srgbClr val="000000"/>
                </a:solidFill>
              </a:rPr>
              <a:t> за формою і </a:t>
            </a:r>
            <a:r>
              <a:rPr lang="ru-RU" dirty="0" err="1" smtClean="0">
                <a:solidFill>
                  <a:srgbClr val="000000"/>
                </a:solidFill>
              </a:rPr>
              <a:t>розмірами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скла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Голландії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використали</a:t>
            </a:r>
            <a:r>
              <a:rPr lang="ru-RU" dirty="0" smtClean="0">
                <a:solidFill>
                  <a:srgbClr val="000000"/>
                </a:solidFill>
              </a:rPr>
              <a:t> для фасаду </a:t>
            </a:r>
            <a:r>
              <a:rPr lang="de-DE" b="1" dirty="0" smtClean="0">
                <a:solidFill>
                  <a:srgbClr val="000000"/>
                </a:solidFill>
              </a:rPr>
              <a:t>Office Center 1000 </a:t>
            </a:r>
            <a:r>
              <a:rPr lang="ru-RU" b="1" dirty="0" smtClean="0">
                <a:solidFill>
                  <a:srgbClr val="000000"/>
                </a:solidFill>
              </a:rPr>
              <a:t>в </a:t>
            </a:r>
            <a:r>
              <a:rPr lang="ru-RU" b="1" dirty="0" err="1" smtClean="0">
                <a:solidFill>
                  <a:srgbClr val="000000"/>
                </a:solidFill>
              </a:rPr>
              <a:t>Каунасі</a:t>
            </a:r>
            <a:r>
              <a:rPr lang="ru-RU" b="1" dirty="0" smtClean="0">
                <a:solidFill>
                  <a:srgbClr val="000000"/>
                </a:solidFill>
              </a:rPr>
              <a:t>, Литва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 err="1" smtClean="0">
                <a:solidFill>
                  <a:srgbClr val="000000"/>
                </a:solidFill>
              </a:rPr>
              <a:t>Зображення</a:t>
            </a:r>
            <a:r>
              <a:rPr lang="ru-RU" dirty="0" smtClean="0">
                <a:solidFill>
                  <a:srgbClr val="000000"/>
                </a:solidFill>
              </a:rPr>
              <a:t> на </a:t>
            </a:r>
            <a:r>
              <a:rPr lang="ru-RU" dirty="0" err="1" smtClean="0">
                <a:solidFill>
                  <a:srgbClr val="000000"/>
                </a:solidFill>
              </a:rPr>
              <a:t>споруді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повторює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малюнок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купюри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вартістю</a:t>
            </a:r>
            <a:r>
              <a:rPr lang="ru-RU" dirty="0" smtClean="0">
                <a:solidFill>
                  <a:srgbClr val="000000"/>
                </a:solidFill>
              </a:rPr>
              <a:t> </a:t>
            </a:r>
            <a:r>
              <a:rPr lang="ru-RU" b="1" dirty="0" smtClean="0">
                <a:solidFill>
                  <a:srgbClr val="000000"/>
                </a:solidFill>
              </a:rPr>
              <a:t>1000 </a:t>
            </a:r>
            <a:r>
              <a:rPr lang="ru-RU" b="1" dirty="0" err="1" smtClean="0">
                <a:solidFill>
                  <a:srgbClr val="000000"/>
                </a:solidFill>
              </a:rPr>
              <a:t>літ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зразка</a:t>
            </a:r>
            <a:r>
              <a:rPr lang="ru-RU" b="1" dirty="0" smtClean="0">
                <a:solidFill>
                  <a:srgbClr val="000000"/>
                </a:solidFill>
              </a:rPr>
              <a:t> 1926 року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0000"/>
                </a:solidFill>
              </a:rPr>
              <a:t>Приміщення</a:t>
            </a:r>
            <a:r>
              <a:rPr lang="ru-RU" dirty="0" smtClean="0">
                <a:solidFill>
                  <a:srgbClr val="000000"/>
                </a:solidFill>
              </a:rPr>
              <a:t> у </a:t>
            </a:r>
            <a:r>
              <a:rPr lang="ru-RU" dirty="0" err="1" smtClean="0">
                <a:solidFill>
                  <a:srgbClr val="000000"/>
                </a:solidFill>
              </a:rPr>
              <a:t>будинку-банкноті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орендують</a:t>
            </a:r>
            <a:r>
              <a:rPr lang="ru-RU" dirty="0" smtClean="0">
                <a:solidFill>
                  <a:srgbClr val="000000"/>
                </a:solidFill>
              </a:rPr>
              <a:t> два </a:t>
            </a:r>
            <a:r>
              <a:rPr lang="ru-RU" dirty="0" err="1" smtClean="0">
                <a:solidFill>
                  <a:srgbClr val="000000"/>
                </a:solidFill>
              </a:rPr>
              <a:t>великі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литовські</a:t>
            </a:r>
            <a:r>
              <a:rPr lang="ru-RU" dirty="0" smtClean="0">
                <a:solidFill>
                  <a:srgbClr val="000000"/>
                </a:solidFill>
              </a:rPr>
              <a:t> банки. </a:t>
            </a:r>
            <a:r>
              <a:rPr lang="ru-RU" dirty="0" err="1" smtClean="0">
                <a:solidFill>
                  <a:srgbClr val="000000"/>
                </a:solidFill>
              </a:rPr>
              <a:t>Такий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оригінальний</a:t>
            </a:r>
            <a:r>
              <a:rPr lang="ru-RU" dirty="0" smtClean="0">
                <a:solidFill>
                  <a:srgbClr val="000000"/>
                </a:solidFill>
              </a:rPr>
              <a:t> фасад </a:t>
            </a:r>
            <a:r>
              <a:rPr lang="ru-RU" dirty="0" err="1" smtClean="0">
                <a:solidFill>
                  <a:srgbClr val="000000"/>
                </a:solidFill>
              </a:rPr>
              <a:t>будівлі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є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своєрідною</a:t>
            </a:r>
            <a:r>
              <a:rPr lang="ru-RU" dirty="0" smtClean="0">
                <a:solidFill>
                  <a:srgbClr val="000000"/>
                </a:solidFill>
              </a:rPr>
              <a:t> рекламою </a:t>
            </a:r>
            <a:r>
              <a:rPr lang="ru-RU" dirty="0" err="1" smtClean="0">
                <a:solidFill>
                  <a:srgbClr val="000000"/>
                </a:solidFill>
              </a:rPr>
              <a:t>їх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діяльності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55774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0000"/>
                </a:solidFill>
              </a:rPr>
              <a:t>Архітектурний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модернізм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включає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такі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архітектурні</a:t>
            </a:r>
            <a:r>
              <a:rPr lang="ru-RU" dirty="0" smtClean="0">
                <a:solidFill>
                  <a:srgbClr val="000000"/>
                </a:solidFill>
              </a:rPr>
              <a:t> напрямки, як </a:t>
            </a:r>
            <a:r>
              <a:rPr lang="ru-RU" dirty="0" err="1" smtClean="0">
                <a:solidFill>
                  <a:srgbClr val="000000"/>
                </a:solidFill>
              </a:rPr>
              <a:t>європейський</a:t>
            </a:r>
            <a:r>
              <a:rPr lang="ru-RU" dirty="0" smtClean="0">
                <a:solidFill>
                  <a:srgbClr val="000000"/>
                </a:solidFill>
              </a:rPr>
              <a:t> </a:t>
            </a:r>
            <a:r>
              <a:rPr lang="ru-RU" dirty="0" err="1" smtClean="0">
                <a:solidFill>
                  <a:srgbClr val="000000"/>
                </a:solidFill>
              </a:rPr>
              <a:t>функціоналізм</a:t>
            </a:r>
            <a:r>
              <a:rPr lang="ru-RU" dirty="0" smtClean="0">
                <a:solidFill>
                  <a:srgbClr val="000000"/>
                </a:solidFill>
              </a:rPr>
              <a:t> 20-30-х </a:t>
            </a:r>
            <a:r>
              <a:rPr lang="ru-RU" dirty="0" err="1" smtClean="0">
                <a:solidFill>
                  <a:srgbClr val="000000"/>
                </a:solidFill>
              </a:rPr>
              <a:t>років</a:t>
            </a:r>
            <a:r>
              <a:rPr lang="ru-RU" dirty="0" smtClean="0">
                <a:solidFill>
                  <a:srgbClr val="000000"/>
                </a:solidFill>
              </a:rPr>
              <a:t>, </a:t>
            </a:r>
            <a:r>
              <a:rPr lang="ru-RU" dirty="0" err="1" smtClean="0">
                <a:solidFill>
                  <a:srgbClr val="000000"/>
                </a:solidFill>
              </a:rPr>
              <a:t>конструктивізм</a:t>
            </a:r>
            <a:r>
              <a:rPr lang="ru-RU" dirty="0" smtClean="0">
                <a:solidFill>
                  <a:srgbClr val="000000"/>
                </a:solidFill>
              </a:rPr>
              <a:t> і </a:t>
            </a:r>
            <a:r>
              <a:rPr lang="ru-RU" dirty="0" err="1" smtClean="0">
                <a:solidFill>
                  <a:srgbClr val="000000"/>
                </a:solidFill>
              </a:rPr>
              <a:t>раціоналізм</a:t>
            </a:r>
            <a:r>
              <a:rPr lang="ru-RU" dirty="0" smtClean="0">
                <a:solidFill>
                  <a:srgbClr val="000000"/>
                </a:solidFill>
              </a:rPr>
              <a:t> у 20-х роках </a:t>
            </a:r>
            <a:r>
              <a:rPr lang="ru-RU" dirty="0" err="1" smtClean="0">
                <a:solidFill>
                  <a:srgbClr val="000000"/>
                </a:solidFill>
              </a:rPr>
              <a:t>Росії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рух</a:t>
            </a:r>
            <a:r>
              <a:rPr lang="ru-RU" dirty="0" smtClean="0">
                <a:solidFill>
                  <a:srgbClr val="000000"/>
                </a:solidFill>
              </a:rPr>
              <a:t> " </a:t>
            </a:r>
            <a:r>
              <a:rPr lang="ru-RU" dirty="0" err="1" smtClean="0">
                <a:solidFill>
                  <a:srgbClr val="000000"/>
                </a:solidFill>
              </a:rPr>
              <a:t>Баухауз</a:t>
            </a:r>
            <a:r>
              <a:rPr lang="ru-RU" dirty="0" smtClean="0">
                <a:solidFill>
                  <a:srgbClr val="000000"/>
                </a:solidFill>
              </a:rPr>
              <a:t> "у </a:t>
            </a:r>
            <a:r>
              <a:rPr lang="ru-RU" dirty="0" err="1" smtClean="0">
                <a:solidFill>
                  <a:srgbClr val="000000"/>
                </a:solidFill>
              </a:rPr>
              <a:t>Німеччині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архітектурний</a:t>
            </a:r>
            <a:r>
              <a:rPr lang="ru-RU" dirty="0" smtClean="0">
                <a:solidFill>
                  <a:srgbClr val="000000"/>
                </a:solidFill>
              </a:rPr>
              <a:t> </a:t>
            </a:r>
            <a:r>
              <a:rPr lang="ru-RU" dirty="0" err="1" smtClean="0">
                <a:solidFill>
                  <a:srgbClr val="000000"/>
                </a:solidFill>
              </a:rPr>
              <a:t>ардеко</a:t>
            </a:r>
            <a:r>
              <a:rPr lang="ru-RU" dirty="0" smtClean="0">
                <a:solidFill>
                  <a:srgbClr val="000000"/>
                </a:solidFill>
              </a:rPr>
              <a:t> стиль, </a:t>
            </a:r>
            <a:r>
              <a:rPr lang="ru-RU" dirty="0" err="1" smtClean="0">
                <a:solidFill>
                  <a:srgbClr val="000000"/>
                </a:solidFill>
              </a:rPr>
              <a:t>інтернаціона-льний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стиль, </a:t>
            </a:r>
            <a:r>
              <a:rPr lang="ru-RU" dirty="0" err="1" smtClean="0">
                <a:solidFill>
                  <a:srgbClr val="000000"/>
                </a:solidFill>
              </a:rPr>
              <a:t>бруталізм</a:t>
            </a:r>
            <a:r>
              <a:rPr lang="ru-RU" dirty="0" smtClean="0">
                <a:solidFill>
                  <a:srgbClr val="000000"/>
                </a:solidFill>
              </a:rPr>
              <a:t>, </a:t>
            </a:r>
            <a:r>
              <a:rPr lang="ru-RU" dirty="0" err="1" smtClean="0">
                <a:solidFill>
                  <a:srgbClr val="000000"/>
                </a:solidFill>
              </a:rPr>
              <a:t>органічна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архітектура</a:t>
            </a:r>
            <a:r>
              <a:rPr lang="ru-RU" dirty="0" smtClean="0">
                <a:solidFill>
                  <a:srgbClr val="000000"/>
                </a:solidFill>
              </a:rPr>
              <a:t>. Таким чином, </a:t>
            </a:r>
            <a:r>
              <a:rPr lang="ru-RU" dirty="0" err="1" smtClean="0">
                <a:solidFill>
                  <a:srgbClr val="000000"/>
                </a:solidFill>
              </a:rPr>
              <a:t>кожне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цих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явищ</a:t>
            </a:r>
            <a:r>
              <a:rPr lang="ru-RU" dirty="0" smtClean="0">
                <a:solidFill>
                  <a:srgbClr val="000000"/>
                </a:solidFill>
              </a:rPr>
              <a:t> - суть одна </a:t>
            </a:r>
            <a:r>
              <a:rPr lang="ru-RU" dirty="0" err="1" smtClean="0">
                <a:solidFill>
                  <a:srgbClr val="000000"/>
                </a:solidFill>
              </a:rPr>
              <a:t>з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гілок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загального</a:t>
            </a:r>
            <a:r>
              <a:rPr lang="ru-RU" dirty="0" smtClean="0">
                <a:solidFill>
                  <a:srgbClr val="000000"/>
                </a:solidFill>
              </a:rPr>
              <a:t> дерева, </a:t>
            </a:r>
            <a:r>
              <a:rPr lang="ru-RU" dirty="0" err="1" smtClean="0">
                <a:solidFill>
                  <a:srgbClr val="000000"/>
                </a:solidFill>
              </a:rPr>
              <a:t>архітектурного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модернізму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1926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Кредо </a:t>
            </a:r>
            <a:r>
              <a:rPr lang="ru-RU" dirty="0" err="1" smtClean="0">
                <a:solidFill>
                  <a:srgbClr val="000000"/>
                </a:solidFill>
              </a:rPr>
              <a:t>архітектурного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модернізму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закладено</a:t>
            </a:r>
            <a:r>
              <a:rPr lang="ru-RU" dirty="0" smtClean="0">
                <a:solidFill>
                  <a:srgbClr val="000000"/>
                </a:solidFill>
              </a:rPr>
              <a:t> в </a:t>
            </a:r>
            <a:r>
              <a:rPr lang="ru-RU" dirty="0" err="1" smtClean="0">
                <a:solidFill>
                  <a:srgbClr val="000000"/>
                </a:solidFill>
              </a:rPr>
              <a:t>самій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його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назві</a:t>
            </a:r>
            <a:r>
              <a:rPr lang="ru-RU" dirty="0" smtClean="0">
                <a:solidFill>
                  <a:srgbClr val="000000"/>
                </a:solidFill>
              </a:rPr>
              <a:t> - </a:t>
            </a:r>
            <a:r>
              <a:rPr lang="ru-RU" dirty="0" err="1" smtClean="0">
                <a:solidFill>
                  <a:srgbClr val="000000"/>
                </a:solidFill>
              </a:rPr>
              <a:t>це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творення</a:t>
            </a:r>
            <a:r>
              <a:rPr lang="ru-RU" dirty="0" smtClean="0">
                <a:solidFill>
                  <a:srgbClr val="000000"/>
                </a:solidFill>
              </a:rPr>
              <a:t> нового, </a:t>
            </a:r>
            <a:r>
              <a:rPr lang="ru-RU" dirty="0" err="1" smtClean="0">
                <a:solidFill>
                  <a:srgbClr val="000000"/>
                </a:solidFill>
              </a:rPr>
              <a:t>чогось</a:t>
            </a:r>
            <a:r>
              <a:rPr lang="ru-RU" dirty="0" smtClean="0">
                <a:solidFill>
                  <a:srgbClr val="000000"/>
                </a:solidFill>
              </a:rPr>
              <a:t> такого, </a:t>
            </a:r>
            <a:r>
              <a:rPr lang="ru-RU" dirty="0" err="1" smtClean="0">
                <a:solidFill>
                  <a:srgbClr val="000000"/>
                </a:solidFill>
              </a:rPr>
              <a:t>що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відповідало</a:t>
            </a:r>
            <a:r>
              <a:rPr lang="ru-RU" dirty="0" smtClean="0">
                <a:solidFill>
                  <a:srgbClr val="000000"/>
                </a:solidFill>
              </a:rPr>
              <a:t> б </a:t>
            </a:r>
            <a:r>
              <a:rPr lang="ru-RU" dirty="0" err="1" smtClean="0">
                <a:solidFill>
                  <a:srgbClr val="000000"/>
                </a:solidFill>
              </a:rPr>
              <a:t>сьогоднішнього</a:t>
            </a:r>
            <a:r>
              <a:rPr lang="ru-RU" dirty="0" smtClean="0">
                <a:solidFill>
                  <a:srgbClr val="000000"/>
                </a:solidFill>
              </a:rPr>
              <a:t> дня. </a:t>
            </a:r>
            <a:r>
              <a:rPr lang="ru-RU" dirty="0" err="1" smtClean="0">
                <a:solidFill>
                  <a:srgbClr val="000000"/>
                </a:solidFill>
              </a:rPr>
              <a:t>Тобто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присутній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принципова</a:t>
            </a:r>
            <a:r>
              <a:rPr lang="ru-RU" dirty="0" smtClean="0">
                <a:solidFill>
                  <a:srgbClr val="000000"/>
                </a:solidFill>
              </a:rPr>
              <a:t> установка на </a:t>
            </a:r>
            <a:r>
              <a:rPr lang="ru-RU" i="1" dirty="0" smtClean="0">
                <a:solidFill>
                  <a:srgbClr val="000000"/>
                </a:solidFill>
              </a:rPr>
              <a:t>новизну </a:t>
            </a:r>
            <a:r>
              <a:rPr lang="ru-RU" i="1" dirty="0" err="1" smtClean="0">
                <a:solidFill>
                  <a:srgbClr val="000000"/>
                </a:solidFill>
              </a:rPr>
              <a:t>архітектури</a:t>
            </a:r>
            <a:r>
              <a:rPr lang="ru-RU" i="1" dirty="0" smtClean="0">
                <a:solidFill>
                  <a:srgbClr val="000000"/>
                </a:solidFill>
              </a:rPr>
              <a:t>,</a:t>
            </a:r>
            <a:r>
              <a:rPr lang="ru-RU" dirty="0" smtClean="0">
                <a:solidFill>
                  <a:srgbClr val="000000"/>
                </a:solidFill>
              </a:rPr>
              <a:t> - як </a:t>
            </a:r>
            <a:r>
              <a:rPr lang="ru-RU" dirty="0" err="1" smtClean="0">
                <a:solidFill>
                  <a:srgbClr val="000000"/>
                </a:solidFill>
              </a:rPr>
              <a:t>конструктивних</a:t>
            </a:r>
            <a:r>
              <a:rPr lang="ru-RU" dirty="0" smtClean="0">
                <a:solidFill>
                  <a:srgbClr val="000000"/>
                </a:solidFill>
              </a:rPr>
              <a:t> і </a:t>
            </a:r>
            <a:r>
              <a:rPr lang="ru-RU" dirty="0" err="1" smtClean="0">
                <a:solidFill>
                  <a:srgbClr val="000000"/>
                </a:solidFill>
              </a:rPr>
              <a:t>планувальних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ідей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які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закладаються</a:t>
            </a:r>
            <a:r>
              <a:rPr lang="ru-RU" dirty="0" smtClean="0">
                <a:solidFill>
                  <a:srgbClr val="000000"/>
                </a:solidFill>
              </a:rPr>
              <a:t> в </a:t>
            </a:r>
            <a:r>
              <a:rPr lang="ru-RU" dirty="0" err="1" smtClean="0">
                <a:solidFill>
                  <a:srgbClr val="000000"/>
                </a:solidFill>
              </a:rPr>
              <a:t>проекті</a:t>
            </a:r>
            <a:r>
              <a:rPr lang="ru-RU" dirty="0" smtClean="0">
                <a:solidFill>
                  <a:srgbClr val="000000"/>
                </a:solidFill>
              </a:rPr>
              <a:t>, так і </a:t>
            </a:r>
            <a:r>
              <a:rPr lang="ru-RU" dirty="0" err="1" smtClean="0">
                <a:solidFill>
                  <a:srgbClr val="000000"/>
                </a:solidFill>
              </a:rPr>
              <a:t>зовнішніх</a:t>
            </a:r>
            <a:r>
              <a:rPr lang="ru-RU" dirty="0" smtClean="0">
                <a:solidFill>
                  <a:srgbClr val="000000"/>
                </a:solidFill>
              </a:rPr>
              <a:t> форм. </a:t>
            </a:r>
            <a:r>
              <a:rPr lang="ru-RU" dirty="0" err="1" smtClean="0">
                <a:solidFill>
                  <a:srgbClr val="000000"/>
                </a:solidFill>
              </a:rPr>
              <a:t>Образний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вислів</a:t>
            </a:r>
            <a:r>
              <a:rPr lang="ru-RU" dirty="0" smtClean="0">
                <a:solidFill>
                  <a:srgbClr val="000000"/>
                </a:solidFill>
              </a:rPr>
              <a:t> </a:t>
            </a:r>
            <a:r>
              <a:rPr lang="ru-RU" i="1" dirty="0" smtClean="0">
                <a:solidFill>
                  <a:srgbClr val="000000"/>
                </a:solidFill>
              </a:rPr>
              <a:t>"</a:t>
            </a:r>
            <a:r>
              <a:rPr lang="ru-RU" i="1" dirty="0" err="1" smtClean="0">
                <a:solidFill>
                  <a:srgbClr val="000000"/>
                </a:solidFill>
              </a:rPr>
              <a:t>призми</a:t>
            </a:r>
            <a:r>
              <a:rPr lang="ru-RU" i="1" dirty="0" smtClean="0">
                <a:solidFill>
                  <a:srgbClr val="000000"/>
                </a:solidFill>
              </a:rPr>
              <a:t> </a:t>
            </a:r>
            <a:r>
              <a:rPr lang="ru-RU" i="1" dirty="0" err="1" smtClean="0">
                <a:solidFill>
                  <a:srgbClr val="000000"/>
                </a:solidFill>
              </a:rPr>
              <a:t>із</a:t>
            </a:r>
            <a:r>
              <a:rPr lang="ru-RU" i="1" dirty="0" smtClean="0">
                <a:solidFill>
                  <a:srgbClr val="000000"/>
                </a:solidFill>
              </a:rPr>
              <a:t> бетону і </a:t>
            </a:r>
            <a:r>
              <a:rPr lang="ru-RU" i="1" dirty="0" err="1" smtClean="0">
                <a:solidFill>
                  <a:srgbClr val="000000"/>
                </a:solidFill>
              </a:rPr>
              <a:t>скла</a:t>
            </a:r>
            <a:r>
              <a:rPr lang="ru-RU" i="1" dirty="0" smtClean="0">
                <a:solidFill>
                  <a:srgbClr val="000000"/>
                </a:solidFill>
              </a:rPr>
              <a:t>"</a:t>
            </a:r>
            <a:r>
              <a:rPr lang="ru-RU" dirty="0" smtClean="0">
                <a:solidFill>
                  <a:srgbClr val="000000"/>
                </a:solidFill>
              </a:rPr>
              <a:t> добре </a:t>
            </a:r>
            <a:r>
              <a:rPr lang="ru-RU" dirty="0" err="1" smtClean="0">
                <a:solidFill>
                  <a:srgbClr val="000000"/>
                </a:solidFill>
              </a:rPr>
              <a:t>передає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загальний</a:t>
            </a:r>
            <a:r>
              <a:rPr lang="ru-RU" dirty="0" smtClean="0">
                <a:solidFill>
                  <a:srgbClr val="000000"/>
                </a:solidFill>
              </a:rPr>
              <a:t> характер </a:t>
            </a:r>
            <a:r>
              <a:rPr lang="ru-RU" dirty="0" err="1" smtClean="0">
                <a:solidFill>
                  <a:srgbClr val="000000"/>
                </a:solidFill>
              </a:rPr>
              <a:t>споруд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модернізму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u="sng" dirty="0" err="1" smtClean="0">
                <a:solidFill>
                  <a:srgbClr val="000000"/>
                </a:solidFill>
              </a:rPr>
              <a:t>Основні</a:t>
            </a:r>
            <a:r>
              <a:rPr lang="ru-RU" sz="3600" u="sng" dirty="0" smtClean="0">
                <a:solidFill>
                  <a:srgbClr val="000000"/>
                </a:solidFill>
              </a:rPr>
              <a:t> </a:t>
            </a:r>
            <a:r>
              <a:rPr lang="ru-RU" sz="3600" u="sng" dirty="0" err="1" smtClean="0">
                <a:solidFill>
                  <a:srgbClr val="000000"/>
                </a:solidFill>
              </a:rPr>
              <a:t>принципи</a:t>
            </a:r>
            <a:r>
              <a:rPr lang="ru-RU" sz="3600" u="sng" dirty="0" smtClean="0">
                <a:solidFill>
                  <a:srgbClr val="000000"/>
                </a:solidFill>
              </a:rPr>
              <a:t> </a:t>
            </a:r>
            <a:r>
              <a:rPr lang="ru-RU" sz="3600" u="sng" dirty="0" err="1" smtClean="0">
                <a:solidFill>
                  <a:srgbClr val="000000"/>
                </a:solidFill>
              </a:rPr>
              <a:t>архітектурного</a:t>
            </a:r>
            <a:r>
              <a:rPr lang="ru-RU" sz="3600" u="sng" dirty="0" smtClean="0">
                <a:solidFill>
                  <a:srgbClr val="000000"/>
                </a:solidFill>
              </a:rPr>
              <a:t> </a:t>
            </a:r>
            <a:r>
              <a:rPr lang="ru-RU" sz="3600" u="sng" dirty="0" err="1" smtClean="0">
                <a:solidFill>
                  <a:srgbClr val="000000"/>
                </a:solidFill>
              </a:rPr>
              <a:t>модернізму</a:t>
            </a:r>
            <a:r>
              <a:rPr lang="ru-RU" sz="3600" u="sng" dirty="0" smtClean="0">
                <a:solidFill>
                  <a:srgbClr val="000000"/>
                </a:solidFill>
              </a:rPr>
              <a:t>:</a:t>
            </a:r>
          </a:p>
          <a:p>
            <a:r>
              <a:rPr lang="ru-RU" dirty="0" err="1" smtClean="0">
                <a:solidFill>
                  <a:srgbClr val="000000"/>
                </a:solidFill>
              </a:rPr>
              <a:t>Використання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найсучасніших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будівельних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матеріалів</a:t>
            </a:r>
            <a:r>
              <a:rPr lang="ru-RU" dirty="0" smtClean="0">
                <a:solidFill>
                  <a:srgbClr val="000000"/>
                </a:solidFill>
              </a:rPr>
              <a:t> і </a:t>
            </a:r>
            <a:r>
              <a:rPr lang="ru-RU" dirty="0" err="1" smtClean="0">
                <a:solidFill>
                  <a:srgbClr val="000000"/>
                </a:solidFill>
              </a:rPr>
              <a:t>конструкцій</a:t>
            </a:r>
            <a:r>
              <a:rPr lang="ru-RU" dirty="0" smtClean="0">
                <a:solidFill>
                  <a:srgbClr val="000000"/>
                </a:solidFill>
              </a:rPr>
              <a:t>,</a:t>
            </a:r>
          </a:p>
          <a:p>
            <a:r>
              <a:rPr lang="ru-RU" dirty="0" err="1" smtClean="0">
                <a:solidFill>
                  <a:srgbClr val="000000"/>
                </a:solidFill>
              </a:rPr>
              <a:t>Раціональний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підхід</a:t>
            </a:r>
            <a:r>
              <a:rPr lang="ru-RU" dirty="0" smtClean="0">
                <a:solidFill>
                  <a:srgbClr val="000000"/>
                </a:solidFill>
              </a:rPr>
              <a:t> до </a:t>
            </a:r>
            <a:r>
              <a:rPr lang="ru-RU" dirty="0" err="1" smtClean="0">
                <a:solidFill>
                  <a:srgbClr val="000000"/>
                </a:solidFill>
              </a:rPr>
              <a:t>вирішення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внутрішніх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просторів</a:t>
            </a:r>
            <a:r>
              <a:rPr lang="ru-RU" dirty="0" smtClean="0">
                <a:solidFill>
                  <a:srgbClr val="000000"/>
                </a:solidFill>
              </a:rPr>
              <a:t> (</a:t>
            </a:r>
            <a:r>
              <a:rPr lang="ru-RU" dirty="0" err="1" smtClean="0">
                <a:solidFill>
                  <a:srgbClr val="000000"/>
                </a:solidFill>
              </a:rPr>
              <a:t>функціональний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підхід</a:t>
            </a:r>
            <a:r>
              <a:rPr lang="ru-RU" dirty="0" smtClean="0">
                <a:solidFill>
                  <a:srgbClr val="000000"/>
                </a:solidFill>
              </a:rPr>
              <a:t>),</a:t>
            </a:r>
          </a:p>
          <a:p>
            <a:r>
              <a:rPr lang="ru-RU" dirty="0" err="1" smtClean="0">
                <a:solidFill>
                  <a:srgbClr val="000000"/>
                </a:solidFill>
              </a:rPr>
              <a:t>Відсутність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тенденцій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прикрашення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принципова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відмова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історичних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ремінісценцій</a:t>
            </a:r>
            <a:r>
              <a:rPr lang="ru-RU" dirty="0" smtClean="0">
                <a:solidFill>
                  <a:srgbClr val="000000"/>
                </a:solidFill>
              </a:rPr>
              <a:t> в </a:t>
            </a:r>
            <a:r>
              <a:rPr lang="ru-RU" dirty="0" err="1" smtClean="0">
                <a:solidFill>
                  <a:srgbClr val="000000"/>
                </a:solidFill>
              </a:rPr>
              <a:t>зовнішності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споруд</a:t>
            </a:r>
            <a:r>
              <a:rPr lang="ru-RU" dirty="0" smtClean="0">
                <a:solidFill>
                  <a:srgbClr val="000000"/>
                </a:solidFill>
              </a:rPr>
              <a:t>,-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err="1" smtClean="0">
                <a:solidFill>
                  <a:srgbClr val="000000"/>
                </a:solidFill>
              </a:rPr>
              <a:t>Їх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"</a:t>
            </a:r>
            <a:r>
              <a:rPr lang="ru-RU" dirty="0" err="1" smtClean="0">
                <a:solidFill>
                  <a:srgbClr val="000000"/>
                </a:solidFill>
              </a:rPr>
              <a:t>інтернаціональний</a:t>
            </a:r>
            <a:r>
              <a:rPr lang="ru-RU" dirty="0" smtClean="0">
                <a:solidFill>
                  <a:srgbClr val="000000"/>
                </a:solidFill>
              </a:rPr>
              <a:t>" характер.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У </a:t>
            </a:r>
            <a:r>
              <a:rPr lang="ru-RU" dirty="0" err="1" smtClean="0">
                <a:solidFill>
                  <a:srgbClr val="000000"/>
                </a:solidFill>
              </a:rPr>
              <a:t>своїх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витоках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архітектурний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модернізм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базувався</a:t>
            </a:r>
            <a:r>
              <a:rPr lang="ru-RU" dirty="0" smtClean="0">
                <a:solidFill>
                  <a:srgbClr val="000000"/>
                </a:solidFill>
              </a:rPr>
              <a:t> на </a:t>
            </a:r>
            <a:r>
              <a:rPr lang="ru-RU" dirty="0" err="1" smtClean="0">
                <a:solidFill>
                  <a:srgbClr val="000000"/>
                </a:solidFill>
              </a:rPr>
              <a:t>новітніх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досягненнях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науково-технічного</a:t>
            </a:r>
            <a:r>
              <a:rPr lang="ru-RU" dirty="0" smtClean="0">
                <a:solidFill>
                  <a:srgbClr val="000000"/>
                </a:solidFill>
              </a:rPr>
              <a:t> та </a:t>
            </a:r>
            <a:r>
              <a:rPr lang="ru-RU" dirty="0" err="1" smtClean="0">
                <a:solidFill>
                  <a:srgbClr val="000000"/>
                </a:solidFill>
              </a:rPr>
              <a:t>промислового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прогресу</a:t>
            </a:r>
            <a:r>
              <a:rPr lang="ru-RU" dirty="0" smtClean="0">
                <a:solidFill>
                  <a:srgbClr val="000000"/>
                </a:solidFill>
              </a:rPr>
              <a:t>, а </a:t>
            </a:r>
            <a:r>
              <a:rPr lang="ru-RU" dirty="0" err="1" smtClean="0">
                <a:solidFill>
                  <a:srgbClr val="000000"/>
                </a:solidFill>
              </a:rPr>
              <a:t>також</a:t>
            </a:r>
            <a:r>
              <a:rPr lang="ru-RU" dirty="0" smtClean="0">
                <a:solidFill>
                  <a:srgbClr val="000000"/>
                </a:solidFill>
              </a:rPr>
              <a:t> на </a:t>
            </a:r>
            <a:r>
              <a:rPr lang="ru-RU" dirty="0" err="1" smtClean="0">
                <a:solidFill>
                  <a:srgbClr val="000000"/>
                </a:solidFill>
              </a:rPr>
              <a:t>передових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соціально-реформаторських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ідеях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свого</a:t>
            </a:r>
            <a:r>
              <a:rPr lang="ru-RU" dirty="0" smtClean="0">
                <a:solidFill>
                  <a:srgbClr val="000000"/>
                </a:solidFill>
              </a:rPr>
              <a:t> часу. </a:t>
            </a:r>
            <a:r>
              <a:rPr lang="ru-RU" dirty="0" err="1" smtClean="0">
                <a:solidFill>
                  <a:srgbClr val="000000"/>
                </a:solidFill>
              </a:rPr>
              <a:t>Соціальні</a:t>
            </a:r>
            <a:r>
              <a:rPr lang="ru-RU" dirty="0" smtClean="0">
                <a:solidFill>
                  <a:srgbClr val="000000"/>
                </a:solidFill>
              </a:rPr>
              <a:t> установки </a:t>
            </a:r>
            <a:r>
              <a:rPr lang="ru-RU" dirty="0" err="1" smtClean="0">
                <a:solidFill>
                  <a:srgbClr val="000000"/>
                </a:solidFill>
              </a:rPr>
              <a:t>архітекторів-модерністів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відрізнялися</a:t>
            </a:r>
            <a:r>
              <a:rPr lang="ru-RU" dirty="0" smtClean="0">
                <a:solidFill>
                  <a:srgbClr val="000000"/>
                </a:solidFill>
              </a:rPr>
              <a:t>, як правило, </a:t>
            </a:r>
            <a:r>
              <a:rPr lang="ru-RU" dirty="0" err="1" smtClean="0">
                <a:solidFill>
                  <a:srgbClr val="000000"/>
                </a:solidFill>
              </a:rPr>
              <a:t>явним</a:t>
            </a:r>
            <a:r>
              <a:rPr lang="ru-RU" dirty="0" smtClean="0">
                <a:solidFill>
                  <a:srgbClr val="000000"/>
                </a:solidFill>
              </a:rPr>
              <a:t> демократизмом.</a:t>
            </a:r>
          </a:p>
          <a:p>
            <a:r>
              <a:rPr lang="ru-RU" dirty="0" err="1" smtClean="0">
                <a:solidFill>
                  <a:srgbClr val="000000"/>
                </a:solidFill>
              </a:rPr>
              <a:t>Наступний</a:t>
            </a:r>
            <a:r>
              <a:rPr lang="ru-RU" dirty="0" smtClean="0">
                <a:solidFill>
                  <a:srgbClr val="000000"/>
                </a:solidFill>
              </a:rPr>
              <a:t> за </a:t>
            </a:r>
            <a:r>
              <a:rPr lang="ru-RU" dirty="0" err="1" smtClean="0">
                <a:solidFill>
                  <a:srgbClr val="000000"/>
                </a:solidFill>
              </a:rPr>
              <a:t>модернізмом</a:t>
            </a:r>
            <a:r>
              <a:rPr lang="ru-RU" dirty="0" smtClean="0">
                <a:solidFill>
                  <a:srgbClr val="000000"/>
                </a:solidFill>
              </a:rPr>
              <a:t> стиль </a:t>
            </a:r>
            <a:r>
              <a:rPr lang="ru-RU" dirty="0" smtClean="0">
                <a:solidFill>
                  <a:srgbClr val="000000"/>
                </a:solidFill>
              </a:rPr>
              <a:t>-</a:t>
            </a:r>
            <a:r>
              <a:rPr lang="ru-RU" dirty="0" err="1" smtClean="0">
                <a:solidFill>
                  <a:srgbClr val="000000"/>
                </a:solidFill>
              </a:rPr>
              <a:t>постмодернізм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основна</a:t>
            </a:r>
            <a:r>
              <a:rPr lang="ru-RU" dirty="0" smtClean="0">
                <a:solidFill>
                  <a:srgbClr val="000000"/>
                </a:solidFill>
              </a:rPr>
              <a:t> риса </a:t>
            </a:r>
            <a:r>
              <a:rPr lang="ru-RU" dirty="0" err="1" smtClean="0">
                <a:solidFill>
                  <a:srgbClr val="000000"/>
                </a:solidFill>
              </a:rPr>
              <a:t>якого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це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відмова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від</a:t>
            </a:r>
            <a:r>
              <a:rPr lang="ru-RU" dirty="0" smtClean="0">
                <a:solidFill>
                  <a:srgbClr val="000000"/>
                </a:solidFill>
              </a:rPr>
              <a:t> примату </a:t>
            </a:r>
            <a:r>
              <a:rPr lang="ru-RU" dirty="0" err="1" smtClean="0">
                <a:solidFill>
                  <a:srgbClr val="000000"/>
                </a:solidFill>
              </a:rPr>
              <a:t>функції</a:t>
            </a:r>
            <a:r>
              <a:rPr lang="ru-RU" dirty="0" smtClean="0">
                <a:solidFill>
                  <a:srgbClr val="000000"/>
                </a:solidFill>
              </a:rPr>
              <a:t> і </a:t>
            </a:r>
            <a:r>
              <a:rPr lang="ru-RU" dirty="0" err="1" smtClean="0">
                <a:solidFill>
                  <a:srgbClr val="000000"/>
                </a:solidFill>
              </a:rPr>
              <a:t>повернення</a:t>
            </a:r>
            <a:r>
              <a:rPr lang="ru-RU" dirty="0" smtClean="0">
                <a:solidFill>
                  <a:srgbClr val="000000"/>
                </a:solidFill>
              </a:rPr>
              <a:t> до </a:t>
            </a:r>
            <a:r>
              <a:rPr lang="ru-RU" dirty="0" err="1" smtClean="0">
                <a:solidFill>
                  <a:srgbClr val="000000"/>
                </a:solidFill>
              </a:rPr>
              <a:t>використання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елементів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традиційних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історичних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стилів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«</a:t>
            </a:r>
            <a:r>
              <a:rPr lang="ru-RU" b="1" dirty="0" err="1" smtClean="0">
                <a:solidFill>
                  <a:srgbClr val="000000"/>
                </a:solidFill>
              </a:rPr>
              <a:t>Лісова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спіраль</a:t>
            </a:r>
            <a:r>
              <a:rPr lang="ru-RU" b="1" dirty="0" smtClean="0">
                <a:solidFill>
                  <a:srgbClr val="000000"/>
                </a:solidFill>
              </a:rPr>
              <a:t>» в </a:t>
            </a:r>
            <a:r>
              <a:rPr lang="ru-RU" b="1" dirty="0" err="1" smtClean="0">
                <a:solidFill>
                  <a:srgbClr val="000000"/>
                </a:solidFill>
              </a:rPr>
              <a:t>Дармштадті</a:t>
            </a:r>
            <a:r>
              <a:rPr lang="ru-RU" b="1" dirty="0" smtClean="0">
                <a:solidFill>
                  <a:srgbClr val="000000"/>
                </a:solidFill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</a:rPr>
              <a:t>Німеччина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" name="Содержимое 5" descr="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876650"/>
            <a:ext cx="6912768" cy="4958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760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800" dirty="0" err="1" smtClean="0">
                <a:solidFill>
                  <a:srgbClr val="000000"/>
                </a:solidFill>
              </a:rPr>
              <a:t>Побудував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цей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будинок</a:t>
            </a:r>
            <a:r>
              <a:rPr lang="ru-RU" sz="3800" dirty="0" smtClean="0">
                <a:solidFill>
                  <a:srgbClr val="000000"/>
                </a:solidFill>
              </a:rPr>
              <a:t> в </a:t>
            </a:r>
            <a:r>
              <a:rPr lang="ru-RU" sz="3800" dirty="0" err="1" smtClean="0">
                <a:solidFill>
                  <a:srgbClr val="000000"/>
                </a:solidFill>
              </a:rPr>
              <a:t>період</a:t>
            </a:r>
            <a:r>
              <a:rPr lang="ru-RU" sz="3800" dirty="0" smtClean="0">
                <a:solidFill>
                  <a:srgbClr val="000000"/>
                </a:solidFill>
              </a:rPr>
              <a:t> </a:t>
            </a:r>
            <a:r>
              <a:rPr lang="ru-RU" sz="3800" b="1" dirty="0" err="1" smtClean="0">
                <a:solidFill>
                  <a:srgbClr val="000000"/>
                </a:solidFill>
              </a:rPr>
              <a:t>з</a:t>
            </a:r>
            <a:r>
              <a:rPr lang="ru-RU" sz="3800" b="1" dirty="0" smtClean="0">
                <a:solidFill>
                  <a:srgbClr val="000000"/>
                </a:solidFill>
              </a:rPr>
              <a:t> 1998 по 2000 рік</a:t>
            </a:r>
            <a:r>
              <a:rPr lang="ru-RU" sz="3800" dirty="0" smtClean="0">
                <a:solidFill>
                  <a:srgbClr val="000000"/>
                </a:solidFill>
              </a:rPr>
              <a:t> </a:t>
            </a:r>
            <a:r>
              <a:rPr lang="ru-RU" sz="3800" dirty="0" err="1" smtClean="0">
                <a:solidFill>
                  <a:srgbClr val="000000"/>
                </a:solidFill>
              </a:rPr>
              <a:t>талановитий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австрійський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архітектор</a:t>
            </a:r>
            <a:r>
              <a:rPr lang="ru-RU" sz="3800" dirty="0" smtClean="0">
                <a:solidFill>
                  <a:srgbClr val="000000"/>
                </a:solidFill>
              </a:rPr>
              <a:t> і художник, </a:t>
            </a:r>
            <a:r>
              <a:rPr lang="ru-RU" sz="3800" dirty="0" err="1" smtClean="0">
                <a:solidFill>
                  <a:srgbClr val="000000"/>
                </a:solidFill>
              </a:rPr>
              <a:t>відомий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своєю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революційною</a:t>
            </a:r>
            <a:r>
              <a:rPr lang="ru-RU" sz="3800" dirty="0" smtClean="0">
                <a:solidFill>
                  <a:srgbClr val="000000"/>
                </a:solidFill>
              </a:rPr>
              <a:t>, </a:t>
            </a:r>
            <a:r>
              <a:rPr lang="ru-RU" sz="3800" dirty="0" err="1" smtClean="0">
                <a:solidFill>
                  <a:srgbClr val="000000"/>
                </a:solidFill>
              </a:rPr>
              <a:t>мальовничою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архітектурою</a:t>
            </a:r>
            <a:r>
              <a:rPr lang="ru-RU" sz="3800" dirty="0" smtClean="0">
                <a:solidFill>
                  <a:srgbClr val="000000"/>
                </a:solidFill>
              </a:rPr>
              <a:t>. </a:t>
            </a:r>
            <a:r>
              <a:rPr lang="ru-RU" sz="3800" dirty="0" err="1" smtClean="0">
                <a:solidFill>
                  <a:srgbClr val="000000"/>
                </a:solidFill>
              </a:rPr>
              <a:t>Споруда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має</a:t>
            </a:r>
            <a:r>
              <a:rPr lang="ru-RU" sz="3800" dirty="0" smtClean="0">
                <a:solidFill>
                  <a:srgbClr val="000000"/>
                </a:solidFill>
              </a:rPr>
              <a:t> </a:t>
            </a:r>
            <a:r>
              <a:rPr lang="ru-RU" sz="3800" b="1" dirty="0" smtClean="0">
                <a:solidFill>
                  <a:srgbClr val="000000"/>
                </a:solidFill>
              </a:rPr>
              <a:t>105 квартир</a:t>
            </a:r>
            <a:r>
              <a:rPr lang="ru-RU" sz="3800" dirty="0" smtClean="0">
                <a:solidFill>
                  <a:srgbClr val="000000"/>
                </a:solidFill>
              </a:rPr>
              <a:t>, </a:t>
            </a:r>
            <a:r>
              <a:rPr lang="ru-RU" sz="3800" dirty="0" err="1" smtClean="0">
                <a:solidFill>
                  <a:srgbClr val="000000"/>
                </a:solidFill>
              </a:rPr>
              <a:t>що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ніби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обертаються</a:t>
            </a:r>
            <a:r>
              <a:rPr lang="ru-RU" sz="3800" dirty="0" smtClean="0">
                <a:solidFill>
                  <a:srgbClr val="000000"/>
                </a:solidFill>
              </a:rPr>
              <a:t> </a:t>
            </a:r>
            <a:r>
              <a:rPr lang="ru-RU" sz="3800" dirty="0" err="1" smtClean="0">
                <a:solidFill>
                  <a:srgbClr val="000000"/>
                </a:solidFill>
              </a:rPr>
              <a:t>навколо</a:t>
            </a:r>
            <a:r>
              <a:rPr lang="ru-RU" sz="3800" dirty="0" smtClean="0">
                <a:solidFill>
                  <a:srgbClr val="000000"/>
                </a:solidFill>
              </a:rPr>
              <a:t> двору по </a:t>
            </a:r>
            <a:r>
              <a:rPr lang="ru-RU" sz="3800" dirty="0" err="1" smtClean="0">
                <a:solidFill>
                  <a:srgbClr val="000000"/>
                </a:solidFill>
              </a:rPr>
              <a:t>спіралі</a:t>
            </a:r>
            <a:r>
              <a:rPr lang="ru-RU" sz="3800" dirty="0" smtClean="0">
                <a:solidFill>
                  <a:srgbClr val="000000"/>
                </a:solidFill>
              </a:rPr>
              <a:t>.</a:t>
            </a:r>
            <a:endParaRPr lang="ru-RU" sz="3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Будинок-кошик </a:t>
            </a:r>
            <a:r>
              <a:rPr lang="uk-UA" dirty="0" smtClean="0"/>
              <a:t>в США</a:t>
            </a:r>
            <a:endParaRPr lang="ru-RU" dirty="0"/>
          </a:p>
        </p:txBody>
      </p:sp>
      <p:pic>
        <p:nvPicPr>
          <p:cNvPr id="4" name="Содержимое 3" descr="valhuftetgwckvf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340768"/>
            <a:ext cx="7560840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5446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 </a:t>
            </a:r>
            <a:r>
              <a:rPr lang="ru-RU" dirty="0" err="1" smtClean="0">
                <a:solidFill>
                  <a:srgbClr val="000000"/>
                </a:solidFill>
              </a:rPr>
              <a:t>Будівля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штаб-квартири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компанії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Longaberger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що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займається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виготовленням</a:t>
            </a:r>
            <a:r>
              <a:rPr lang="ru-RU" dirty="0" smtClean="0">
                <a:solidFill>
                  <a:srgbClr val="000000"/>
                </a:solidFill>
              </a:rPr>
              <a:t> корзин і </a:t>
            </a:r>
            <a:r>
              <a:rPr lang="ru-RU" dirty="0" err="1" smtClean="0">
                <a:solidFill>
                  <a:srgbClr val="000000"/>
                </a:solidFill>
              </a:rPr>
              <a:t>інших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плетених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виробів</a:t>
            </a:r>
            <a:r>
              <a:rPr lang="ru-RU" dirty="0" smtClean="0">
                <a:solidFill>
                  <a:srgbClr val="000000"/>
                </a:solidFill>
              </a:rPr>
              <a:t>, точно </a:t>
            </a:r>
            <a:r>
              <a:rPr lang="ru-RU" dirty="0" err="1" smtClean="0">
                <a:solidFill>
                  <a:srgbClr val="000000"/>
                </a:solidFill>
              </a:rPr>
              <a:t>копіює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форми</a:t>
            </a:r>
            <a:r>
              <a:rPr lang="ru-RU" dirty="0" smtClean="0">
                <a:solidFill>
                  <a:srgbClr val="000000"/>
                </a:solidFill>
              </a:rPr>
              <a:t> реального </a:t>
            </a:r>
            <a:r>
              <a:rPr lang="ru-RU" dirty="0" err="1" smtClean="0">
                <a:solidFill>
                  <a:srgbClr val="000000"/>
                </a:solidFill>
              </a:rPr>
              <a:t>виробу</a:t>
            </a:r>
            <a:r>
              <a:rPr lang="ru-RU" dirty="0" smtClean="0">
                <a:solidFill>
                  <a:srgbClr val="000000"/>
                </a:solidFill>
              </a:rPr>
              <a:t> — </a:t>
            </a:r>
            <a:r>
              <a:rPr lang="ru-RU" dirty="0" err="1" smtClean="0">
                <a:solidFill>
                  <a:srgbClr val="000000"/>
                </a:solidFill>
              </a:rPr>
              <a:t>плетеної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корзини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0000"/>
                </a:solidFill>
              </a:rPr>
              <a:t>Будівництво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цього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неймовірного</a:t>
            </a:r>
            <a:r>
              <a:rPr lang="ru-RU" dirty="0" smtClean="0">
                <a:solidFill>
                  <a:srgbClr val="000000"/>
                </a:solidFill>
              </a:rPr>
              <a:t> шедевру </a:t>
            </a:r>
            <a:r>
              <a:rPr lang="ru-RU" dirty="0" err="1" smtClean="0">
                <a:solidFill>
                  <a:srgbClr val="000000"/>
                </a:solidFill>
              </a:rPr>
              <a:t>тривало</a:t>
            </a:r>
            <a:r>
              <a:rPr lang="ru-RU" dirty="0" smtClean="0">
                <a:solidFill>
                  <a:srgbClr val="000000"/>
                </a:solidFill>
              </a:rPr>
              <a:t> 2 роки і </a:t>
            </a:r>
            <a:r>
              <a:rPr lang="ru-RU" dirty="0" err="1" smtClean="0">
                <a:solidFill>
                  <a:srgbClr val="000000"/>
                </a:solidFill>
              </a:rPr>
              <a:t>коштувало</a:t>
            </a:r>
            <a:r>
              <a:rPr lang="ru-RU" dirty="0" smtClean="0">
                <a:solidFill>
                  <a:srgbClr val="000000"/>
                </a:solidFill>
              </a:rPr>
              <a:t> </a:t>
            </a:r>
            <a:r>
              <a:rPr lang="ru-RU" b="1" dirty="0" smtClean="0">
                <a:solidFill>
                  <a:srgbClr val="000000"/>
                </a:solidFill>
              </a:rPr>
              <a:t>30 </a:t>
            </a:r>
            <a:r>
              <a:rPr lang="ru-RU" b="1" dirty="0" err="1" smtClean="0">
                <a:solidFill>
                  <a:srgbClr val="000000"/>
                </a:solidFill>
              </a:rPr>
              <a:t>мільйонів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доларів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 err="1" smtClean="0">
                <a:solidFill>
                  <a:srgbClr val="000000"/>
                </a:solidFill>
              </a:rPr>
              <a:t>Будинок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займає</a:t>
            </a:r>
            <a:r>
              <a:rPr lang="ru-RU" dirty="0" smtClean="0">
                <a:solidFill>
                  <a:srgbClr val="000000"/>
                </a:solidFill>
              </a:rPr>
              <a:t> площу</a:t>
            </a:r>
            <a:r>
              <a:rPr lang="ru-RU" b="1" dirty="0" smtClean="0">
                <a:solidFill>
                  <a:srgbClr val="000000"/>
                </a:solidFill>
              </a:rPr>
              <a:t>180 </a:t>
            </a:r>
            <a:r>
              <a:rPr lang="ru-RU" b="1" dirty="0" err="1" smtClean="0">
                <a:solidFill>
                  <a:srgbClr val="000000"/>
                </a:solidFill>
              </a:rPr>
              <a:t>тисяч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метрів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квадратних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архитектурный план</Template>
  <TotalTime>89</TotalTime>
  <Words>308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Modèle par défaut</vt:lpstr>
      <vt:lpstr>Архітектурний модернізм</vt:lpstr>
      <vt:lpstr>Презентация PowerPoint</vt:lpstr>
      <vt:lpstr>Презентация PowerPoint</vt:lpstr>
      <vt:lpstr>Презентация PowerPoint</vt:lpstr>
      <vt:lpstr>Презентация PowerPoint</vt:lpstr>
      <vt:lpstr>«Лісова спіраль» в Дармштадті, Німеччина</vt:lpstr>
      <vt:lpstr>Презентация PowerPoint</vt:lpstr>
      <vt:lpstr>Будинок-кошик в США</vt:lpstr>
      <vt:lpstr>Презентация PowerPoint</vt:lpstr>
      <vt:lpstr>Будинок-рояль зі скрипкою, Китай</vt:lpstr>
      <vt:lpstr>Презентация PowerPoint</vt:lpstr>
      <vt:lpstr>Кривий будинок в Сопоті, Польща</vt:lpstr>
      <vt:lpstr>Презентация PowerPoint</vt:lpstr>
      <vt:lpstr> Хабітат 67, Монреаль, Канада</vt:lpstr>
      <vt:lpstr>Презентация PowerPoint</vt:lpstr>
      <vt:lpstr>Вальсуючий будинок у Празі</vt:lpstr>
      <vt:lpstr>Презентация PowerPoint</vt:lpstr>
      <vt:lpstr>Будинок-книга, Канзас (США)</vt:lpstr>
      <vt:lpstr>Презентация PowerPoint</vt:lpstr>
      <vt:lpstr>Перевернутий будинок, Буковель</vt:lpstr>
      <vt:lpstr>Презентация PowerPoint</vt:lpstr>
      <vt:lpstr>Будинок-банкнота в Литві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Модернізм</dc:title>
  <dc:creator>NASTIA</dc:creator>
  <cp:lastModifiedBy>NASTIA</cp:lastModifiedBy>
  <cp:revision>9</cp:revision>
  <dcterms:modified xsi:type="dcterms:W3CDTF">2014-01-20T22:19:10Z</dcterms:modified>
</cp:coreProperties>
</file>