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1" r:id="rId5"/>
    <p:sldId id="260" r:id="rId6"/>
    <p:sldId id="264" r:id="rId7"/>
    <p:sldId id="262" r:id="rId8"/>
    <p:sldId id="263" r:id="rId9"/>
    <p:sldId id="267" r:id="rId10"/>
    <p:sldId id="265" r:id="rId11"/>
    <p:sldId id="268" r:id="rId12"/>
    <p:sldId id="269" r:id="rId13"/>
    <p:sldId id="270" r:id="rId14"/>
    <p:sldId id="271" r:id="rId15"/>
  </p:sldIdLst>
  <p:sldSz cx="9001125" cy="7200900"/>
  <p:notesSz cx="6858000" cy="9144000"/>
  <p:defaultTextStyle>
    <a:defPPr>
      <a:defRPr lang="ru-RU"/>
    </a:defPPr>
    <a:lvl1pPr marL="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2915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583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8745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166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4575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749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40405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0332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36" y="-72"/>
      </p:cViewPr>
      <p:guideLst>
        <p:guide orient="horz" pos="2268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3092354" y="1112122"/>
            <a:ext cx="8847062" cy="8847062"/>
            <a:chOff x="6184708" y="2224243"/>
            <a:chExt cx="17694124" cy="17694124"/>
          </a:xfrm>
          <a:effectLst>
            <a:outerShdw blurRad="63500" sx="102000" sy="102000" algn="ctr" rotWithShape="0">
              <a:srgbClr val="81C6FF"/>
            </a:outerShdw>
          </a:effectLst>
        </p:grpSpPr>
        <p:sp>
          <p:nvSpPr>
            <p:cNvPr id="8" name="Овал 7"/>
            <p:cNvSpPr/>
            <p:nvPr userDrawn="1"/>
          </p:nvSpPr>
          <p:spPr>
            <a:xfrm rot="900000">
              <a:off x="6996420" y="3316005"/>
              <a:ext cx="15049672" cy="15049672"/>
            </a:xfrm>
            <a:prstGeom prst="ellipse">
              <a:avLst/>
            </a:prstGeom>
            <a:blipFill>
              <a:blip r:embed="rId2" cstate="print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sharpenSoften amount="-20000"/>
                        </a14:imgEffect>
                        <a14:imgEffect>
                          <a14:colorTemperature colorTemp="4700"/>
                        </a14:imgEffect>
                        <a14:imgEffect>
                          <a14:saturation sat="120000"/>
                        </a14:imgEffect>
                      </a14:imgLayer>
                    </a14:imgProps>
                  </a:ext>
                </a:extLst>
              </a:blip>
              <a:stretch>
                <a:fillRect l="-6350" t="-7139" r="-6350" b="-7139"/>
              </a:stretch>
            </a:blip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 userDrawn="1"/>
          </p:nvSpPr>
          <p:spPr>
            <a:xfrm rot="14812304">
              <a:off x="6184708" y="2224243"/>
              <a:ext cx="17694124" cy="17694124"/>
            </a:xfrm>
            <a:prstGeom prst="ellipse">
              <a:avLst/>
            </a:prstGeom>
            <a:gradFill flip="none" rotWithShape="1">
              <a:gsLst>
                <a:gs pos="417">
                  <a:schemeClr val="tx1"/>
                </a:gs>
                <a:gs pos="66000">
                  <a:schemeClr val="tx1">
                    <a:alpha val="82000"/>
                  </a:schemeClr>
                </a:gs>
                <a:gs pos="84000">
                  <a:schemeClr val="tx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723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>
            <a:off x="-1510699" y="-758095"/>
            <a:ext cx="7198750" cy="5656166"/>
            <a:chOff x="-682988" y="-235745"/>
            <a:chExt cx="7198750" cy="5656166"/>
          </a:xfrm>
        </p:grpSpPr>
        <p:sp>
          <p:nvSpPr>
            <p:cNvPr id="11" name="Овал 10"/>
            <p:cNvSpPr/>
            <p:nvPr userDrawn="1"/>
          </p:nvSpPr>
          <p:spPr>
            <a:xfrm>
              <a:off x="-682988" y="-235745"/>
              <a:ext cx="7198750" cy="5656166"/>
            </a:xfrm>
            <a:prstGeom prst="ellipse">
              <a:avLst/>
            </a:prstGeom>
            <a:gradFill>
              <a:gsLst>
                <a:gs pos="0">
                  <a:schemeClr val="bg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1270000" sx="200000" sy="200000" algn="ctr" rotWithShape="0">
                <a:srgbClr val="FFA40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 userDrawn="1"/>
          </p:nvGrpSpPr>
          <p:grpSpPr>
            <a:xfrm>
              <a:off x="2577981" y="2253217"/>
              <a:ext cx="676812" cy="678242"/>
              <a:chOff x="5163555" y="4506434"/>
              <a:chExt cx="1420124" cy="1356484"/>
            </a:xfrm>
            <a:effectLst>
              <a:outerShdw blurRad="1270000" sx="1000" sy="1000" algn="ctr" rotWithShape="0">
                <a:schemeClr val="bg1"/>
              </a:outerShdw>
            </a:effectLst>
          </p:grpSpPr>
          <p:sp>
            <p:nvSpPr>
              <p:cNvPr id="13" name="Овал 12"/>
              <p:cNvSpPr/>
              <p:nvPr userDrawn="1"/>
            </p:nvSpPr>
            <p:spPr>
              <a:xfrm>
                <a:off x="5544741" y="4896644"/>
                <a:ext cx="576063" cy="5760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270000">
                  <a:srgbClr val="FFFF00">
                    <a:alpha val="30000"/>
                  </a:srgbClr>
                </a:glow>
                <a:outerShdw blurRad="1270000" sx="88000" sy="88000" algn="ctr" rotWithShape="0">
                  <a:srgbClr val="FFFF99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 userDrawn="1"/>
            </p:nvSpPr>
            <p:spPr>
              <a:xfrm>
                <a:off x="5163555" y="4506434"/>
                <a:ext cx="1420124" cy="13564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85800">
                  <a:srgbClr val="FFFF99"/>
                </a:glow>
                <a:outerShdw blurRad="1270000" sx="200000" sy="200000" algn="ctr" rotWithShape="0">
                  <a:srgbClr val="FFC000"/>
                </a:outerShdw>
                <a:softEdge rad="190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3"/>
          <p:cNvSpPr/>
          <p:nvPr userDrawn="1"/>
        </p:nvSpPr>
        <p:spPr>
          <a:xfrm rot="1800000">
            <a:off x="3408883" y="2702693"/>
            <a:ext cx="678242" cy="678242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00B0F0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0б 9"/>
          <p:cNvSpPr/>
          <p:nvPr userDrawn="1"/>
        </p:nvSpPr>
        <p:spPr>
          <a:xfrm rot="1800000">
            <a:off x="4787520" y="2950350"/>
            <a:ext cx="3272826" cy="3272826"/>
          </a:xfrm>
          <a:prstGeom prst="ellipse">
            <a:avLst/>
          </a:prstGeom>
          <a:solidFill>
            <a:schemeClr val="accent5">
              <a:lumMod val="40000"/>
              <a:lumOff val="60000"/>
              <a:alpha val="8000"/>
            </a:schemeClr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13"/>
          <p:cNvSpPr/>
          <p:nvPr userDrawn="1"/>
        </p:nvSpPr>
        <p:spPr>
          <a:xfrm rot="1800000">
            <a:off x="6917447" y="4728364"/>
            <a:ext cx="678242" cy="678242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2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14"/>
          <p:cNvSpPr/>
          <p:nvPr userDrawn="1"/>
        </p:nvSpPr>
        <p:spPr>
          <a:xfrm rot="1800000">
            <a:off x="7489536" y="5141121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"/>
          <p:cNvSpPr/>
          <p:nvPr userDrawn="1"/>
        </p:nvSpPr>
        <p:spPr>
          <a:xfrm rot="1800000">
            <a:off x="4252732" y="3256111"/>
            <a:ext cx="364882" cy="364882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C000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"/>
          <p:cNvSpPr/>
          <p:nvPr userDrawn="1"/>
        </p:nvSpPr>
        <p:spPr>
          <a:xfrm rot="1800000">
            <a:off x="3723561" y="2950594"/>
            <a:ext cx="364882" cy="364882"/>
          </a:xfrm>
          <a:prstGeom prst="ellipse">
            <a:avLst/>
          </a:prstGeom>
          <a:gradFill>
            <a:gsLst>
              <a:gs pos="0">
                <a:srgbClr val="FFFF00">
                  <a:alpha val="10000"/>
                </a:srgbClr>
              </a:gs>
              <a:gs pos="100000">
                <a:srgbClr val="92D050">
                  <a:alpha val="4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11б 6"/>
          <p:cNvSpPr/>
          <p:nvPr userDrawn="1"/>
        </p:nvSpPr>
        <p:spPr>
          <a:xfrm rot="1800000">
            <a:off x="4734856" y="3106293"/>
            <a:ext cx="1782353" cy="2160240"/>
          </a:xfrm>
          <a:prstGeom prst="star6">
            <a:avLst>
              <a:gd name="adj" fmla="val 50000"/>
              <a:gd name="hf" fmla="val 115470"/>
            </a:avLst>
          </a:prstGeom>
          <a:gradFill flip="none" rotWithShape="1">
            <a:gsLst>
              <a:gs pos="0">
                <a:srgbClr val="7030A0">
                  <a:alpha val="10000"/>
                </a:srgbClr>
              </a:gs>
              <a:gs pos="100000">
                <a:srgbClr val="FF0000"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3б 2"/>
          <p:cNvSpPr/>
          <p:nvPr userDrawn="1"/>
        </p:nvSpPr>
        <p:spPr>
          <a:xfrm rot="1800000">
            <a:off x="3387870" y="2557554"/>
            <a:ext cx="1307642" cy="1307642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9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3" name="12б 10"/>
          <p:cNvSpPr/>
          <p:nvPr userDrawn="1"/>
        </p:nvSpPr>
        <p:spPr>
          <a:xfrm rot="1800000">
            <a:off x="6323896" y="3930320"/>
            <a:ext cx="2469286" cy="2743652"/>
          </a:xfrm>
          <a:prstGeom prst="star6">
            <a:avLst>
              <a:gd name="adj" fmla="val 42978"/>
              <a:gd name="hf" fmla="val 115470"/>
            </a:avLst>
          </a:prstGeom>
          <a:gradFill flip="none" rotWithShape="1">
            <a:gsLst>
              <a:gs pos="0">
                <a:srgbClr val="FFFF00">
                  <a:alpha val="10000"/>
                </a:srgbClr>
              </a:gs>
              <a:gs pos="100000">
                <a:srgbClr val="81C6FF"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62"/>
          <p:cNvSpPr/>
          <p:nvPr userDrawn="1"/>
        </p:nvSpPr>
        <p:spPr>
          <a:xfrm rot="1800000">
            <a:off x="4960005" y="3664455"/>
            <a:ext cx="364882" cy="364882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00B0F0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8б 7"/>
          <p:cNvSpPr/>
          <p:nvPr userDrawn="1"/>
        </p:nvSpPr>
        <p:spPr>
          <a:xfrm rot="1800000">
            <a:off x="5797998" y="3895017"/>
            <a:ext cx="1563290" cy="1563290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FF00">
                  <a:alpha val="5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6" name="9"/>
          <p:cNvSpPr/>
          <p:nvPr userDrawn="1"/>
        </p:nvSpPr>
        <p:spPr>
          <a:xfrm rot="1800000">
            <a:off x="6701115" y="4685926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0000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"/>
          <p:cNvSpPr/>
          <p:nvPr userDrawn="1"/>
        </p:nvSpPr>
        <p:spPr>
          <a:xfrm rot="1800000">
            <a:off x="5647175" y="4061193"/>
            <a:ext cx="364882" cy="364882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C000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6"/>
          <p:cNvSpPr/>
          <p:nvPr userDrawn="1"/>
        </p:nvSpPr>
        <p:spPr>
          <a:xfrm rot="1800000">
            <a:off x="4818172" y="3582568"/>
            <a:ext cx="364882" cy="364882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2"/>
          <p:cNvSpPr/>
          <p:nvPr userDrawn="1"/>
        </p:nvSpPr>
        <p:spPr>
          <a:xfrm rot="1800000">
            <a:off x="3273194" y="2624353"/>
            <a:ext cx="678242" cy="678242"/>
          </a:xfrm>
          <a:prstGeom prst="ellipse">
            <a:avLst/>
          </a:prstGeom>
          <a:gradFill>
            <a:gsLst>
              <a:gs pos="0">
                <a:srgbClr val="FFFF00">
                  <a:alpha val="0"/>
                </a:srgbClr>
              </a:gs>
              <a:gs pos="100000">
                <a:srgbClr val="FFFF00">
                  <a:alpha val="2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1б 1"/>
          <p:cNvSpPr/>
          <p:nvPr userDrawn="1"/>
        </p:nvSpPr>
        <p:spPr>
          <a:xfrm rot="1800000">
            <a:off x="1833572" y="1659081"/>
            <a:ext cx="1307642" cy="1307642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chemeClr val="accent5">
                  <a:lumMod val="20000"/>
                  <a:lumOff val="80000"/>
                  <a:alpha val="9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1" name="8б 5"/>
          <p:cNvSpPr/>
          <p:nvPr userDrawn="1"/>
        </p:nvSpPr>
        <p:spPr>
          <a:xfrm rot="1800000">
            <a:off x="2243975" y="1481833"/>
            <a:ext cx="3272826" cy="3272826"/>
          </a:xfrm>
          <a:custGeom>
            <a:avLst/>
            <a:gdLst/>
            <a:ahLst/>
            <a:cxnLst/>
            <a:rect l="l" t="t" r="r" b="b"/>
            <a:pathLst>
              <a:path w="3572776" h="3572776">
                <a:moveTo>
                  <a:pt x="1467448" y="830513"/>
                </a:moveTo>
                <a:cubicBezTo>
                  <a:pt x="939533" y="830513"/>
                  <a:pt x="511573" y="1258473"/>
                  <a:pt x="511573" y="1786388"/>
                </a:cubicBezTo>
                <a:cubicBezTo>
                  <a:pt x="511573" y="2314303"/>
                  <a:pt x="939533" y="2742263"/>
                  <a:pt x="1467448" y="2742263"/>
                </a:cubicBezTo>
                <a:cubicBezTo>
                  <a:pt x="1995363" y="2742263"/>
                  <a:pt x="2423323" y="2314303"/>
                  <a:pt x="2423323" y="1786388"/>
                </a:cubicBezTo>
                <a:cubicBezTo>
                  <a:pt x="2423323" y="1258473"/>
                  <a:pt x="1995363" y="830513"/>
                  <a:pt x="1467448" y="830513"/>
                </a:cubicBezTo>
                <a:close/>
                <a:moveTo>
                  <a:pt x="1786388" y="0"/>
                </a:moveTo>
                <a:cubicBezTo>
                  <a:pt x="2772983" y="0"/>
                  <a:pt x="3572776" y="799793"/>
                  <a:pt x="3572776" y="1786388"/>
                </a:cubicBezTo>
                <a:cubicBezTo>
                  <a:pt x="3572776" y="2772983"/>
                  <a:pt x="2772983" y="3572776"/>
                  <a:pt x="1786388" y="3572776"/>
                </a:cubicBezTo>
                <a:cubicBezTo>
                  <a:pt x="799793" y="3572776"/>
                  <a:pt x="0" y="2772983"/>
                  <a:pt x="0" y="1786388"/>
                </a:cubicBezTo>
                <a:cubicBezTo>
                  <a:pt x="0" y="799793"/>
                  <a:pt x="799793" y="0"/>
                  <a:pt x="1786388" y="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>
            <a:outerShdw sx="200000" sy="200000" algn="ctr" rotWithShape="0">
              <a:srgbClr val="FF8B8B">
                <a:alpha val="75000"/>
              </a:srgbClr>
            </a:outerShdw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7б 8"/>
          <p:cNvSpPr/>
          <p:nvPr userDrawn="1"/>
        </p:nvSpPr>
        <p:spPr>
          <a:xfrm rot="1800000">
            <a:off x="1763462" y="493637"/>
            <a:ext cx="6636234" cy="6636234"/>
          </a:xfrm>
          <a:custGeom>
            <a:avLst/>
            <a:gdLst/>
            <a:ahLst/>
            <a:cxnLst/>
            <a:rect l="l" t="t" r="r" b="b"/>
            <a:pathLst>
              <a:path w="3572776" h="3572776">
                <a:moveTo>
                  <a:pt x="1467448" y="830513"/>
                </a:moveTo>
                <a:cubicBezTo>
                  <a:pt x="939533" y="830513"/>
                  <a:pt x="511573" y="1258473"/>
                  <a:pt x="511573" y="1786388"/>
                </a:cubicBezTo>
                <a:cubicBezTo>
                  <a:pt x="511573" y="2314303"/>
                  <a:pt x="939533" y="2742263"/>
                  <a:pt x="1467448" y="2742263"/>
                </a:cubicBezTo>
                <a:cubicBezTo>
                  <a:pt x="1995363" y="2742263"/>
                  <a:pt x="2423323" y="2314303"/>
                  <a:pt x="2423323" y="1786388"/>
                </a:cubicBezTo>
                <a:cubicBezTo>
                  <a:pt x="2423323" y="1258473"/>
                  <a:pt x="1995363" y="830513"/>
                  <a:pt x="1467448" y="830513"/>
                </a:cubicBezTo>
                <a:close/>
                <a:moveTo>
                  <a:pt x="1786388" y="0"/>
                </a:moveTo>
                <a:cubicBezTo>
                  <a:pt x="2772983" y="0"/>
                  <a:pt x="3572776" y="799793"/>
                  <a:pt x="3572776" y="1786388"/>
                </a:cubicBezTo>
                <a:cubicBezTo>
                  <a:pt x="3572776" y="2772983"/>
                  <a:pt x="2772983" y="3572776"/>
                  <a:pt x="1786388" y="3572776"/>
                </a:cubicBezTo>
                <a:cubicBezTo>
                  <a:pt x="799793" y="3572776"/>
                  <a:pt x="0" y="2772983"/>
                  <a:pt x="0" y="1786388"/>
                </a:cubicBezTo>
                <a:cubicBezTo>
                  <a:pt x="0" y="799793"/>
                  <a:pt x="799793" y="0"/>
                  <a:pt x="178638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0000">
                  <a:alpha val="40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698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53"/>
          <p:cNvSpPr>
            <a:spLocks noGrp="1"/>
          </p:cNvSpPr>
          <p:nvPr>
            <p:ph type="title" hasCustomPrompt="1"/>
          </p:nvPr>
        </p:nvSpPr>
        <p:spPr>
          <a:xfrm>
            <a:off x="3759952" y="1320180"/>
            <a:ext cx="5256966" cy="1200150"/>
          </a:xfrm>
          <a:prstGeom prst="rect">
            <a:avLst/>
          </a:prstGeom>
        </p:spPr>
        <p:txBody>
          <a:bodyPr anchor="b"/>
          <a:lstStyle>
            <a:lvl1pPr>
              <a:defRPr sz="36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4" name="Овал 33"/>
          <p:cNvSpPr/>
          <p:nvPr userDrawn="1"/>
        </p:nvSpPr>
        <p:spPr>
          <a:xfrm>
            <a:off x="770268" y="801736"/>
            <a:ext cx="2636816" cy="26368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ъект 7"/>
          <p:cNvSpPr>
            <a:spLocks noGrp="1"/>
          </p:cNvSpPr>
          <p:nvPr>
            <p:ph sz="quarter" idx="11"/>
          </p:nvPr>
        </p:nvSpPr>
        <p:spPr>
          <a:xfrm>
            <a:off x="179388" y="3211375"/>
            <a:ext cx="3227387" cy="3888482"/>
          </a:xfrm>
          <a:prstGeom prst="rect">
            <a:avLst/>
          </a:prstGeom>
        </p:spPr>
        <p:txBody>
          <a:bodyPr/>
          <a:lstStyle>
            <a:lvl1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1pPr>
            <a:lvl2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2pPr>
            <a:lvl3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3pPr>
            <a:lvl4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4pPr>
            <a:lvl5pPr algn="l" defTabSz="720090" rtl="0" eaLnBrk="1" latinLnBrk="0" hangingPunct="1">
              <a:spcBef>
                <a:spcPct val="20000"/>
              </a:spcBef>
              <a:buFont typeface="Arial" pitchFamily="34" charset="0"/>
              <a:defRPr lang="ru-RU" sz="2400" kern="1200" dirty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ea typeface="+mn-ea"/>
                <a:cs typeface="Segoe U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939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11 -0.12148 L 0.00282 0.00859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7" y="650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358E-7 -3.54497E-6 L -0.18393 -0.13007 " pathEditMode="relative" rAng="0" ptsTypes="AA">
                                      <p:cBhvr>
                                        <p:cTn id="62" dur="3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7" y="-650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 0.00265 L -0.26022 -0.18496 " pathEditMode="relative" rAng="0" ptsTypes="AA">
                                      <p:cBhvr>
                                        <p:cTn id="64" dur="3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-93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7 -0.00529 L -0.33034 -0.22531 " pathEditMode="relative" rAng="0" ptsTypes="AA">
                                      <p:cBhvr>
                                        <p:cTn id="66" dur="3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7" y="-1100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3 -0.01014 L -0.35095 -0.24427 " pathEditMode="relative" rAng="0" ptsTypes="AA">
                                      <p:cBhvr>
                                        <p:cTn id="68" dur="3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5" y="-1170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4.28571E-6 L -0.42512 -0.29939 " pathEditMode="relative" rAng="0" ptsTypes="AA">
                                      <p:cBhvr>
                                        <p:cTn id="70" dur="3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5" y="-1496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4.92063E-6 L -0.53788 -0.38073 " pathEditMode="relative" rAng="0" ptsTypes="AA">
                                      <p:cBhvr>
                                        <p:cTn id="72" dur="3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3" y="-1904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1 1.40119E-6 L -0.58645 -0.41353 " pathEditMode="relative" rAng="0" ptsTypes="AA">
                                      <p:cBhvr>
                                        <p:cTn id="74" dur="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7" y="-2068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9506E-7 -1.45847E-6 L -0.62826 -0.44371 " pathEditMode="relative" rAng="0" ptsTypes="AA">
                                      <p:cBhvr>
                                        <p:cTn id="76" dur="3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2" y="-2218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4 0.01146 L -0.19429 -0.13093 " pathEditMode="relative" rAng="0" ptsTypes="AA">
                                      <p:cBhvr>
                                        <p:cTn id="78" dur="3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711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15 -0.07124 L -2.39238E-6 -4.19056E-6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8" y="3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  <p:bldP spid="3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00" r="73908" b="20000"/>
          <a:stretch/>
        </p:blipFill>
        <p:spPr bwMode="auto">
          <a:xfrm rot="16200000">
            <a:off x="2880383" y="-2952339"/>
            <a:ext cx="3240359" cy="900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450850" y="288925"/>
            <a:ext cx="8101013" cy="1200150"/>
          </a:xfrm>
          <a:prstGeom prst="rect">
            <a:avLst/>
          </a:prstGeom>
        </p:spPr>
        <p:txBody>
          <a:bodyPr anchor="b"/>
          <a:lstStyle>
            <a:lvl1pPr>
              <a:defRPr lang="ru-RU" sz="40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Объект 6"/>
          <p:cNvSpPr>
            <a:spLocks noGrp="1"/>
          </p:cNvSpPr>
          <p:nvPr>
            <p:ph sz="quarter" idx="10"/>
          </p:nvPr>
        </p:nvSpPr>
        <p:spPr>
          <a:xfrm>
            <a:off x="468313" y="1728242"/>
            <a:ext cx="8064500" cy="5112296"/>
          </a:xfrm>
          <a:prstGeom prst="rect">
            <a:avLst/>
          </a:prstGeom>
        </p:spPr>
        <p:txBody>
          <a:bodyPr/>
          <a:lstStyle>
            <a:lvl1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1pPr>
            <a:lvl2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2pPr>
            <a:lvl3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3pPr>
            <a:lvl4pPr>
              <a:defRPr lang="ru-RU" sz="240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4pPr>
            <a:lvl5pPr>
              <a:defRPr lang="ru-RU" sz="240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Овал 6"/>
          <p:cNvSpPr/>
          <p:nvPr userDrawn="1"/>
        </p:nvSpPr>
        <p:spPr>
          <a:xfrm flipV="1">
            <a:off x="179956" y="1368202"/>
            <a:ext cx="8713094" cy="838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 userDrawn="1"/>
        </p:nvSpPr>
        <p:spPr>
          <a:xfrm flipV="1">
            <a:off x="179956" y="6912818"/>
            <a:ext cx="8713094" cy="838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37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1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 комментар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00" r="73908" b="20000"/>
          <a:stretch/>
        </p:blipFill>
        <p:spPr bwMode="auto">
          <a:xfrm rot="16200000">
            <a:off x="2880383" y="-2952339"/>
            <a:ext cx="3240359" cy="900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Рисунок 2"/>
          <p:cNvSpPr>
            <a:spLocks noGrp="1"/>
          </p:cNvSpPr>
          <p:nvPr>
            <p:ph type="pic" sz="quarter" idx="10"/>
          </p:nvPr>
        </p:nvSpPr>
        <p:spPr>
          <a:xfrm>
            <a:off x="455612" y="287338"/>
            <a:ext cx="8089900" cy="5617367"/>
          </a:xfrm>
          <a:prstGeom prst="rect">
            <a:avLst/>
          </a:prstGeom>
          <a:solidFill>
            <a:srgbClr val="00B0F0">
              <a:alpha val="30000"/>
            </a:srgbClr>
          </a:solidFill>
          <a:effectLst>
            <a:outerShdw blurRad="571500" sx="102000" sy="102000" algn="ctr" rotWithShape="0">
              <a:schemeClr val="bg1"/>
            </a:outerShdw>
          </a:effectLst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6" name="Скругленный прямоугольник 15"/>
          <p:cNvSpPr/>
          <p:nvPr userDrawn="1"/>
        </p:nvSpPr>
        <p:spPr>
          <a:xfrm>
            <a:off x="456249" y="5934502"/>
            <a:ext cx="8088625" cy="1122332"/>
          </a:xfrm>
          <a:custGeom>
            <a:avLst/>
            <a:gdLst/>
            <a:ahLst/>
            <a:cxnLst/>
            <a:rect l="l" t="t" r="r" b="b"/>
            <a:pathLst>
              <a:path w="8088625" h="1122332">
                <a:moveTo>
                  <a:pt x="7320677" y="0"/>
                </a:moveTo>
                <a:lnTo>
                  <a:pt x="7500697" y="186228"/>
                </a:lnTo>
                <a:lnTo>
                  <a:pt x="7975637" y="186228"/>
                </a:lnTo>
                <a:cubicBezTo>
                  <a:pt x="8038039" y="186228"/>
                  <a:pt x="8088625" y="236814"/>
                  <a:pt x="8088625" y="299216"/>
                </a:cubicBezTo>
                <a:lnTo>
                  <a:pt x="8088625" y="1009344"/>
                </a:lnTo>
                <a:cubicBezTo>
                  <a:pt x="8088625" y="1071746"/>
                  <a:pt x="8038039" y="1122332"/>
                  <a:pt x="7975637" y="1122332"/>
                </a:cubicBezTo>
                <a:lnTo>
                  <a:pt x="112988" y="1122332"/>
                </a:lnTo>
                <a:cubicBezTo>
                  <a:pt x="50586" y="1122332"/>
                  <a:pt x="0" y="1071746"/>
                  <a:pt x="0" y="1009344"/>
                </a:cubicBezTo>
                <a:lnTo>
                  <a:pt x="0" y="299216"/>
                </a:lnTo>
                <a:cubicBezTo>
                  <a:pt x="0" y="236814"/>
                  <a:pt x="50586" y="186228"/>
                  <a:pt x="112988" y="186228"/>
                </a:cubicBezTo>
                <a:lnTo>
                  <a:pt x="7140657" y="186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584200" dist="50800" dir="16200000">
              <a:schemeClr val="tx2">
                <a:lumMod val="50000"/>
                <a:alpha val="3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>
              <a:solidFill>
                <a:srgbClr val="0070C0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63033" y="6120730"/>
            <a:ext cx="8101013" cy="936104"/>
          </a:xfrm>
        </p:spPr>
        <p:txBody>
          <a:bodyPr anchor="t"/>
          <a:lstStyle>
            <a:lvl1pPr>
              <a:defRPr lang="ru-RU" sz="2400">
                <a:solidFill>
                  <a:srgbClr val="0070C0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pPr marL="347187" lvl="0" indent="-347187" algn="l">
              <a:spcBef>
                <a:spcPct val="20000"/>
              </a:spcBef>
              <a:buFont typeface="Arial" pitchFamily="34" charset="0"/>
              <a:buChar char="•"/>
            </a:pPr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57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085" y="2236947"/>
            <a:ext cx="7650956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169" y="4080510"/>
            <a:ext cx="6300788" cy="184023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0">
            <a:off x="-96837" y="1594150"/>
            <a:ext cx="3441131" cy="3195026"/>
          </a:xfrm>
          <a:prstGeom prst="rect">
            <a:avLst/>
          </a:prstGeom>
        </p:spPr>
      </p:pic>
      <p:sp>
        <p:nvSpPr>
          <p:cNvPr id="8" name="Овал 7"/>
          <p:cNvSpPr/>
          <p:nvPr userDrawn="1"/>
        </p:nvSpPr>
        <p:spPr>
          <a:xfrm>
            <a:off x="-2312575" y="2325454"/>
            <a:ext cx="11481026" cy="1512170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 userDrawn="1"/>
        </p:nvSpPr>
        <p:spPr>
          <a:xfrm>
            <a:off x="3596144" y="-1767747"/>
            <a:ext cx="1275894" cy="9698571"/>
          </a:xfrm>
          <a:prstGeom prst="ellipse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 userDrawn="1"/>
        </p:nvSpPr>
        <p:spPr>
          <a:xfrm rot="3600000">
            <a:off x="2873141" y="-2352177"/>
            <a:ext cx="2721902" cy="10867433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2532903" y="-594519"/>
            <a:ext cx="3402378" cy="735211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зади"/>
          <p:cNvSpPr/>
          <p:nvPr userDrawn="1"/>
        </p:nvSpPr>
        <p:spPr>
          <a:xfrm>
            <a:off x="2462020" y="1191330"/>
            <a:ext cx="3544144" cy="37804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905000">
              <a:srgbClr val="00B0F0">
                <a:alpha val="33000"/>
              </a:srgbClr>
            </a:glow>
            <a:outerShdw blurRad="1270000" sx="135000" sy="135000" algn="ctr" rotWithShape="0">
              <a:srgbClr val="0070C0"/>
            </a:outerShdw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076" r="-1"/>
          <a:stretch/>
        </p:blipFill>
        <p:spPr>
          <a:xfrm flipH="1">
            <a:off x="379975" y="2499104"/>
            <a:ext cx="2693549" cy="1164873"/>
          </a:xfrm>
          <a:prstGeom prst="rect">
            <a:avLst/>
          </a:prstGeom>
        </p:spPr>
      </p:pic>
      <p:sp>
        <p:nvSpPr>
          <p:cNvPr id="14" name="Овал 13"/>
          <p:cNvSpPr/>
          <p:nvPr userDrawn="1"/>
        </p:nvSpPr>
        <p:spPr>
          <a:xfrm>
            <a:off x="4664615" y="1266939"/>
            <a:ext cx="3402378" cy="362920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546100">
              <a:srgbClr val="0070C0">
                <a:alpha val="8000"/>
              </a:srgbClr>
            </a:glow>
            <a:innerShdw blurRad="1270000" dist="723900" dir="10800000">
              <a:srgbClr val="0070C0"/>
            </a:inn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6" y="2499104"/>
            <a:ext cx="9001125" cy="1164873"/>
          </a:xfrm>
          <a:prstGeom prst="rect">
            <a:avLst/>
          </a:prstGeom>
        </p:spPr>
      </p:pic>
      <p:sp>
        <p:nvSpPr>
          <p:cNvPr id="16" name="Овал 15"/>
          <p:cNvSpPr/>
          <p:nvPr userDrawn="1"/>
        </p:nvSpPr>
        <p:spPr>
          <a:xfrm>
            <a:off x="-3660349" y="3066203"/>
            <a:ext cx="14176575" cy="347294"/>
          </a:xfrm>
          <a:prstGeom prst="ellipse">
            <a:avLst/>
          </a:prstGeom>
          <a:gradFill>
            <a:gsLst>
              <a:gs pos="0">
                <a:srgbClr val="31FF01">
                  <a:alpha val="22353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6"/>
          <p:cNvGrpSpPr/>
          <p:nvPr userDrawn="1"/>
        </p:nvGrpSpPr>
        <p:grpSpPr>
          <a:xfrm flipV="1">
            <a:off x="-851477" y="2499103"/>
            <a:ext cx="8558830" cy="1075116"/>
            <a:chOff x="-6971472" y="6887987"/>
            <a:chExt cx="19608938" cy="2275434"/>
          </a:xfrm>
        </p:grpSpPr>
        <p:sp>
          <p:nvSpPr>
            <p:cNvPr id="18" name="Овал 17"/>
            <p:cNvSpPr/>
            <p:nvPr userDrawn="1"/>
          </p:nvSpPr>
          <p:spPr>
            <a:xfrm>
              <a:off x="-6971472" y="7661286"/>
              <a:ext cx="19608938" cy="66010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8"/>
            <p:cNvGrpSpPr/>
            <p:nvPr userDrawn="1"/>
          </p:nvGrpSpPr>
          <p:grpSpPr>
            <a:xfrm>
              <a:off x="-5148508" y="6887987"/>
              <a:ext cx="16129790" cy="2275434"/>
              <a:chOff x="-3564333" y="8636379"/>
              <a:chExt cx="16129790" cy="2275434"/>
            </a:xfrm>
          </p:grpSpPr>
          <p:sp>
            <p:nvSpPr>
              <p:cNvPr id="20" name="Овал 19"/>
              <p:cNvSpPr/>
              <p:nvPr userDrawn="1"/>
            </p:nvSpPr>
            <p:spPr>
              <a:xfrm>
                <a:off x="-3564333" y="8636379"/>
                <a:ext cx="16129790" cy="227543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 userDrawn="1"/>
            </p:nvSpPr>
            <p:spPr>
              <a:xfrm>
                <a:off x="3593954" y="8879003"/>
                <a:ext cx="1831638" cy="179018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2" name="Овал 21"/>
          <p:cNvSpPr/>
          <p:nvPr userDrawn="1"/>
        </p:nvSpPr>
        <p:spPr>
          <a:xfrm>
            <a:off x="7659234" y="992360"/>
            <a:ext cx="3685910" cy="4178360"/>
          </a:xfrm>
          <a:prstGeom prst="ellipse">
            <a:avLst/>
          </a:prstGeom>
          <a:gradFill>
            <a:gsLst>
              <a:gs pos="0">
                <a:srgbClr val="00FF00">
                  <a:alpha val="15000"/>
                </a:srgbClr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22"/>
          <p:cNvGrpSpPr/>
          <p:nvPr userDrawn="1"/>
        </p:nvGrpSpPr>
        <p:grpSpPr>
          <a:xfrm>
            <a:off x="-7882562" y="2002562"/>
            <a:ext cx="21810547" cy="2044033"/>
            <a:chOff x="-3564334" y="11128186"/>
            <a:chExt cx="16129792" cy="1946698"/>
          </a:xfrm>
        </p:grpSpPr>
        <p:sp>
          <p:nvSpPr>
            <p:cNvPr id="24" name="Овал 23"/>
            <p:cNvSpPr/>
            <p:nvPr userDrawn="1"/>
          </p:nvSpPr>
          <p:spPr>
            <a:xfrm>
              <a:off x="-3564334" y="11805777"/>
              <a:ext cx="16129792" cy="692691"/>
            </a:xfrm>
            <a:prstGeom prst="ellipse">
              <a:avLst/>
            </a:prstGeom>
            <a:gradFill flip="none" rotWithShape="1">
              <a:gsLst>
                <a:gs pos="0">
                  <a:srgbClr val="339EFF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 userDrawn="1"/>
          </p:nvSpPr>
          <p:spPr>
            <a:xfrm>
              <a:off x="-3564334" y="11904732"/>
              <a:ext cx="16129792" cy="39582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 userDrawn="1"/>
          </p:nvSpPr>
          <p:spPr>
            <a:xfrm>
              <a:off x="-1090439" y="11738318"/>
              <a:ext cx="11182003" cy="85910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 userDrawn="1"/>
          </p:nvSpPr>
          <p:spPr>
            <a:xfrm>
              <a:off x="-1390121" y="11579720"/>
              <a:ext cx="11182003" cy="118747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Овал 27"/>
            <p:cNvSpPr/>
            <p:nvPr userDrawn="1"/>
          </p:nvSpPr>
          <p:spPr>
            <a:xfrm>
              <a:off x="3492451" y="11165431"/>
              <a:ext cx="2016222" cy="187220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 userDrawn="1"/>
          </p:nvSpPr>
          <p:spPr>
            <a:xfrm>
              <a:off x="2484339" y="11128186"/>
              <a:ext cx="4032446" cy="194669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Овал 29"/>
          <p:cNvSpPr/>
          <p:nvPr userDrawn="1"/>
        </p:nvSpPr>
        <p:spPr>
          <a:xfrm>
            <a:off x="5425485" y="2041670"/>
            <a:ext cx="2667896" cy="2079741"/>
          </a:xfrm>
          <a:prstGeom prst="ellipse">
            <a:avLst/>
          </a:prstGeom>
          <a:gradFill>
            <a:gsLst>
              <a:gs pos="0">
                <a:srgbClr val="00FF00">
                  <a:alpha val="15000"/>
                </a:srgbClr>
              </a:gs>
              <a:gs pos="26000">
                <a:srgbClr val="FFFF00">
                  <a:alpha val="24000"/>
                </a:srgbClr>
              </a:gs>
              <a:gs pos="50000">
                <a:srgbClr val="FF0000">
                  <a:alpha val="30000"/>
                </a:srgbClr>
              </a:gs>
              <a:gs pos="75000">
                <a:srgbClr val="FF00FF">
                  <a:alpha val="15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 userDrawn="1"/>
        </p:nvSpPr>
        <p:spPr>
          <a:xfrm>
            <a:off x="-3420318" y="6263724"/>
            <a:ext cx="10171130" cy="38404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33" name="Овал 32"/>
          <p:cNvSpPr/>
          <p:nvPr userDrawn="1"/>
        </p:nvSpPr>
        <p:spPr>
          <a:xfrm>
            <a:off x="4410553" y="5928673"/>
            <a:ext cx="10171130" cy="38404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34" name="Заголовок 53"/>
          <p:cNvSpPr>
            <a:spLocks noGrp="1"/>
          </p:cNvSpPr>
          <p:nvPr>
            <p:ph type="title" hasCustomPrompt="1"/>
          </p:nvPr>
        </p:nvSpPr>
        <p:spPr>
          <a:xfrm>
            <a:off x="411643" y="6088675"/>
            <a:ext cx="8177839" cy="66892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293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732E-6 7.75558E-7 L 0.80529 7.7555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507 0.00647 L -0.19978 0.00647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8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8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accel="47000" decel="51000" autoRev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1200000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accel="47000" decel="51000" autoRev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1200000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accel="47000" decel="51000" autoRev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0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accel="47000" decel="51000" autoRev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1200000">
                                      <p:cBhvr>
                                        <p:cTn id="4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13733 -1.85185E-6 " pathEditMode="relative" rAng="0" ptsTypes="AA">
                                      <p:cBhvr>
                                        <p:cTn id="42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6" grpId="0" animBg="1"/>
      <p:bldP spid="22" grpId="0" animBg="1"/>
      <p:bldP spid="30" grpId="0" animBg="1"/>
      <p:bldP spid="32" grpId="0" animBg="1"/>
      <p:bldP spid="33" grpId="0" animBg="1"/>
      <p:bldP spid="34" grpId="0"/>
      <p:bldP spid="34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" y="0"/>
            <a:ext cx="8991758" cy="7200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Blur radius="1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48" y="-26089"/>
            <a:ext cx="9019490" cy="7223108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-3420318" y="570867"/>
            <a:ext cx="10171130" cy="38404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4410553" y="235816"/>
            <a:ext cx="10171130" cy="38404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443806" y="197320"/>
            <a:ext cx="7974435" cy="832445"/>
          </a:xfrm>
          <a:prstGeom prst="rect">
            <a:avLst/>
          </a:prstGeom>
        </p:spPr>
        <p:txBody>
          <a:bodyPr anchor="t"/>
          <a:lstStyle>
            <a:lvl1pPr>
              <a:defRPr lang="ru-RU" sz="4000" baseline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cs typeface="Segoe UI Light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1"/>
          </p:nvPr>
        </p:nvSpPr>
        <p:spPr>
          <a:xfrm>
            <a:off x="460996" y="1257423"/>
            <a:ext cx="7938492" cy="5216146"/>
          </a:xfrm>
          <a:blipFill dpi="0"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254000" sx="85000" sy="85000" flip="none" algn="ctr"/>
          </a:blipFill>
          <a:ln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reflection blurRad="127000" endPos="11000" dist="88900" dir="5400000" sy="-100000" algn="bl" rotWithShape="0"/>
          </a:effectLst>
        </p:spPr>
        <p:txBody>
          <a:bodyPr/>
          <a:lstStyle>
            <a:lvl1pPr>
              <a:defRPr lang="ru-RU">
                <a:solidFill>
                  <a:schemeClr val="bg1"/>
                </a:solidFill>
                <a:effectLst>
                  <a:outerShdw blurRad="215900" dist="38100" dir="5400000" sx="102000" sy="102000" algn="t" rotWithShape="0">
                    <a:srgbClr val="0070C0"/>
                  </a:outerShdw>
                </a:effectLst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241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732E-6 7.75558E-7 L 0.80529 7.75558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507 0.00647 L -0.19978 0.00647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обый (титульный)">
    <p:bg>
      <p:bgPr>
        <a:blipFill dpi="0" rotWithShape="1">
          <a:blip r:embed="rId2" cstate="print"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4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38426" y="2972003"/>
            <a:ext cx="6724272" cy="1040570"/>
          </a:xfrm>
        </p:spPr>
        <p:txBody>
          <a:bodyPr wrap="none" lIns="116107" tIns="58053" rIns="116107" bIns="58053">
            <a:spAutoFit/>
          </a:bodyPr>
          <a:lstStyle>
            <a:lvl1pPr>
              <a:defRPr lang="ru-RU" sz="6000">
                <a:gradFill flip="none" rotWithShape="1">
                  <a:gsLst>
                    <a:gs pos="0">
                      <a:prstClr val="black"/>
                    </a:gs>
                    <a:gs pos="100000">
                      <a:srgbClr val="5C0000"/>
                    </a:gs>
                  </a:gsLst>
                  <a:lin ang="5400000" scaled="1"/>
                  <a:tileRect/>
                </a:gradFill>
                <a:effectLst>
                  <a:glow rad="63500">
                    <a:srgbClr val="8064A2">
                      <a:lumMod val="20000"/>
                      <a:lumOff val="80000"/>
                      <a:alpha val="18000"/>
                    </a:srgbClr>
                  </a:glow>
                  <a:outerShdw blurRad="368300" algn="ctr" rotWithShape="0">
                    <a:prstClr val="white"/>
                  </a:outerShdw>
                </a:effectLst>
                <a:ea typeface="+mn-ea"/>
              </a:defRPr>
            </a:lvl1pPr>
          </a:lstStyle>
          <a:p>
            <a:pPr marL="0" lvl="0" defTabSz="710911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Овал 8"/>
          <p:cNvSpPr/>
          <p:nvPr userDrawn="1"/>
        </p:nvSpPr>
        <p:spPr>
          <a:xfrm>
            <a:off x="-3420318" y="3499408"/>
            <a:ext cx="10171130" cy="38404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chemeClr val="accent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4410553" y="3164357"/>
            <a:ext cx="10171130" cy="38404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63500" sx="102000" sy="102000" algn="ctr" rotWithShape="0">
              <a:schemeClr val="accent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710911"/>
            <a:endParaRPr lang="ru-RU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2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732E-6 7.75558E-7 L 0.80529 7.7555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507 0.00647 L -0.19978 0.00647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288370"/>
            <a:ext cx="8101013" cy="1200150"/>
          </a:xfrm>
          <a:prstGeom prst="rect">
            <a:avLst/>
          </a:prstGeom>
        </p:spPr>
        <p:txBody>
          <a:bodyPr anchor="b"/>
          <a:lstStyle/>
          <a:p>
            <a:pPr lvl="0" defTabSz="72009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7" y="1680211"/>
            <a:ext cx="8101013" cy="4752261"/>
          </a:xfrm>
          <a:prstGeom prst="rect">
            <a:avLst/>
          </a:prstGeom>
        </p:spPr>
        <p:txBody>
          <a:bodyPr/>
          <a:lstStyle/>
          <a:p>
            <a:pPr marL="270034" lvl="0" indent="-270034" defTabSz="720090"/>
            <a:r>
              <a:rPr lang="ru-RU" smtClean="0"/>
              <a:t>Образец текста</a:t>
            </a:r>
          </a:p>
          <a:p>
            <a:pPr marL="585073" lvl="1" indent="-225028" defTabSz="720090"/>
            <a:r>
              <a:rPr lang="ru-RU" smtClean="0"/>
              <a:t>Второй уровень</a:t>
            </a:r>
          </a:p>
          <a:p>
            <a:pPr marL="900113" lvl="2" indent="-180023" defTabSz="720090"/>
            <a:r>
              <a:rPr lang="ru-RU" smtClean="0"/>
              <a:t>Третий уровень</a:t>
            </a:r>
          </a:p>
          <a:p>
            <a:pPr marL="1260158" lvl="3" indent="-180023" defTabSz="720090"/>
            <a:r>
              <a:rPr lang="ru-RU" smtClean="0"/>
              <a:t>Четвертый уровень</a:t>
            </a:r>
          </a:p>
          <a:p>
            <a:pPr marL="1620203" lvl="4" indent="-180023" defTabSz="72009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0057" y="6674168"/>
            <a:ext cx="2100263" cy="383382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294F-37E3-459C-B4DB-B364F58DD55A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75385" y="6674168"/>
            <a:ext cx="2850357" cy="383382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0807" y="6674168"/>
            <a:ext cx="2100263" cy="383382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5C0D3-48E9-4861-A25D-1D7181B522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42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timing>
    <p:tnLst>
      <p:par>
        <p:cTn id="1" dur="indefinite" restart="never" nodeType="tmRoot"/>
      </p:par>
    </p:tnLst>
  </p:timing>
  <p:txStyles>
    <p:titleStyle>
      <a:lvl1pPr algn="ctr" defTabSz="925830" rtl="0" eaLnBrk="1" latinLnBrk="0" hangingPunct="1">
        <a:spcBef>
          <a:spcPct val="0"/>
        </a:spcBef>
        <a:buNone/>
        <a:defRPr lang="ru-RU" sz="3600" kern="1200" baseline="0" dirty="0" smtClean="0">
          <a:gradFill flip="none" rotWithShape="1">
            <a:gsLst>
              <a:gs pos="70000">
                <a:schemeClr val="bg1"/>
              </a:gs>
              <a:gs pos="91000">
                <a:schemeClr val="tx1">
                  <a:alpha val="0"/>
                </a:schemeClr>
              </a:gs>
            </a:gsLst>
            <a:lin ang="5400000" scaled="1"/>
            <a:tileRect/>
          </a:gradFill>
          <a:latin typeface="Segoe UI Light" pitchFamily="34" charset="0"/>
          <a:ea typeface="+mj-ea"/>
          <a:cs typeface="Segoe UI Light" pitchFamily="34" charset="0"/>
        </a:defRPr>
      </a:lvl1pPr>
    </p:titleStyle>
    <p:bodyStyle>
      <a:lvl1pPr marL="347187" indent="-347187" algn="l" defTabSz="925830" rtl="0" eaLnBrk="1" latinLnBrk="0" hangingPunct="1">
        <a:spcBef>
          <a:spcPct val="20000"/>
        </a:spcBef>
        <a:buFont typeface="Arial" pitchFamily="34" charset="0"/>
        <a:buChar char="•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1pPr>
      <a:lvl2pPr marL="752237" indent="-289322" algn="l" defTabSz="925830" rtl="0" eaLnBrk="1" latinLnBrk="0" hangingPunct="1">
        <a:spcBef>
          <a:spcPct val="20000"/>
        </a:spcBef>
        <a:buFont typeface="Arial" pitchFamily="34" charset="0"/>
        <a:buChar char="–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2pPr>
      <a:lvl3pPr marL="115728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3pPr>
      <a:lvl4pPr marL="1620203" indent="-231458" algn="l" defTabSz="925830" rtl="0" eaLnBrk="1" latinLnBrk="0" hangingPunct="1">
        <a:spcBef>
          <a:spcPct val="20000"/>
        </a:spcBef>
        <a:buFont typeface="Arial" pitchFamily="34" charset="0"/>
        <a:buChar char="–"/>
        <a:defRPr lang="ru-RU" sz="2400" kern="1200" smtClean="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4pPr>
      <a:lvl5pPr marL="2083118" indent="-231458" algn="l" defTabSz="925830" rtl="0" eaLnBrk="1" latinLnBrk="0" hangingPunct="1">
        <a:spcBef>
          <a:spcPct val="20000"/>
        </a:spcBef>
        <a:buFont typeface="Arial" pitchFamily="34" charset="0"/>
        <a:buChar char="»"/>
        <a:defRPr lang="ru-RU" sz="2400" kern="1200">
          <a:gradFill flip="none" rotWithShape="1">
            <a:gsLst>
              <a:gs pos="70000">
                <a:schemeClr val="bg1"/>
              </a:gs>
              <a:gs pos="91000">
                <a:schemeClr val="bg1">
                  <a:lumMod val="75000"/>
                </a:schemeClr>
              </a:gs>
            </a:gsLst>
            <a:lin ang="5400000" scaled="1"/>
            <a:tileRect/>
          </a:gradFill>
          <a:latin typeface="Segoe UI" pitchFamily="34" charset="0"/>
          <a:ea typeface="+mn-ea"/>
          <a:cs typeface="Segoe UI" pitchFamily="34" charset="0"/>
        </a:defRPr>
      </a:lvl5pPr>
      <a:lvl6pPr marL="2546033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94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1863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3477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874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457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749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332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 txBox="1">
            <a:spLocks/>
          </p:cNvSpPr>
          <p:nvPr/>
        </p:nvSpPr>
        <p:spPr>
          <a:xfrm>
            <a:off x="3564458" y="936154"/>
            <a:ext cx="5256966" cy="1920230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258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egoe UI Light" pitchFamily="34" charset="0"/>
              <a:ea typeface="+mj-ea"/>
              <a:cs typeface="Segoe UI Light" pitchFamily="34" charset="0"/>
            </a:endParaRPr>
          </a:p>
          <a:p>
            <a:pPr marL="0" marR="0" lvl="0" indent="0" algn="ctr" defTabSz="9258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egoe UI Light" pitchFamily="34" charset="0"/>
              <a:ea typeface="+mj-ea"/>
              <a:cs typeface="Segoe UI Ligh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0"/>
            <a:ext cx="59293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НАША ГАЛАКТИКА – </a:t>
            </a:r>
          </a:p>
          <a:p>
            <a:r>
              <a:rPr lang="uk-UA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МОЛОЧНИЙ ШЛЯХ  </a:t>
            </a:r>
            <a:endParaRPr lang="ru-RU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1816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0"/>
          </p:nvPr>
        </p:nvSpPr>
        <p:spPr>
          <a:xfrm>
            <a:off x="214282" y="1671624"/>
            <a:ext cx="8572560" cy="5000660"/>
          </a:xfrm>
        </p:spPr>
        <p:txBody>
          <a:bodyPr/>
          <a:lstStyle/>
          <a:p>
            <a:r>
              <a:rPr lang="ru-RU" sz="178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Туманності</a:t>
            </a:r>
            <a:r>
              <a:rPr lang="ru-RU" sz="1780" i="1" dirty="0"/>
              <a:t>. </a:t>
            </a:r>
            <a:r>
              <a:rPr lang="ru-RU" sz="1780" dirty="0"/>
              <a:t>Не </a:t>
            </a:r>
            <a:r>
              <a:rPr lang="ru-RU" sz="1780" dirty="0" err="1"/>
              <a:t>лише</a:t>
            </a:r>
            <a:r>
              <a:rPr lang="ru-RU" sz="1780" dirty="0"/>
              <a:t> </a:t>
            </a:r>
            <a:r>
              <a:rPr lang="ru-RU" sz="1780" dirty="0" err="1"/>
              <a:t>зорі</a:t>
            </a:r>
            <a:r>
              <a:rPr lang="ru-RU" sz="1780" dirty="0"/>
              <a:t> </a:t>
            </a:r>
            <a:r>
              <a:rPr lang="ru-RU" sz="1780" dirty="0" err="1"/>
              <a:t>населяють</a:t>
            </a:r>
            <a:r>
              <a:rPr lang="ru-RU" sz="1780" dirty="0"/>
              <a:t> нашу Галактику. </a:t>
            </a:r>
            <a:r>
              <a:rPr lang="ru-RU" sz="1780" dirty="0" err="1"/>
              <a:t>Міжзоряний</a:t>
            </a:r>
            <a:r>
              <a:rPr lang="ru-RU" sz="1780" dirty="0"/>
              <a:t> </a:t>
            </a:r>
            <a:r>
              <a:rPr lang="ru-RU" sz="1780" dirty="0" err="1"/>
              <a:t>простір</a:t>
            </a:r>
            <a:r>
              <a:rPr lang="ru-RU" sz="1780" dirty="0"/>
              <a:t> </a:t>
            </a:r>
            <a:r>
              <a:rPr lang="ru-RU" sz="1780" dirty="0" err="1"/>
              <a:t>заповнено</a:t>
            </a:r>
            <a:r>
              <a:rPr lang="ru-RU" sz="1780" dirty="0"/>
              <a:t> газом та </a:t>
            </a:r>
            <a:r>
              <a:rPr lang="ru-RU" sz="1780" dirty="0" err="1"/>
              <a:t>пилом</a:t>
            </a:r>
            <a:r>
              <a:rPr lang="ru-RU" sz="1780" dirty="0"/>
              <a:t>. </a:t>
            </a:r>
            <a:r>
              <a:rPr lang="ru-RU" sz="1780" dirty="0" err="1"/>
              <a:t>Ці</a:t>
            </a:r>
            <a:r>
              <a:rPr lang="ru-RU" sz="1780" dirty="0"/>
              <a:t> газ та пил </a:t>
            </a:r>
            <a:r>
              <a:rPr lang="ru-RU" sz="1780" dirty="0" err="1"/>
              <a:t>дуже</a:t>
            </a:r>
            <a:r>
              <a:rPr lang="ru-RU" sz="1780" dirty="0"/>
              <a:t> </a:t>
            </a:r>
            <a:r>
              <a:rPr lang="ru-RU" sz="1780" dirty="0" err="1"/>
              <a:t>розріджені</a:t>
            </a:r>
            <a:r>
              <a:rPr lang="ru-RU" sz="1780" dirty="0"/>
              <a:t> - одна </a:t>
            </a:r>
            <a:r>
              <a:rPr lang="ru-RU" sz="1780" dirty="0" err="1"/>
              <a:t>частинка</a:t>
            </a:r>
            <a:r>
              <a:rPr lang="ru-RU" sz="1780" dirty="0"/>
              <a:t> на 10 см3. Та часом вони </a:t>
            </a:r>
            <a:r>
              <a:rPr lang="ru-RU" sz="1780" dirty="0" err="1"/>
              <a:t>утворюють</a:t>
            </a:r>
            <a:r>
              <a:rPr lang="ru-RU" sz="1780" dirty="0"/>
              <a:t> </a:t>
            </a:r>
            <a:r>
              <a:rPr lang="ru-RU" sz="1780" dirty="0" err="1"/>
              <a:t>величезні</a:t>
            </a:r>
            <a:r>
              <a:rPr lang="ru-RU" sz="1780" dirty="0"/>
              <a:t> за </a:t>
            </a:r>
            <a:r>
              <a:rPr lang="ru-RU" sz="1780" dirty="0" err="1"/>
              <a:t>розмірами</a:t>
            </a:r>
            <a:r>
              <a:rPr lang="ru-RU" sz="1780" dirty="0"/>
              <a:t> (10-100 </a:t>
            </a:r>
            <a:r>
              <a:rPr lang="ru-RU" sz="1780" dirty="0" err="1"/>
              <a:t>пк</a:t>
            </a:r>
            <a:r>
              <a:rPr lang="ru-RU" sz="1780" dirty="0"/>
              <a:t>), </a:t>
            </a:r>
            <a:r>
              <a:rPr lang="ru-RU" sz="1780" dirty="0" err="1"/>
              <a:t>досить</a:t>
            </a:r>
            <a:r>
              <a:rPr lang="ru-RU" sz="1780" dirty="0"/>
              <a:t> </a:t>
            </a:r>
            <a:r>
              <a:rPr lang="ru-RU" sz="1780" dirty="0" err="1"/>
              <a:t>щільні</a:t>
            </a:r>
            <a:r>
              <a:rPr lang="ru-RU" sz="1780" dirty="0"/>
              <a:t> (10-100 </a:t>
            </a:r>
            <a:r>
              <a:rPr lang="ru-RU" sz="1780" dirty="0" err="1"/>
              <a:t>частинок</a:t>
            </a:r>
            <a:r>
              <a:rPr lang="ru-RU" sz="1780" dirty="0"/>
              <a:t> в 1 см3), </a:t>
            </a:r>
            <a:r>
              <a:rPr lang="ru-RU" sz="1780" dirty="0" err="1"/>
              <a:t>неправильної</a:t>
            </a:r>
            <a:r>
              <a:rPr lang="ru-RU" sz="1780" dirty="0"/>
              <a:t> </a:t>
            </a:r>
            <a:r>
              <a:rPr lang="ru-RU" sz="1780" dirty="0" err="1"/>
              <a:t>форми</a:t>
            </a:r>
            <a:r>
              <a:rPr lang="ru-RU" sz="1780" dirty="0"/>
              <a:t> хмари - </a:t>
            </a:r>
            <a:r>
              <a:rPr lang="ru-RU" sz="1780" dirty="0" err="1"/>
              <a:t>дифузні</a:t>
            </a:r>
            <a:r>
              <a:rPr lang="ru-RU" sz="1780" dirty="0"/>
              <a:t> </a:t>
            </a:r>
            <a:r>
              <a:rPr lang="ru-RU" sz="1780" dirty="0" err="1"/>
              <a:t>туманності</a:t>
            </a:r>
            <a:r>
              <a:rPr lang="ru-RU" sz="1780" dirty="0"/>
              <a:t>. </a:t>
            </a:r>
            <a:r>
              <a:rPr lang="ru-RU" sz="1780" dirty="0" err="1"/>
              <a:t>Дифузні</a:t>
            </a:r>
            <a:r>
              <a:rPr lang="ru-RU" sz="1780" dirty="0"/>
              <a:t> </a:t>
            </a:r>
            <a:r>
              <a:rPr lang="ru-RU" sz="1780" dirty="0" err="1"/>
              <a:t>туманності</a:t>
            </a:r>
            <a:r>
              <a:rPr lang="ru-RU" sz="1780" dirty="0"/>
              <a:t> </a:t>
            </a:r>
            <a:r>
              <a:rPr lang="ru-RU" sz="1780" dirty="0" err="1"/>
              <a:t>поділяють</a:t>
            </a:r>
            <a:r>
              <a:rPr lang="ru-RU" sz="1780" dirty="0"/>
              <a:t> на </a:t>
            </a:r>
            <a:r>
              <a:rPr lang="ru-RU" sz="1780" dirty="0" err="1"/>
              <a:t>світлі</a:t>
            </a:r>
            <a:r>
              <a:rPr lang="ru-RU" sz="1780" dirty="0"/>
              <a:t> </a:t>
            </a:r>
            <a:r>
              <a:rPr lang="ru-RU" sz="1780" dirty="0" err="1"/>
              <a:t>й</a:t>
            </a:r>
            <a:r>
              <a:rPr lang="ru-RU" sz="1780" dirty="0"/>
              <a:t> </a:t>
            </a:r>
            <a:r>
              <a:rPr lang="ru-RU" sz="1780" dirty="0" err="1"/>
              <a:t>темні</a:t>
            </a:r>
            <a:r>
              <a:rPr lang="ru-RU" sz="1780" dirty="0"/>
              <a:t>.</a:t>
            </a:r>
            <a:br>
              <a:rPr lang="ru-RU" sz="1780" dirty="0"/>
            </a:br>
            <a:r>
              <a:rPr lang="ru-RU" sz="1780" dirty="0"/>
              <a:t>У </a:t>
            </a:r>
            <a:r>
              <a:rPr lang="ru-RU" sz="1780" dirty="0" err="1"/>
              <a:t>темні</a:t>
            </a:r>
            <a:r>
              <a:rPr lang="ru-RU" sz="1780" dirty="0"/>
              <a:t> </a:t>
            </a:r>
            <a:r>
              <a:rPr lang="ru-RU" sz="1780" dirty="0" err="1"/>
              <a:t>серпневі</a:t>
            </a:r>
            <a:r>
              <a:rPr lang="ru-RU" sz="1780" dirty="0"/>
              <a:t> </a:t>
            </a:r>
            <a:r>
              <a:rPr lang="ru-RU" sz="1780" dirty="0" err="1"/>
              <a:t>ночі</a:t>
            </a:r>
            <a:r>
              <a:rPr lang="ru-RU" sz="1780" dirty="0"/>
              <a:t>, коли </a:t>
            </a:r>
            <a:r>
              <a:rPr lang="ru-RU" sz="1780" dirty="0" err="1"/>
              <a:t>сузір'я</a:t>
            </a:r>
            <a:r>
              <a:rPr lang="ru-RU" sz="1780" dirty="0"/>
              <a:t> Лебедя </a:t>
            </a:r>
            <a:r>
              <a:rPr lang="ru-RU" sz="1780" dirty="0" err="1"/>
              <a:t>майже</a:t>
            </a:r>
            <a:r>
              <a:rPr lang="ru-RU" sz="1780" dirty="0"/>
              <a:t> в </a:t>
            </a:r>
            <a:r>
              <a:rPr lang="ru-RU" sz="1780" dirty="0" err="1"/>
              <a:t>зеніті</a:t>
            </a:r>
            <a:r>
              <a:rPr lang="ru-RU" sz="1780" dirty="0"/>
              <a:t>, </a:t>
            </a:r>
            <a:r>
              <a:rPr lang="ru-RU" sz="1780" dirty="0" err="1"/>
              <a:t>можна</a:t>
            </a:r>
            <a:r>
              <a:rPr lang="ru-RU" sz="1780" dirty="0"/>
              <a:t> </a:t>
            </a:r>
            <a:r>
              <a:rPr lang="ru-RU" sz="1780" dirty="0" err="1"/>
              <a:t>бачити</a:t>
            </a:r>
            <a:r>
              <a:rPr lang="ru-RU" sz="1780" dirty="0"/>
              <a:t>, </a:t>
            </a:r>
            <a:r>
              <a:rPr lang="ru-RU" sz="1780" dirty="0" err="1"/>
              <a:t>що</a:t>
            </a:r>
            <a:r>
              <a:rPr lang="ru-RU" sz="1780" dirty="0"/>
              <a:t> </a:t>
            </a:r>
            <a:r>
              <a:rPr lang="ru-RU" sz="1780" dirty="0" err="1"/>
              <a:t>Молочний</a:t>
            </a:r>
            <a:r>
              <a:rPr lang="ru-RU" sz="1780" dirty="0"/>
              <a:t> Шлях, </a:t>
            </a:r>
            <a:r>
              <a:rPr lang="ru-RU" sz="1780" dirty="0" err="1"/>
              <a:t>починаючи</a:t>
            </a:r>
            <a:r>
              <a:rPr lang="ru-RU" sz="1780" dirty="0"/>
              <a:t> </a:t>
            </a:r>
            <a:r>
              <a:rPr lang="ru-RU" sz="1780" dirty="0" err="1"/>
              <a:t>від</a:t>
            </a:r>
            <a:r>
              <a:rPr lang="ru-RU" sz="1780" dirty="0"/>
              <a:t> Денеба - </a:t>
            </a:r>
            <a:r>
              <a:rPr lang="ru-RU" sz="1780" dirty="0" err="1"/>
              <a:t>найяскравішої</a:t>
            </a:r>
            <a:r>
              <a:rPr lang="ru-RU" sz="1780" dirty="0"/>
              <a:t> </a:t>
            </a:r>
            <a:r>
              <a:rPr lang="ru-RU" sz="1780" dirty="0" err="1"/>
              <a:t>зорі</a:t>
            </a:r>
            <a:r>
              <a:rPr lang="ru-RU" sz="1780" dirty="0"/>
              <a:t> у </a:t>
            </a:r>
            <a:r>
              <a:rPr lang="ru-RU" sz="1780" dirty="0" err="1"/>
              <a:t>Лебеді</a:t>
            </a:r>
            <a:r>
              <a:rPr lang="ru-RU" sz="1780" dirty="0"/>
              <a:t>, </a:t>
            </a:r>
            <a:r>
              <a:rPr lang="ru-RU" sz="1780" dirty="0" err="1"/>
              <a:t>двома</a:t>
            </a:r>
            <a:r>
              <a:rPr lang="ru-RU" sz="1780" dirty="0"/>
              <a:t> </a:t>
            </a:r>
            <a:r>
              <a:rPr lang="ru-RU" sz="1780" dirty="0" err="1"/>
              <a:t>іскристими</a:t>
            </a:r>
            <a:r>
              <a:rPr lang="ru-RU" sz="1780" dirty="0"/>
              <a:t> </a:t>
            </a:r>
            <a:r>
              <a:rPr lang="ru-RU" sz="1780" dirty="0" err="1"/>
              <a:t>стрічками</a:t>
            </a:r>
            <a:r>
              <a:rPr lang="ru-RU" sz="1780" dirty="0"/>
              <a:t> </a:t>
            </a:r>
            <a:r>
              <a:rPr lang="ru-RU" sz="1780" dirty="0" err="1"/>
              <a:t>тягнеться</a:t>
            </a:r>
            <a:r>
              <a:rPr lang="ru-RU" sz="1780" dirty="0"/>
              <a:t> до горизонту </a:t>
            </a:r>
            <a:r>
              <a:rPr lang="ru-RU" sz="1780" dirty="0" err="1"/>
              <a:t>і</a:t>
            </a:r>
            <a:r>
              <a:rPr lang="ru-RU" sz="1780" dirty="0"/>
              <a:t> </a:t>
            </a:r>
            <a:r>
              <a:rPr lang="ru-RU" sz="1780" dirty="0" err="1"/>
              <a:t>далі</a:t>
            </a:r>
            <a:r>
              <a:rPr lang="ru-RU" sz="1780" dirty="0"/>
              <a:t> </a:t>
            </a:r>
            <a:r>
              <a:rPr lang="ru-RU" sz="1780" dirty="0" err="1"/>
              <a:t>під</a:t>
            </a:r>
            <a:r>
              <a:rPr lang="ru-RU" sz="1780" dirty="0"/>
              <a:t> горизонт до </a:t>
            </a:r>
            <a:r>
              <a:rPr lang="ru-RU" sz="1780" dirty="0" err="1"/>
              <a:t>сузір'я</a:t>
            </a:r>
            <a:r>
              <a:rPr lang="ru-RU" sz="1780" dirty="0"/>
              <a:t> Кентавра. У </a:t>
            </a:r>
            <a:r>
              <a:rPr lang="ru-RU" sz="1780" dirty="0" err="1"/>
              <a:t>багатьох</a:t>
            </a:r>
            <a:r>
              <a:rPr lang="ru-RU" sz="1780" dirty="0"/>
              <a:t> </a:t>
            </a:r>
            <a:r>
              <a:rPr lang="ru-RU" sz="1780" dirty="0" err="1"/>
              <a:t>його</a:t>
            </a:r>
            <a:r>
              <a:rPr lang="ru-RU" sz="1780" dirty="0"/>
              <a:t> </a:t>
            </a:r>
            <a:r>
              <a:rPr lang="ru-RU" sz="1780" dirty="0" err="1"/>
              <a:t>ділянках</a:t>
            </a:r>
            <a:r>
              <a:rPr lang="ru-RU" sz="1780" dirty="0"/>
              <a:t> </a:t>
            </a:r>
            <a:r>
              <a:rPr lang="ru-RU" sz="1780" dirty="0" err="1"/>
              <a:t>є</a:t>
            </a:r>
            <a:r>
              <a:rPr lang="ru-RU" sz="1780" dirty="0"/>
              <a:t> </a:t>
            </a:r>
            <a:r>
              <a:rPr lang="ru-RU" sz="1780" dirty="0" err="1"/>
              <a:t>зони</a:t>
            </a:r>
            <a:r>
              <a:rPr lang="ru-RU" sz="1780" dirty="0"/>
              <a:t>, де </a:t>
            </a:r>
            <a:r>
              <a:rPr lang="ru-RU" sz="1780" dirty="0" err="1"/>
              <a:t>майже</a:t>
            </a:r>
            <a:r>
              <a:rPr lang="ru-RU" sz="1780" dirty="0"/>
              <a:t> </a:t>
            </a:r>
            <a:r>
              <a:rPr lang="ru-RU" sz="1780" dirty="0" err="1"/>
              <a:t>відсутні</a:t>
            </a:r>
            <a:r>
              <a:rPr lang="ru-RU" sz="1780" dirty="0"/>
              <a:t> </a:t>
            </a:r>
            <a:r>
              <a:rPr lang="ru-RU" sz="1780" dirty="0" err="1"/>
              <a:t>яскраві</a:t>
            </a:r>
            <a:r>
              <a:rPr lang="ru-RU" sz="1780" dirty="0"/>
              <a:t> </a:t>
            </a:r>
            <a:r>
              <a:rPr lang="ru-RU" sz="1780" dirty="0" err="1"/>
              <a:t>зорі</a:t>
            </a:r>
            <a:r>
              <a:rPr lang="ru-RU" sz="1780" dirty="0"/>
              <a:t>. Так </a:t>
            </a:r>
            <a:r>
              <a:rPr lang="ru-RU" sz="1780" dirty="0" err="1"/>
              <a:t>проявляють</a:t>
            </a:r>
            <a:r>
              <a:rPr lang="ru-RU" sz="1780" dirty="0"/>
              <a:t> себе </a:t>
            </a:r>
            <a:r>
              <a:rPr lang="ru-RU" sz="1780" dirty="0" err="1"/>
              <a:t>темні</a:t>
            </a:r>
            <a:r>
              <a:rPr lang="ru-RU" sz="1780" dirty="0"/>
              <a:t> </a:t>
            </a:r>
            <a:r>
              <a:rPr lang="ru-RU" sz="1780" dirty="0" err="1"/>
              <a:t>туманності</a:t>
            </a:r>
            <a:r>
              <a:rPr lang="ru-RU" sz="1780" dirty="0"/>
              <a:t>, </a:t>
            </a:r>
            <a:r>
              <a:rPr lang="ru-RU" sz="1780" dirty="0" err="1"/>
              <a:t>які</a:t>
            </a:r>
            <a:r>
              <a:rPr lang="ru-RU" sz="1780" dirty="0"/>
              <a:t> </a:t>
            </a:r>
            <a:r>
              <a:rPr lang="ru-RU" sz="1780" dirty="0" err="1"/>
              <a:t>поглинають</a:t>
            </a:r>
            <a:r>
              <a:rPr lang="ru-RU" sz="1780" dirty="0"/>
              <a:t> </a:t>
            </a:r>
            <a:r>
              <a:rPr lang="ru-RU" sz="1780" dirty="0" err="1"/>
              <a:t>світло</a:t>
            </a:r>
            <a:r>
              <a:rPr lang="ru-RU" sz="1780" dirty="0"/>
              <a:t> </a:t>
            </a:r>
            <a:r>
              <a:rPr lang="ru-RU" sz="1780" dirty="0" err="1"/>
              <a:t>зір</a:t>
            </a:r>
            <a:r>
              <a:rPr lang="ru-RU" sz="1780" dirty="0"/>
              <a:t>, </a:t>
            </a:r>
            <a:r>
              <a:rPr lang="ru-RU" sz="1780" dirty="0" err="1"/>
              <a:t>що</a:t>
            </a:r>
            <a:r>
              <a:rPr lang="ru-RU" sz="1780" dirty="0"/>
              <a:t> </a:t>
            </a:r>
            <a:r>
              <a:rPr lang="ru-RU" sz="1780" dirty="0" err="1"/>
              <a:t>знаходяться</a:t>
            </a:r>
            <a:r>
              <a:rPr lang="ru-RU" sz="1780" dirty="0"/>
              <a:t> </a:t>
            </a:r>
            <a:r>
              <a:rPr lang="ru-RU" sz="1780" dirty="0" err="1"/>
              <a:t>далі</a:t>
            </a:r>
            <a:r>
              <a:rPr lang="ru-RU" sz="1780" dirty="0"/>
              <a:t>. </a:t>
            </a:r>
            <a:r>
              <a:rPr lang="ru-RU" sz="1780" dirty="0" err="1"/>
              <a:t>Маси</a:t>
            </a:r>
            <a:r>
              <a:rPr lang="ru-RU" sz="1780" dirty="0"/>
              <a:t> </a:t>
            </a:r>
            <a:r>
              <a:rPr lang="ru-RU" sz="1780" dirty="0" err="1"/>
              <a:t>окремих</a:t>
            </a:r>
            <a:r>
              <a:rPr lang="ru-RU" sz="1780" dirty="0"/>
              <a:t> </a:t>
            </a:r>
            <a:r>
              <a:rPr lang="ru-RU" sz="1780" dirty="0" err="1"/>
              <a:t>із</a:t>
            </a:r>
            <a:r>
              <a:rPr lang="ru-RU" sz="1780" dirty="0"/>
              <a:t> них </a:t>
            </a:r>
            <a:r>
              <a:rPr lang="ru-RU" sz="1780" dirty="0" err="1"/>
              <a:t>сягають</a:t>
            </a:r>
            <a:r>
              <a:rPr lang="ru-RU" sz="1780" dirty="0"/>
              <a:t> 10 000Мс</a:t>
            </a:r>
            <a:r>
              <a:rPr lang="ru-RU" sz="1780" dirty="0" smtClean="0"/>
              <a:t>.</a:t>
            </a:r>
          </a:p>
          <a:p>
            <a:r>
              <a:rPr lang="ru-RU" sz="1780" dirty="0" err="1"/>
              <a:t>Якщо</a:t>
            </a:r>
            <a:r>
              <a:rPr lang="ru-RU" sz="1780" dirty="0"/>
              <a:t> </a:t>
            </a:r>
            <a:r>
              <a:rPr lang="ru-RU" sz="1780" dirty="0" err="1"/>
              <a:t>поблизу</a:t>
            </a:r>
            <a:r>
              <a:rPr lang="ru-RU" sz="1780" dirty="0"/>
              <a:t> </a:t>
            </a:r>
            <a:r>
              <a:rPr lang="ru-RU" sz="1780" dirty="0" err="1"/>
              <a:t>туманності</a:t>
            </a:r>
            <a:r>
              <a:rPr lang="ru-RU" sz="1780" dirty="0"/>
              <a:t> </a:t>
            </a:r>
            <a:r>
              <a:rPr lang="ru-RU" sz="1780" dirty="0" err="1"/>
              <a:t>є</a:t>
            </a:r>
            <a:r>
              <a:rPr lang="ru-RU" sz="1780" dirty="0"/>
              <a:t> </a:t>
            </a:r>
            <a:r>
              <a:rPr lang="ru-RU" sz="1780" dirty="0" err="1"/>
              <a:t>достатньо</a:t>
            </a:r>
            <a:r>
              <a:rPr lang="ru-RU" sz="1780" dirty="0"/>
              <a:t> </a:t>
            </a:r>
            <a:r>
              <a:rPr lang="ru-RU" sz="1780" dirty="0" err="1"/>
              <a:t>яскрава</a:t>
            </a:r>
            <a:r>
              <a:rPr lang="ru-RU" sz="1780" dirty="0"/>
              <a:t> зоря, то </a:t>
            </a:r>
            <a:r>
              <a:rPr lang="ru-RU" sz="1780" dirty="0" err="1"/>
              <a:t>туманність</a:t>
            </a:r>
            <a:r>
              <a:rPr lang="ru-RU" sz="1780" dirty="0"/>
              <a:t> </a:t>
            </a:r>
            <a:r>
              <a:rPr lang="ru-RU" sz="1780" dirty="0" err="1"/>
              <a:t>відбиває</a:t>
            </a:r>
            <a:r>
              <a:rPr lang="ru-RU" sz="1780" dirty="0"/>
              <a:t> </a:t>
            </a:r>
            <a:r>
              <a:rPr lang="ru-RU" sz="1780" dirty="0" err="1"/>
              <a:t>її</a:t>
            </a:r>
            <a:r>
              <a:rPr lang="ru-RU" sz="1780" dirty="0"/>
              <a:t> </a:t>
            </a:r>
            <a:r>
              <a:rPr lang="ru-RU" sz="1780" dirty="0" err="1"/>
              <a:t>світло</a:t>
            </a:r>
            <a:r>
              <a:rPr lang="ru-RU" sz="1780" dirty="0"/>
              <a:t> </a:t>
            </a:r>
            <a:r>
              <a:rPr lang="ru-RU" sz="1780" dirty="0" err="1"/>
              <a:t>і</a:t>
            </a:r>
            <a:r>
              <a:rPr lang="ru-RU" sz="1780" dirty="0"/>
              <a:t> </a:t>
            </a:r>
            <a:r>
              <a:rPr lang="ru-RU" sz="1780" dirty="0" err="1"/>
              <a:t>завдяки</a:t>
            </a:r>
            <a:r>
              <a:rPr lang="ru-RU" sz="1780" dirty="0"/>
              <a:t> </a:t>
            </a:r>
            <a:r>
              <a:rPr lang="ru-RU" sz="1780" dirty="0" err="1"/>
              <a:t>цьому</a:t>
            </a:r>
            <a:r>
              <a:rPr lang="ru-RU" sz="1780" dirty="0"/>
              <a:t> </a:t>
            </a:r>
            <a:r>
              <a:rPr lang="ru-RU" sz="1780" dirty="0" err="1"/>
              <a:t>стає</a:t>
            </a:r>
            <a:r>
              <a:rPr lang="ru-RU" sz="1780" dirty="0"/>
              <a:t> </a:t>
            </a:r>
            <a:r>
              <a:rPr lang="ru-RU" sz="1780" dirty="0" err="1"/>
              <a:t>світлою</a:t>
            </a:r>
            <a:r>
              <a:rPr lang="ru-RU" sz="1780" dirty="0"/>
              <a:t> </a:t>
            </a:r>
            <a:r>
              <a:rPr lang="ru-RU" sz="1780" dirty="0" err="1"/>
              <a:t>туманністю</a:t>
            </a:r>
            <a:r>
              <a:rPr lang="ru-RU" sz="1780" dirty="0"/>
              <a:t>. </a:t>
            </a:r>
            <a:r>
              <a:rPr lang="ru-RU" sz="1780" dirty="0" err="1"/>
              <a:t>Якщо</a:t>
            </a:r>
            <a:r>
              <a:rPr lang="ru-RU" sz="1780" dirty="0"/>
              <a:t> ж </a:t>
            </a:r>
            <a:r>
              <a:rPr lang="ru-RU" sz="1780" dirty="0" err="1"/>
              <a:t>зорі</a:t>
            </a:r>
            <a:r>
              <a:rPr lang="ru-RU" sz="1780" dirty="0"/>
              <a:t>, </a:t>
            </a:r>
            <a:r>
              <a:rPr lang="ru-RU" sz="1780" dirty="0" err="1"/>
              <a:t>що</a:t>
            </a:r>
            <a:r>
              <a:rPr lang="ru-RU" sz="1780" dirty="0"/>
              <a:t> </a:t>
            </a:r>
            <a:r>
              <a:rPr lang="ru-RU" sz="1780" dirty="0" err="1"/>
              <a:t>знаходяться</a:t>
            </a:r>
            <a:r>
              <a:rPr lang="ru-RU" sz="1780" dirty="0"/>
              <a:t> </a:t>
            </a:r>
            <a:r>
              <a:rPr lang="ru-RU" sz="1780" dirty="0" err="1"/>
              <a:t>поблизу</a:t>
            </a:r>
            <a:r>
              <a:rPr lang="ru-RU" sz="1780" dirty="0"/>
              <a:t> </a:t>
            </a:r>
            <a:r>
              <a:rPr lang="ru-RU" sz="1780" dirty="0" err="1"/>
              <a:t>або</a:t>
            </a:r>
            <a:r>
              <a:rPr lang="ru-RU" sz="1780" dirty="0"/>
              <a:t> </a:t>
            </a:r>
            <a:r>
              <a:rPr lang="ru-RU" sz="1780" dirty="0" err="1"/>
              <a:t>всередині</a:t>
            </a:r>
            <a:r>
              <a:rPr lang="ru-RU" sz="1780" dirty="0"/>
              <a:t> </a:t>
            </a:r>
            <a:r>
              <a:rPr lang="ru-RU" sz="1780" dirty="0" err="1"/>
              <a:t>туманності</a:t>
            </a:r>
            <a:r>
              <a:rPr lang="ru-RU" sz="1780" dirty="0"/>
              <a:t>, </a:t>
            </a:r>
            <a:r>
              <a:rPr lang="ru-RU" sz="1780" dirty="0" err="1"/>
              <a:t>дуже</a:t>
            </a:r>
            <a:r>
              <a:rPr lang="ru-RU" sz="1780" dirty="0"/>
              <a:t> </a:t>
            </a:r>
            <a:r>
              <a:rPr lang="ru-RU" sz="1780" dirty="0" err="1"/>
              <a:t>гарячі</a:t>
            </a:r>
            <a:r>
              <a:rPr lang="ru-RU" sz="1780" dirty="0"/>
              <a:t> (спектрального </a:t>
            </a:r>
            <a:r>
              <a:rPr lang="ru-RU" sz="1780" dirty="0" err="1"/>
              <a:t>класу</a:t>
            </a:r>
            <a:r>
              <a:rPr lang="ru-RU" sz="1780" dirty="0"/>
              <a:t> О </a:t>
            </a:r>
            <a:r>
              <a:rPr lang="ru-RU" sz="1780" dirty="0" err="1"/>
              <a:t>чи</a:t>
            </a:r>
            <a:r>
              <a:rPr lang="ru-RU" sz="1780" dirty="0"/>
              <a:t> БО), то, </a:t>
            </a:r>
            <a:r>
              <a:rPr lang="ru-RU" sz="1780" dirty="0" err="1"/>
              <a:t>іонізуючи</a:t>
            </a:r>
            <a:r>
              <a:rPr lang="ru-RU" sz="1780" dirty="0"/>
              <a:t> </a:t>
            </a:r>
            <a:r>
              <a:rPr lang="ru-RU" sz="1780" dirty="0" err="1"/>
              <a:t>своїм</a:t>
            </a:r>
            <a:r>
              <a:rPr lang="ru-RU" sz="1780" dirty="0"/>
              <a:t> </a:t>
            </a:r>
            <a:r>
              <a:rPr lang="ru-RU" sz="1780" dirty="0" err="1"/>
              <a:t>ультрафіолетовим</a:t>
            </a:r>
            <a:r>
              <a:rPr lang="ru-RU" sz="1780" dirty="0"/>
              <a:t> </a:t>
            </a:r>
            <a:r>
              <a:rPr lang="ru-RU" sz="1780" dirty="0" err="1"/>
              <a:t>випромінюванням</a:t>
            </a:r>
            <a:r>
              <a:rPr lang="ru-RU" sz="1780" dirty="0"/>
              <a:t> газ, </a:t>
            </a:r>
            <a:r>
              <a:rPr lang="ru-RU" sz="1780" dirty="0" err="1"/>
              <a:t>що</a:t>
            </a:r>
            <a:r>
              <a:rPr lang="ru-RU" sz="1780" dirty="0"/>
              <a:t> входить до </a:t>
            </a:r>
            <a:r>
              <a:rPr lang="ru-RU" sz="1780" dirty="0" err="1"/>
              <a:t>її</a:t>
            </a:r>
            <a:r>
              <a:rPr lang="ru-RU" sz="1780" dirty="0"/>
              <a:t> складу, вони </a:t>
            </a:r>
            <a:r>
              <a:rPr lang="ru-RU" sz="1780" dirty="0" err="1"/>
              <a:t>змушують</a:t>
            </a:r>
            <a:r>
              <a:rPr lang="ru-RU" sz="1780" dirty="0"/>
              <a:t> </a:t>
            </a:r>
            <a:r>
              <a:rPr lang="ru-RU" sz="1780" dirty="0" err="1"/>
              <a:t>його</a:t>
            </a:r>
            <a:r>
              <a:rPr lang="ru-RU" sz="1780" dirty="0"/>
              <a:t> </a:t>
            </a:r>
            <a:r>
              <a:rPr lang="ru-RU" sz="1780" dirty="0" err="1"/>
              <a:t>світитися</a:t>
            </a:r>
            <a:r>
              <a:rPr lang="ru-RU" sz="1780" dirty="0"/>
              <a:t> так само, як </a:t>
            </a:r>
            <a:r>
              <a:rPr lang="ru-RU" sz="1780" dirty="0" err="1"/>
              <a:t>це</a:t>
            </a:r>
            <a:r>
              <a:rPr lang="ru-RU" sz="1780" dirty="0"/>
              <a:t> </a:t>
            </a:r>
            <a:r>
              <a:rPr lang="ru-RU" sz="1780" dirty="0" err="1"/>
              <a:t>відбувається</a:t>
            </a:r>
            <a:r>
              <a:rPr lang="ru-RU" sz="1780" dirty="0"/>
              <a:t> в </a:t>
            </a:r>
            <a:r>
              <a:rPr lang="ru-RU" sz="1780" dirty="0" err="1"/>
              <a:t>полярних</a:t>
            </a:r>
            <a:r>
              <a:rPr lang="ru-RU" sz="1780" dirty="0"/>
              <a:t> </a:t>
            </a:r>
            <a:r>
              <a:rPr lang="ru-RU" sz="1780" dirty="0" err="1"/>
              <a:t>сяйвах</a:t>
            </a:r>
            <a:r>
              <a:rPr lang="ru-RU" sz="1780" dirty="0"/>
              <a:t> на </a:t>
            </a:r>
            <a:r>
              <a:rPr lang="ru-RU" sz="1780" dirty="0" err="1"/>
              <a:t>Землі</a:t>
            </a:r>
            <a:r>
              <a:rPr lang="ru-RU" sz="1780" dirty="0"/>
              <a:t>. </a:t>
            </a:r>
            <a:r>
              <a:rPr lang="ru-RU" sz="1780" dirty="0" err="1"/>
              <a:t>Тоді</a:t>
            </a:r>
            <a:r>
              <a:rPr lang="ru-RU" sz="1780" dirty="0"/>
              <a:t> до </a:t>
            </a:r>
            <a:r>
              <a:rPr lang="ru-RU" sz="1780" dirty="0" err="1"/>
              <a:t>відбитого</a:t>
            </a:r>
            <a:r>
              <a:rPr lang="ru-RU" sz="1780" dirty="0"/>
              <a:t> </a:t>
            </a:r>
            <a:r>
              <a:rPr lang="ru-RU" sz="1780" dirty="0" err="1"/>
              <a:t>пилом</a:t>
            </a:r>
            <a:r>
              <a:rPr lang="ru-RU" sz="1780" dirty="0"/>
              <a:t> </a:t>
            </a:r>
            <a:r>
              <a:rPr lang="ru-RU" sz="1780" dirty="0" err="1"/>
              <a:t>світла</a:t>
            </a:r>
            <a:r>
              <a:rPr lang="ru-RU" sz="1780" dirty="0"/>
              <a:t> </a:t>
            </a:r>
            <a:r>
              <a:rPr lang="ru-RU" sz="1780" dirty="0" err="1"/>
              <a:t>додається</a:t>
            </a:r>
            <a:r>
              <a:rPr lang="ru-RU" sz="1780" dirty="0"/>
              <a:t> </a:t>
            </a:r>
            <a:r>
              <a:rPr lang="ru-RU" sz="1780" dirty="0" err="1"/>
              <a:t>власне</a:t>
            </a:r>
            <a:r>
              <a:rPr lang="ru-RU" sz="1780" dirty="0"/>
              <a:t> </a:t>
            </a:r>
            <a:r>
              <a:rPr lang="ru-RU" sz="1780" dirty="0" err="1"/>
              <a:t>випромінювання</a:t>
            </a:r>
            <a:r>
              <a:rPr lang="ru-RU" sz="1780" dirty="0"/>
              <a:t> </a:t>
            </a:r>
            <a:r>
              <a:rPr lang="ru-RU" sz="1780" dirty="0" err="1"/>
              <a:t>газів</a:t>
            </a:r>
            <a:r>
              <a:rPr lang="ru-RU" sz="1780" dirty="0"/>
              <a:t> </a:t>
            </a:r>
            <a:r>
              <a:rPr lang="ru-RU" sz="1780" dirty="0" err="1"/>
              <a:t>туманності</a:t>
            </a:r>
            <a:r>
              <a:rPr lang="ru-RU" sz="178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81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astronet.ru/pubd/2008/07/01/0001228638/trifidcenter_lop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677" y="396049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co12.nevseoboi.com.ua/wallpapers/space/1347915322-342039-0198049_www.nevseoboi.com.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8082"/>
            <a:ext cx="4832282" cy="3020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http://www.zavasek.narod.ru/galaxy/m42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44466"/>
            <a:ext cx="4565118" cy="3094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http://www.krugosvet.ru/images/1002095_PH068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609" y="0"/>
            <a:ext cx="4068515" cy="317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51233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oglyad.com/Content/posts/517/%D0%BF%D0%BB%D0%B0%D0%BD%D0%B5%D1%82%D0%B0%D1%80%D0%BD%D1%96%20%D1%82%D1%83%D0%BC%D0%B0%D0%BD%D0%BD%D0%BE%D1%81%D1%82%D1%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122" y="1800250"/>
            <a:ext cx="7911853" cy="38899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00162" y="576114"/>
            <a:ext cx="7285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Різновиди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туманностей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5529276"/>
            <a:ext cx="2721767" cy="1320158"/>
          </a:xfrm>
        </p:spPr>
        <p:txBody>
          <a:bodyPr/>
          <a:lstStyle/>
          <a:p>
            <a:pPr algn="l"/>
            <a:r>
              <a:rPr lang="uk-UA" dirty="0" smtClean="0"/>
              <a:t>Підготувала</a:t>
            </a:r>
            <a:br>
              <a:rPr lang="uk-UA" dirty="0" smtClean="0"/>
            </a:br>
            <a:r>
              <a:rPr lang="uk-UA" dirty="0" smtClean="0"/>
              <a:t>учениця 11 класу</a:t>
            </a:r>
          </a:p>
          <a:p>
            <a:pPr algn="l"/>
            <a:r>
              <a:rPr lang="uk-UA" dirty="0" smtClean="0"/>
              <a:t>Галас </a:t>
            </a:r>
            <a:r>
              <a:rPr lang="uk-UA" dirty="0" smtClean="0"/>
              <a:t>Діана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71558"/>
            <a:ext cx="900112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 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Молочний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Шлях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852815" y="1728242"/>
            <a:ext cx="5148310" cy="4801166"/>
          </a:xfrm>
        </p:spPr>
        <p:txBody>
          <a:bodyPr/>
          <a:lstStyle/>
          <a:p>
            <a:r>
              <a:rPr lang="uk-UA" sz="2000" b="1" dirty="0" smtClean="0"/>
              <a:t>Молочний</a:t>
            </a:r>
            <a:r>
              <a:rPr lang="vi-VN" sz="2000" b="1" dirty="0" smtClean="0"/>
              <a:t> </a:t>
            </a:r>
            <a:r>
              <a:rPr lang="vi-VN" sz="2000" b="1" dirty="0"/>
              <a:t>Шлях</a:t>
            </a:r>
            <a:r>
              <a:rPr lang="vi-VN" sz="2000" dirty="0"/>
              <a:t> — </a:t>
            </a:r>
            <a:r>
              <a:rPr lang="vi-VN" sz="2000" i="1" dirty="0"/>
              <a:t>власна назва галактики, у якій розташована Сонячна система, а також усі зорі, які ми бачимо неозброєним оком.</a:t>
            </a:r>
          </a:p>
          <a:p>
            <a:r>
              <a:rPr lang="uk-UA" sz="2000" i="1" dirty="0" smtClean="0"/>
              <a:t>Молочний</a:t>
            </a:r>
            <a:r>
              <a:rPr lang="vi-VN" sz="2000" i="1" dirty="0" smtClean="0"/>
              <a:t> </a:t>
            </a:r>
            <a:r>
              <a:rPr lang="vi-VN" sz="2000" i="1" dirty="0"/>
              <a:t>Шлях </a:t>
            </a:r>
            <a:r>
              <a:rPr lang="vi-VN" sz="2000" i="1" dirty="0" smtClean="0"/>
              <a:t>є</a:t>
            </a:r>
            <a:r>
              <a:rPr lang="uk-UA" sz="2000" i="1" dirty="0" smtClean="0"/>
              <a:t> </a:t>
            </a:r>
            <a:r>
              <a:rPr lang="vi-VN" sz="2000" i="1" dirty="0" smtClean="0"/>
              <a:t>спіральною</a:t>
            </a:r>
            <a:r>
              <a:rPr lang="vi-VN" sz="2000" i="1" dirty="0"/>
              <a:t> галактикою типу </a:t>
            </a:r>
            <a:r>
              <a:rPr lang="en-US" sz="2000" i="1" dirty="0" err="1"/>
              <a:t>SBbc</a:t>
            </a:r>
            <a:r>
              <a:rPr lang="en-US" sz="2000" i="1" dirty="0"/>
              <a:t> </a:t>
            </a:r>
            <a:r>
              <a:rPr lang="vi-VN" sz="2000" i="1" dirty="0"/>
              <a:t>за класифікацією </a:t>
            </a:r>
            <a:r>
              <a:rPr lang="vi-VN" sz="2000" i="1" dirty="0" smtClean="0"/>
              <a:t>Хаббла, </a:t>
            </a:r>
            <a:r>
              <a:rPr lang="vi-VN" sz="2000" i="1" dirty="0"/>
              <a:t>що разом із галактикою Андромеди,Галактикою Трикутника та низкою інших галактик утворюють місцеву галактичну групу. У свою чергу, місцева група входить до Надскупчення Діви.</a:t>
            </a:r>
          </a:p>
          <a:p>
            <a:endParaRPr lang="ru-RU" sz="20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60772" y="-81250"/>
            <a:ext cx="2770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dirty="0" smtClean="0">
                <a:gradFill flip="none" rotWithShape="1">
                  <a:gsLst>
                    <a:gs pos="70000">
                      <a:schemeClr val="bg1"/>
                    </a:gs>
                    <a:gs pos="91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Segoe UI Light" pitchFamily="34" charset="0"/>
                <a:ea typeface="+mj-ea"/>
                <a:cs typeface="Segoe UI Light" pitchFamily="34" charset="0"/>
              </a:rPr>
              <a:t>этот слайд можно удалить</a:t>
            </a:r>
            <a:endParaRPr lang="ru-RU" dirty="0">
              <a:gradFill flip="none" rotWithShape="1">
                <a:gsLst>
                  <a:gs pos="70000">
                    <a:schemeClr val="bg1"/>
                  </a:gs>
                  <a:gs pos="91000">
                    <a:schemeClr val="tx1">
                      <a:alpha val="0"/>
                    </a:schemeClr>
                  </a:gs>
                </a:gsLst>
                <a:lin ang="5400000" scaled="1"/>
                <a:tileRect/>
              </a:gradFill>
              <a:latin typeface="Segoe UI Light" pitchFamily="34" charset="0"/>
              <a:ea typeface="+mj-ea"/>
              <a:cs typeface="Segoe UI Light" pitchFamily="34" charset="0"/>
            </a:endParaRPr>
          </a:p>
        </p:txBody>
      </p:sp>
      <p:pic>
        <p:nvPicPr>
          <p:cNvPr id="16386" name="Picture 2" descr="http://image.tsn.ua/media/images2/original/Jul2011/383461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76022">
            <a:off x="34168" y="2747592"/>
            <a:ext cx="4370408" cy="32778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81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6106" y="14406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Молочний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Шлях як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небесне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явище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314434"/>
            <a:ext cx="41764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>
                <a:solidFill>
                  <a:schemeClr val="bg1"/>
                </a:solidFill>
              </a:rPr>
              <a:t>Молочний</a:t>
            </a:r>
            <a:r>
              <a:rPr lang="ru-RU" sz="2000" i="1" dirty="0" smtClean="0">
                <a:solidFill>
                  <a:schemeClr val="bg1"/>
                </a:solidFill>
              </a:rPr>
              <a:t> Шлях при </a:t>
            </a:r>
            <a:r>
              <a:rPr lang="ru-RU" sz="2000" i="1" dirty="0" err="1" smtClean="0">
                <a:solidFill>
                  <a:schemeClr val="bg1"/>
                </a:solidFill>
              </a:rPr>
              <a:t>спогляданні</a:t>
            </a:r>
            <a:r>
              <a:rPr lang="ru-RU" sz="2000" i="1" dirty="0" smtClean="0">
                <a:solidFill>
                  <a:schemeClr val="bg1"/>
                </a:solidFill>
              </a:rPr>
              <a:t> на </a:t>
            </a:r>
            <a:r>
              <a:rPr lang="ru-RU" sz="2000" i="1" dirty="0" err="1" smtClean="0">
                <a:solidFill>
                  <a:schemeClr val="bg1"/>
                </a:solidFill>
              </a:rPr>
              <a:t>небі</a:t>
            </a:r>
            <a:r>
              <a:rPr lang="ru-RU" sz="2000" i="1" dirty="0" smtClean="0">
                <a:solidFill>
                  <a:schemeClr val="bg1"/>
                </a:solidFill>
              </a:rPr>
              <a:t> </a:t>
            </a:r>
            <a:r>
              <a:rPr lang="ru-RU" sz="2000" i="1" dirty="0" err="1" smtClean="0">
                <a:solidFill>
                  <a:schemeClr val="bg1"/>
                </a:solidFill>
              </a:rPr>
              <a:t>виглядає</a:t>
            </a:r>
            <a:r>
              <a:rPr lang="ru-RU" sz="2000" i="1" dirty="0" smtClean="0">
                <a:solidFill>
                  <a:schemeClr val="bg1"/>
                </a:solidFill>
              </a:rPr>
              <a:t> як </a:t>
            </a:r>
            <a:r>
              <a:rPr lang="ru-RU" sz="2000" i="1" dirty="0" err="1" smtClean="0">
                <a:solidFill>
                  <a:schemeClr val="bg1"/>
                </a:solidFill>
              </a:rPr>
              <a:t>неяскрава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дифузна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світла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смуга</a:t>
            </a:r>
            <a:r>
              <a:rPr lang="ru-RU" sz="2000" i="1" dirty="0" smtClean="0">
                <a:solidFill>
                  <a:schemeClr val="bg1"/>
                </a:solidFill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</a:rPr>
              <a:t>що</a:t>
            </a:r>
            <a:r>
              <a:rPr lang="ru-RU" sz="2000" i="1" dirty="0" smtClean="0">
                <a:solidFill>
                  <a:schemeClr val="bg1"/>
                </a:solidFill>
              </a:rPr>
              <a:t> проходить </a:t>
            </a:r>
            <a:r>
              <a:rPr lang="ru-RU" sz="2000" i="1" dirty="0" err="1" smtClean="0">
                <a:solidFill>
                  <a:schemeClr val="bg1"/>
                </a:solidFill>
              </a:rPr>
              <a:t>приблизно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вздовж</a:t>
            </a:r>
            <a:r>
              <a:rPr lang="ru-RU" sz="2000" i="1" dirty="0" smtClean="0">
                <a:solidFill>
                  <a:schemeClr val="bg1"/>
                </a:solidFill>
              </a:rPr>
              <a:t> великого кола </a:t>
            </a:r>
            <a:r>
              <a:rPr lang="ru-RU" sz="2000" i="1" dirty="0" err="1" smtClean="0">
                <a:solidFill>
                  <a:schemeClr val="bg1"/>
                </a:solidFill>
              </a:rPr>
              <a:t>небесної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сфери</a:t>
            </a:r>
            <a:r>
              <a:rPr lang="ru-RU" sz="2000" i="1" dirty="0" smtClean="0">
                <a:solidFill>
                  <a:schemeClr val="bg1"/>
                </a:solidFill>
              </a:rPr>
              <a:t>. У </a:t>
            </a:r>
            <a:r>
              <a:rPr lang="ru-RU" sz="2000" i="1" dirty="0" err="1" smtClean="0">
                <a:solidFill>
                  <a:schemeClr val="bg1"/>
                </a:solidFill>
              </a:rPr>
              <a:t>північній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півкулі</a:t>
            </a:r>
            <a:r>
              <a:rPr lang="ru-RU" sz="2000" i="1" dirty="0" smtClean="0">
                <a:solidFill>
                  <a:schemeClr val="bg1"/>
                </a:solidFill>
              </a:rPr>
              <a:t> наша Галактика </a:t>
            </a:r>
            <a:r>
              <a:rPr lang="ru-RU" sz="2000" i="1" dirty="0" err="1" smtClean="0">
                <a:solidFill>
                  <a:schemeClr val="bg1"/>
                </a:solidFill>
              </a:rPr>
              <a:t>перетинає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сузір'я</a:t>
            </a:r>
            <a:r>
              <a:rPr lang="ru-RU" sz="2000" i="1" dirty="0" smtClean="0">
                <a:solidFill>
                  <a:schemeClr val="bg1"/>
                </a:solidFill>
              </a:rPr>
              <a:t> Орла, </a:t>
            </a:r>
            <a:r>
              <a:rPr lang="ru-RU" sz="2000" i="1" dirty="0" err="1" smtClean="0">
                <a:solidFill>
                  <a:schemeClr val="bg1"/>
                </a:solidFill>
              </a:rPr>
              <a:t>Стріли</a:t>
            </a:r>
            <a:r>
              <a:rPr lang="ru-RU" sz="2000" i="1" dirty="0" smtClean="0">
                <a:solidFill>
                  <a:schemeClr val="bg1"/>
                </a:solidFill>
              </a:rPr>
              <a:t>, Лисички, </a:t>
            </a:r>
            <a:r>
              <a:rPr lang="ru-RU" sz="2000" i="1" dirty="0" err="1" smtClean="0">
                <a:solidFill>
                  <a:schemeClr val="bg1"/>
                </a:solidFill>
              </a:rPr>
              <a:t>Лебедя,Цефея</a:t>
            </a:r>
            <a:r>
              <a:rPr lang="ru-RU" sz="2000" i="1" dirty="0" smtClean="0">
                <a:solidFill>
                  <a:schemeClr val="bg1"/>
                </a:solidFill>
              </a:rPr>
              <a:t>, </a:t>
            </a:r>
            <a:r>
              <a:rPr lang="ru-RU" sz="2000" i="1" dirty="0" err="1" smtClean="0">
                <a:solidFill>
                  <a:schemeClr val="bg1"/>
                </a:solidFill>
              </a:rPr>
              <a:t>Кассіопеї</a:t>
            </a:r>
            <a:r>
              <a:rPr lang="ru-RU" sz="2000" i="1" dirty="0" smtClean="0">
                <a:solidFill>
                  <a:schemeClr val="bg1"/>
                </a:solidFill>
              </a:rPr>
              <a:t>, Персея, </a:t>
            </a:r>
            <a:r>
              <a:rPr lang="ru-RU" sz="2000" i="1" dirty="0" err="1" smtClean="0">
                <a:solidFill>
                  <a:schemeClr val="bg1"/>
                </a:solidFill>
              </a:rPr>
              <a:t>Візничого</a:t>
            </a:r>
            <a:r>
              <a:rPr lang="ru-RU" sz="2000" i="1" dirty="0" smtClean="0">
                <a:solidFill>
                  <a:schemeClr val="bg1"/>
                </a:solidFill>
              </a:rPr>
              <a:t>, </a:t>
            </a:r>
            <a:r>
              <a:rPr lang="ru-RU" sz="2000" i="1" dirty="0" err="1" smtClean="0">
                <a:solidFill>
                  <a:schemeClr val="bg1"/>
                </a:solidFill>
              </a:rPr>
              <a:t>Тельця</a:t>
            </a:r>
            <a:r>
              <a:rPr lang="ru-RU" sz="2000" i="1" dirty="0" smtClean="0">
                <a:solidFill>
                  <a:schemeClr val="bg1"/>
                </a:solidFill>
              </a:rPr>
              <a:t> та </a:t>
            </a:r>
            <a:r>
              <a:rPr lang="ru-RU" sz="2000" i="1" dirty="0" err="1" smtClean="0">
                <a:solidFill>
                  <a:schemeClr val="bg1"/>
                </a:solidFill>
              </a:rPr>
              <a:t>Близнюків</a:t>
            </a:r>
            <a:r>
              <a:rPr lang="ru-RU" sz="2000" i="1" dirty="0" smtClean="0">
                <a:solidFill>
                  <a:schemeClr val="bg1"/>
                </a:solidFill>
              </a:rPr>
              <a:t>; у </a:t>
            </a:r>
            <a:r>
              <a:rPr lang="ru-RU" sz="2000" i="1" dirty="0" err="1" smtClean="0">
                <a:solidFill>
                  <a:schemeClr val="bg1"/>
                </a:solidFill>
              </a:rPr>
              <a:t>південному</a:t>
            </a:r>
            <a:r>
              <a:rPr lang="ru-RU" sz="2000" i="1" dirty="0" smtClean="0">
                <a:solidFill>
                  <a:schemeClr val="bg1"/>
                </a:solidFill>
              </a:rPr>
              <a:t> — </a:t>
            </a:r>
            <a:r>
              <a:rPr lang="ru-RU" sz="2000" i="1" dirty="0" err="1" smtClean="0">
                <a:solidFill>
                  <a:schemeClr val="bg1"/>
                </a:solidFill>
              </a:rPr>
              <a:t>Єдинорога</a:t>
            </a:r>
            <a:r>
              <a:rPr lang="ru-RU" sz="2000" i="1" dirty="0" smtClean="0">
                <a:solidFill>
                  <a:schemeClr val="bg1"/>
                </a:solidFill>
              </a:rPr>
              <a:t>, Корми, </a:t>
            </a:r>
            <a:r>
              <a:rPr lang="ru-RU" sz="2000" i="1" dirty="0" err="1" smtClean="0">
                <a:solidFill>
                  <a:schemeClr val="bg1"/>
                </a:solidFill>
              </a:rPr>
              <a:t>Вітрил</a:t>
            </a:r>
            <a:r>
              <a:rPr lang="ru-RU" sz="2000" i="1" dirty="0" smtClean="0">
                <a:solidFill>
                  <a:schemeClr val="bg1"/>
                </a:solidFill>
              </a:rPr>
              <a:t>, </a:t>
            </a:r>
            <a:r>
              <a:rPr lang="ru-RU" sz="2000" i="1" dirty="0" err="1" smtClean="0">
                <a:solidFill>
                  <a:schemeClr val="bg1"/>
                </a:solidFill>
              </a:rPr>
              <a:t>Південного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Хреста</a:t>
            </a:r>
            <a:r>
              <a:rPr lang="ru-RU" sz="2000" i="1" dirty="0" smtClean="0">
                <a:solidFill>
                  <a:schemeClr val="bg1"/>
                </a:solidFill>
              </a:rPr>
              <a:t>, Циркуля, </a:t>
            </a:r>
            <a:r>
              <a:rPr lang="ru-RU" sz="2000" i="1" dirty="0" err="1" smtClean="0">
                <a:solidFill>
                  <a:schemeClr val="bg1"/>
                </a:solidFill>
              </a:rPr>
              <a:t>Південного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Трикутника</a:t>
            </a:r>
            <a:r>
              <a:rPr lang="ru-RU" sz="2000" i="1" dirty="0" smtClean="0">
                <a:solidFill>
                  <a:schemeClr val="bg1"/>
                </a:solidFill>
              </a:rPr>
              <a:t>, </a:t>
            </a:r>
            <a:r>
              <a:rPr lang="ru-RU" sz="2000" i="1" dirty="0" err="1" smtClean="0">
                <a:solidFill>
                  <a:schemeClr val="bg1"/>
                </a:solidFill>
              </a:rPr>
              <a:t>Скорпіона</a:t>
            </a:r>
            <a:r>
              <a:rPr lang="ru-RU" sz="2000" i="1" dirty="0" smtClean="0">
                <a:solidFill>
                  <a:schemeClr val="bg1"/>
                </a:solidFill>
              </a:rPr>
              <a:t> та </a:t>
            </a:r>
            <a:r>
              <a:rPr lang="ru-RU" sz="2000" i="1" dirty="0" err="1" smtClean="0">
                <a:solidFill>
                  <a:schemeClr val="bg1"/>
                </a:solidFill>
              </a:rPr>
              <a:t>Стрільця</a:t>
            </a:r>
            <a:r>
              <a:rPr lang="ru-RU" sz="2000" i="1" dirty="0" smtClean="0">
                <a:solidFill>
                  <a:schemeClr val="bg1"/>
                </a:solidFill>
              </a:rPr>
              <a:t>. У </a:t>
            </a:r>
            <a:r>
              <a:rPr lang="ru-RU" sz="2000" i="1" dirty="0" err="1" smtClean="0">
                <a:solidFill>
                  <a:schemeClr val="bg1"/>
                </a:solidFill>
              </a:rPr>
              <a:t>Стрільці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лежить</a:t>
            </a:r>
            <a:r>
              <a:rPr lang="ru-RU" sz="2000" i="1" dirty="0" smtClean="0">
                <a:solidFill>
                  <a:schemeClr val="bg1"/>
                </a:solidFill>
              </a:rPr>
              <a:t> центр Галактики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img1.mxstatic.com/wallpapers/1893d0d6bd43bc1dd03317cec86ef4af_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97872">
            <a:off x="-261871" y="2189269"/>
            <a:ext cx="5299789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8287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4" descr="C:\Users\Олег\Desktop\Новая папка (10)\2995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8424" t="-145" r="16757" b="145"/>
          <a:stretch/>
        </p:blipFill>
        <p:spPr bwMode="auto">
          <a:xfrm>
            <a:off x="-1050131" y="0"/>
            <a:ext cx="10051256" cy="7310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4298" y="144066"/>
            <a:ext cx="4952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Розміри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та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вік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68425"/>
            <a:ext cx="4498975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err="1" smtClean="0">
                <a:solidFill>
                  <a:schemeClr val="bg1"/>
                </a:solidFill>
              </a:rPr>
              <a:t>Основний</a:t>
            </a:r>
            <a:r>
              <a:rPr lang="ru-RU" sz="1900" dirty="0" smtClean="0">
                <a:solidFill>
                  <a:schemeClr val="bg1"/>
                </a:solidFill>
              </a:rPr>
              <a:t> диск Молочного Шляху </a:t>
            </a:r>
            <a:r>
              <a:rPr lang="ru-RU" sz="1900" dirty="0" err="1" smtClean="0">
                <a:solidFill>
                  <a:schemeClr val="bg1"/>
                </a:solidFill>
              </a:rPr>
              <a:t>має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близько</a:t>
            </a:r>
            <a:r>
              <a:rPr lang="ru-RU" sz="1900" dirty="0" smtClean="0">
                <a:solidFill>
                  <a:schemeClr val="bg1"/>
                </a:solidFill>
              </a:rPr>
              <a:t> 100 000 — 120 000 </a:t>
            </a:r>
            <a:r>
              <a:rPr lang="ru-RU" sz="1900" dirty="0" err="1" smtClean="0">
                <a:solidFill>
                  <a:schemeClr val="bg1"/>
                </a:solidFill>
              </a:rPr>
              <a:t>світлових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років</a:t>
            </a:r>
            <a:r>
              <a:rPr lang="ru-RU" sz="1900" dirty="0" smtClean="0">
                <a:solidFill>
                  <a:schemeClr val="bg1"/>
                </a:solidFill>
              </a:rPr>
              <a:t> у </a:t>
            </a:r>
            <a:r>
              <a:rPr lang="ru-RU" sz="1900" dirty="0" err="1" smtClean="0">
                <a:solidFill>
                  <a:schemeClr val="bg1"/>
                </a:solidFill>
              </a:rPr>
              <a:t>діаметрі</a:t>
            </a:r>
            <a:r>
              <a:rPr lang="ru-RU" sz="1900" dirty="0" smtClean="0">
                <a:solidFill>
                  <a:schemeClr val="bg1"/>
                </a:solidFill>
              </a:rPr>
              <a:t> та </a:t>
            </a:r>
            <a:r>
              <a:rPr lang="ru-RU" sz="1900" dirty="0" err="1" smtClean="0">
                <a:solidFill>
                  <a:schemeClr val="bg1"/>
                </a:solidFill>
              </a:rPr>
              <a:t>близько</a:t>
            </a:r>
            <a:r>
              <a:rPr lang="ru-RU" sz="1900" dirty="0" smtClean="0">
                <a:solidFill>
                  <a:schemeClr val="bg1"/>
                </a:solidFill>
              </a:rPr>
              <a:t> 250 000 — 300 000 у </a:t>
            </a:r>
            <a:r>
              <a:rPr lang="ru-RU" sz="1900" dirty="0" err="1" smtClean="0">
                <a:solidFill>
                  <a:schemeClr val="bg1"/>
                </a:solidFill>
              </a:rPr>
              <a:t>периметрі</a:t>
            </a:r>
            <a:r>
              <a:rPr lang="ru-RU" sz="1900" dirty="0" smtClean="0">
                <a:solidFill>
                  <a:schemeClr val="bg1"/>
                </a:solidFill>
              </a:rPr>
              <a:t>. Поза межами ядра галактики </a:t>
            </a:r>
            <a:r>
              <a:rPr lang="ru-RU" sz="1900" dirty="0" err="1" smtClean="0">
                <a:solidFill>
                  <a:schemeClr val="bg1"/>
                </a:solidFill>
              </a:rPr>
              <a:t>товщина</a:t>
            </a:r>
            <a:r>
              <a:rPr lang="ru-RU" sz="1900" dirty="0" smtClean="0">
                <a:solidFill>
                  <a:schemeClr val="bg1"/>
                </a:solidFill>
              </a:rPr>
              <a:t> Молочного Шляху становить </a:t>
            </a:r>
            <a:r>
              <a:rPr lang="ru-RU" sz="1900" dirty="0" err="1" smtClean="0">
                <a:solidFill>
                  <a:schemeClr val="bg1"/>
                </a:solidFill>
              </a:rPr>
              <a:t>приблизно</a:t>
            </a:r>
            <a:r>
              <a:rPr lang="ru-RU" sz="1900" dirty="0" smtClean="0">
                <a:solidFill>
                  <a:schemeClr val="bg1"/>
                </a:solidFill>
              </a:rPr>
              <a:t> 1 000 </a:t>
            </a:r>
            <a:r>
              <a:rPr lang="ru-RU" sz="1900" dirty="0" err="1" smtClean="0">
                <a:solidFill>
                  <a:schemeClr val="bg1"/>
                </a:solidFill>
              </a:rPr>
              <a:t>світлових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років</a:t>
            </a:r>
            <a:r>
              <a:rPr lang="ru-RU" sz="1900" dirty="0" smtClean="0">
                <a:solidFill>
                  <a:schemeClr val="bg1"/>
                </a:solidFill>
              </a:rPr>
              <a:t>. У Молочному Шляху </a:t>
            </a:r>
            <a:r>
              <a:rPr lang="ru-RU" sz="1900" dirty="0" err="1" smtClean="0">
                <a:solidFill>
                  <a:schemeClr val="bg1"/>
                </a:solidFill>
              </a:rPr>
              <a:t>налічується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понад</a:t>
            </a:r>
            <a:r>
              <a:rPr lang="ru-RU" sz="1900" dirty="0" smtClean="0">
                <a:solidFill>
                  <a:schemeClr val="bg1"/>
                </a:solidFill>
              </a:rPr>
              <a:t> 300 </a:t>
            </a:r>
            <a:r>
              <a:rPr lang="ru-RU" sz="1900" dirty="0" err="1" smtClean="0">
                <a:solidFill>
                  <a:schemeClr val="bg1"/>
                </a:solidFill>
              </a:rPr>
              <a:t>млрд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зір</a:t>
            </a:r>
            <a:r>
              <a:rPr lang="ru-RU" sz="19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900" dirty="0" err="1" smtClean="0">
                <a:solidFill>
                  <a:schemeClr val="bg1"/>
                </a:solidFill>
              </a:rPr>
              <a:t>Якщо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зменшити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діаметр</a:t>
            </a:r>
            <a:r>
              <a:rPr lang="ru-RU" sz="1900" dirty="0" smtClean="0">
                <a:solidFill>
                  <a:schemeClr val="bg1"/>
                </a:solidFill>
              </a:rPr>
              <a:t> Молочного Шляху до 130 </a:t>
            </a:r>
            <a:r>
              <a:rPr lang="ru-RU" sz="1900" dirty="0" err="1" smtClean="0">
                <a:solidFill>
                  <a:schemeClr val="bg1"/>
                </a:solidFill>
              </a:rPr>
              <a:t>кілометрів</a:t>
            </a:r>
            <a:r>
              <a:rPr lang="ru-RU" sz="1900" dirty="0" smtClean="0">
                <a:solidFill>
                  <a:schemeClr val="bg1"/>
                </a:solidFill>
              </a:rPr>
              <a:t>, то </a:t>
            </a:r>
            <a:r>
              <a:rPr lang="ru-RU" sz="1900" dirty="0" err="1" smtClean="0">
                <a:solidFill>
                  <a:schemeClr val="bg1"/>
                </a:solidFill>
              </a:rPr>
              <a:t>Сонячна</a:t>
            </a:r>
            <a:r>
              <a:rPr lang="ru-RU" sz="1900" dirty="0" smtClean="0">
                <a:solidFill>
                  <a:schemeClr val="bg1"/>
                </a:solidFill>
              </a:rPr>
              <a:t> система </a:t>
            </a:r>
            <a:r>
              <a:rPr lang="ru-RU" sz="1900" dirty="0" err="1" smtClean="0">
                <a:solidFill>
                  <a:schemeClr val="bg1"/>
                </a:solidFill>
              </a:rPr>
              <a:t>займала</a:t>
            </a:r>
            <a:r>
              <a:rPr lang="ru-RU" sz="1900" dirty="0" smtClean="0">
                <a:solidFill>
                  <a:schemeClr val="bg1"/>
                </a:solidFill>
              </a:rPr>
              <a:t> б </a:t>
            </a:r>
            <a:r>
              <a:rPr lang="ru-RU" sz="1900" dirty="0" err="1" smtClean="0">
                <a:solidFill>
                  <a:schemeClr val="bg1"/>
                </a:solidFill>
              </a:rPr>
              <a:t>лише</a:t>
            </a:r>
            <a:r>
              <a:rPr lang="ru-RU" sz="1900" dirty="0" smtClean="0">
                <a:solidFill>
                  <a:schemeClr val="bg1"/>
                </a:solidFill>
              </a:rPr>
              <a:t> 2 </a:t>
            </a:r>
            <a:r>
              <a:rPr lang="ru-RU" sz="1900" dirty="0" err="1" smtClean="0">
                <a:solidFill>
                  <a:schemeClr val="bg1"/>
                </a:solidFill>
              </a:rPr>
              <a:t>міліметри</a:t>
            </a:r>
            <a:r>
              <a:rPr lang="ru-RU" sz="1900" dirty="0" smtClean="0">
                <a:solidFill>
                  <a:schemeClr val="bg1"/>
                </a:solidFill>
              </a:rPr>
              <a:t>. Гало Молочного шляху </a:t>
            </a:r>
            <a:r>
              <a:rPr lang="ru-RU" sz="1900" dirty="0" err="1" smtClean="0">
                <a:solidFill>
                  <a:schemeClr val="bg1"/>
                </a:solidFill>
              </a:rPr>
              <a:t>простягається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набагато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далі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розмірів</a:t>
            </a:r>
            <a:r>
              <a:rPr lang="ru-RU" sz="1900" dirty="0" smtClean="0">
                <a:solidFill>
                  <a:schemeClr val="bg1"/>
                </a:solidFill>
              </a:rPr>
              <a:t> Галактики, </a:t>
            </a:r>
            <a:r>
              <a:rPr lang="ru-RU" sz="1900" dirty="0" err="1" smtClean="0">
                <a:solidFill>
                  <a:schemeClr val="bg1"/>
                </a:solidFill>
              </a:rPr>
              <a:t>але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обмежується</a:t>
            </a:r>
            <a:r>
              <a:rPr lang="ru-RU" sz="1900" dirty="0" smtClean="0">
                <a:solidFill>
                  <a:schemeClr val="bg1"/>
                </a:solidFill>
              </a:rPr>
              <a:t> </a:t>
            </a:r>
            <a:r>
              <a:rPr lang="ru-RU" sz="1900" dirty="0" err="1" smtClean="0">
                <a:solidFill>
                  <a:schemeClr val="bg1"/>
                </a:solidFill>
              </a:rPr>
              <a:t>орбітами</a:t>
            </a:r>
            <a:r>
              <a:rPr lang="ru-RU" sz="1900" dirty="0" smtClean="0">
                <a:solidFill>
                  <a:schemeClr val="bg1"/>
                </a:solidFill>
              </a:rPr>
              <a:t> </a:t>
            </a:r>
            <a:r>
              <a:rPr lang="ru-RU" sz="1900" dirty="0" err="1" smtClean="0">
                <a:solidFill>
                  <a:schemeClr val="bg1"/>
                </a:solidFill>
              </a:rPr>
              <a:t>двох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галактик-супутників</a:t>
            </a:r>
            <a:r>
              <a:rPr lang="ru-RU" sz="1900" dirty="0" smtClean="0">
                <a:solidFill>
                  <a:schemeClr val="bg1"/>
                </a:solidFill>
              </a:rPr>
              <a:t>: </a:t>
            </a:r>
            <a:r>
              <a:rPr lang="ru-RU" sz="1900" dirty="0" err="1" smtClean="0">
                <a:solidFill>
                  <a:schemeClr val="bg1"/>
                </a:solidFill>
              </a:rPr>
              <a:t>Великої</a:t>
            </a:r>
            <a:r>
              <a:rPr lang="ru-RU" sz="1900" dirty="0" smtClean="0">
                <a:solidFill>
                  <a:schemeClr val="bg1"/>
                </a:solidFill>
              </a:rPr>
              <a:t> та </a:t>
            </a:r>
            <a:r>
              <a:rPr lang="ru-RU" sz="1900" dirty="0" err="1" smtClean="0">
                <a:solidFill>
                  <a:schemeClr val="bg1"/>
                </a:solidFill>
              </a:rPr>
              <a:t>Малої</a:t>
            </a:r>
            <a:r>
              <a:rPr lang="ru-RU" sz="1900" dirty="0" smtClean="0">
                <a:solidFill>
                  <a:schemeClr val="bg1"/>
                </a:solidFill>
              </a:rPr>
              <a:t> </a:t>
            </a:r>
            <a:r>
              <a:rPr lang="ru-RU" sz="1900" dirty="0" err="1" smtClean="0">
                <a:solidFill>
                  <a:schemeClr val="bg1"/>
                </a:solidFill>
              </a:rPr>
              <a:t>Магелланових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Хмар</a:t>
            </a:r>
            <a:r>
              <a:rPr lang="ru-RU" sz="1900" dirty="0" smtClean="0">
                <a:solidFill>
                  <a:schemeClr val="bg1"/>
                </a:solidFill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</a:rPr>
              <a:t>відстань</a:t>
            </a:r>
            <a:r>
              <a:rPr lang="ru-RU" sz="1900" dirty="0" smtClean="0">
                <a:solidFill>
                  <a:schemeClr val="bg1"/>
                </a:solidFill>
              </a:rPr>
              <a:t> до </a:t>
            </a:r>
            <a:r>
              <a:rPr lang="ru-RU" sz="1900" dirty="0" err="1" smtClean="0">
                <a:solidFill>
                  <a:schemeClr val="bg1"/>
                </a:solidFill>
              </a:rPr>
              <a:t>яких</a:t>
            </a:r>
            <a:r>
              <a:rPr lang="ru-RU" sz="1900" dirty="0" smtClean="0">
                <a:solidFill>
                  <a:schemeClr val="bg1"/>
                </a:solidFill>
              </a:rPr>
              <a:t> у </a:t>
            </a:r>
            <a:r>
              <a:rPr lang="ru-RU" sz="1900" dirty="0" err="1" smtClean="0">
                <a:solidFill>
                  <a:schemeClr val="bg1"/>
                </a:solidFill>
              </a:rPr>
              <a:t>перигалактіконі</a:t>
            </a:r>
            <a:r>
              <a:rPr lang="ru-RU" sz="1900" dirty="0" smtClean="0">
                <a:solidFill>
                  <a:schemeClr val="bg1"/>
                </a:solidFill>
              </a:rPr>
              <a:t> становить </a:t>
            </a:r>
            <a:r>
              <a:rPr lang="ru-RU" sz="1900" dirty="0" err="1" smtClean="0">
                <a:solidFill>
                  <a:schemeClr val="bg1"/>
                </a:solidFill>
              </a:rPr>
              <a:t>близько</a:t>
            </a:r>
            <a:r>
              <a:rPr lang="ru-RU" sz="1900" dirty="0" smtClean="0">
                <a:solidFill>
                  <a:schemeClr val="bg1"/>
                </a:solidFill>
              </a:rPr>
              <a:t> 180 000 </a:t>
            </a:r>
            <a:r>
              <a:rPr lang="ru-RU" sz="1900" dirty="0" err="1" smtClean="0">
                <a:solidFill>
                  <a:schemeClr val="bg1"/>
                </a:solidFill>
              </a:rPr>
              <a:t>світлових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років</a:t>
            </a:r>
            <a:r>
              <a:rPr lang="ru-RU" sz="1900" dirty="0" smtClean="0">
                <a:solidFill>
                  <a:schemeClr val="bg1"/>
                </a:solidFill>
              </a:rPr>
              <a:t>. Абсолютна </a:t>
            </a:r>
            <a:r>
              <a:rPr lang="ru-RU" sz="1900" dirty="0" err="1" smtClean="0">
                <a:solidFill>
                  <a:schemeClr val="bg1"/>
                </a:solidFill>
              </a:rPr>
              <a:t>зоряна</a:t>
            </a:r>
            <a:r>
              <a:rPr lang="ru-RU" sz="1900" dirty="0" smtClean="0">
                <a:solidFill>
                  <a:schemeClr val="bg1"/>
                </a:solidFill>
              </a:rPr>
              <a:t> величина </a:t>
            </a:r>
            <a:r>
              <a:rPr lang="ru-RU" sz="1900" dirty="0" err="1" smtClean="0">
                <a:solidFill>
                  <a:schemeClr val="bg1"/>
                </a:solidFill>
              </a:rPr>
              <a:t>нашої</a:t>
            </a:r>
            <a:r>
              <a:rPr lang="ru-RU" sz="1900" dirty="0" smtClean="0">
                <a:solidFill>
                  <a:schemeClr val="bg1"/>
                </a:solidFill>
              </a:rPr>
              <a:t> галактики становить −21,3</a:t>
            </a:r>
            <a:r>
              <a:rPr lang="en-US" sz="1900" baseline="30000" dirty="0" smtClean="0">
                <a:solidFill>
                  <a:schemeClr val="bg1"/>
                </a:solidFill>
              </a:rPr>
              <a:t>m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1100120"/>
            <a:ext cx="450056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err="1" smtClean="0">
                <a:solidFill>
                  <a:schemeClr val="bg1"/>
                </a:solidFill>
              </a:rPr>
              <a:t>Дуже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важко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визначити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вік</a:t>
            </a:r>
            <a:r>
              <a:rPr lang="ru-RU" sz="1900" dirty="0" smtClean="0">
                <a:solidFill>
                  <a:schemeClr val="bg1"/>
                </a:solidFill>
              </a:rPr>
              <a:t>, коли </a:t>
            </a:r>
            <a:r>
              <a:rPr lang="ru-RU" sz="1900" dirty="0" err="1" smtClean="0">
                <a:solidFill>
                  <a:schemeClr val="bg1"/>
                </a:solidFill>
              </a:rPr>
              <a:t>сформувався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Молочний</a:t>
            </a:r>
            <a:r>
              <a:rPr lang="ru-RU" sz="1900" dirty="0" smtClean="0">
                <a:solidFill>
                  <a:schemeClr val="bg1"/>
                </a:solidFill>
              </a:rPr>
              <a:t> Шлях, </a:t>
            </a:r>
            <a:r>
              <a:rPr lang="ru-RU" sz="1900" dirty="0" err="1" smtClean="0">
                <a:solidFill>
                  <a:schemeClr val="bg1"/>
                </a:solidFill>
              </a:rPr>
              <a:t>але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наразі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вік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найдавніших</a:t>
            </a:r>
            <a:r>
              <a:rPr lang="ru-RU" sz="1900" dirty="0" smtClean="0">
                <a:solidFill>
                  <a:schemeClr val="bg1"/>
                </a:solidFill>
              </a:rPr>
              <a:t> </a:t>
            </a:r>
            <a:r>
              <a:rPr lang="ru-RU" sz="1900" dirty="0" err="1" smtClean="0">
                <a:solidFill>
                  <a:schemeClr val="bg1"/>
                </a:solidFill>
              </a:rPr>
              <a:t>зірок</a:t>
            </a:r>
            <a:r>
              <a:rPr lang="ru-RU" sz="1900" dirty="0" smtClean="0">
                <a:solidFill>
                  <a:schemeClr val="bg1"/>
                </a:solidFill>
              </a:rPr>
              <a:t> у </a:t>
            </a:r>
            <a:r>
              <a:rPr lang="ru-RU" sz="1900" dirty="0" err="1" smtClean="0">
                <a:solidFill>
                  <a:schemeClr val="bg1"/>
                </a:solidFill>
              </a:rPr>
              <a:t>галактиці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оцінюється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у</a:t>
            </a:r>
            <a:r>
              <a:rPr lang="ru-RU" sz="1900" dirty="0" smtClean="0">
                <a:solidFill>
                  <a:schemeClr val="bg1"/>
                </a:solidFill>
              </a:rPr>
              <a:t> 13,6 </a:t>
            </a:r>
            <a:r>
              <a:rPr lang="ru-RU" sz="1900" dirty="0" err="1" smtClean="0">
                <a:solidFill>
                  <a:schemeClr val="bg1"/>
                </a:solidFill>
              </a:rPr>
              <a:t>мільярдів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років</a:t>
            </a:r>
            <a:r>
              <a:rPr lang="ru-RU" sz="1900" dirty="0" smtClean="0">
                <a:solidFill>
                  <a:schemeClr val="bg1"/>
                </a:solidFill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</a:rPr>
              <a:t>що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приблизно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дорівнює</a:t>
            </a:r>
            <a:r>
              <a:rPr lang="ru-RU" sz="1900" dirty="0" smtClean="0">
                <a:solidFill>
                  <a:schemeClr val="bg1"/>
                </a:solidFill>
              </a:rPr>
              <a:t> </a:t>
            </a:r>
            <a:r>
              <a:rPr lang="ru-RU" sz="1900" dirty="0" err="1" smtClean="0">
                <a:solidFill>
                  <a:schemeClr val="bg1"/>
                </a:solidFill>
              </a:rPr>
              <a:t>віку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Всесвіту</a:t>
            </a:r>
            <a:r>
              <a:rPr lang="ru-RU" sz="1900" dirty="0" smtClean="0">
                <a:solidFill>
                  <a:schemeClr val="bg1"/>
                </a:solidFill>
              </a:rPr>
              <a:t>. За </a:t>
            </a:r>
            <a:r>
              <a:rPr lang="ru-RU" sz="1900" dirty="0" err="1" smtClean="0">
                <a:solidFill>
                  <a:schemeClr val="bg1"/>
                </a:solidFill>
              </a:rPr>
              <a:t>сучасними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уявленнями</a:t>
            </a:r>
            <a:r>
              <a:rPr lang="ru-RU" sz="1900" dirty="0" smtClean="0">
                <a:solidFill>
                  <a:schemeClr val="bg1"/>
                </a:solidFill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</a:rPr>
              <a:t>Молочний</a:t>
            </a:r>
            <a:r>
              <a:rPr lang="ru-RU" sz="1900" dirty="0" smtClean="0">
                <a:solidFill>
                  <a:schemeClr val="bg1"/>
                </a:solidFill>
              </a:rPr>
              <a:t> Шлях </a:t>
            </a:r>
            <a:r>
              <a:rPr lang="ru-RU" sz="1900" dirty="0" err="1" smtClean="0"/>
              <a:t>утворився</a:t>
            </a:r>
            <a:r>
              <a:rPr lang="ru-RU" sz="1900" dirty="0" smtClean="0"/>
              <a:t> </a:t>
            </a:r>
            <a:r>
              <a:rPr lang="ru-RU" sz="1900" dirty="0" err="1" smtClean="0"/>
              <a:t>внаслідок</a:t>
            </a:r>
            <a:r>
              <a:rPr lang="ru-RU" sz="1900" dirty="0" smtClean="0"/>
              <a:t> </a:t>
            </a:r>
            <a:r>
              <a:rPr lang="ru-RU" sz="1900" dirty="0" err="1" smtClean="0"/>
              <a:t>зіткнення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злиття</a:t>
            </a:r>
            <a:r>
              <a:rPr lang="ru-RU" sz="1900" dirty="0" smtClean="0"/>
              <a:t> невеликих галактик. </a:t>
            </a:r>
            <a:r>
              <a:rPr lang="ru-RU" sz="1900" dirty="0" err="1" smtClean="0"/>
              <a:t>Свідченнями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/>
              <a:t>цього</a:t>
            </a:r>
            <a:r>
              <a:rPr lang="ru-RU" sz="1900" dirty="0" smtClean="0"/>
              <a:t> </a:t>
            </a:r>
            <a:r>
              <a:rPr lang="ru-RU" sz="1900" dirty="0" err="1" smtClean="0"/>
              <a:t>є</a:t>
            </a:r>
            <a:r>
              <a:rPr lang="ru-RU" sz="1900" dirty="0" smtClean="0"/>
              <a:t> </a:t>
            </a:r>
            <a:r>
              <a:rPr lang="ru-RU" sz="1900" dirty="0" err="1" smtClean="0"/>
              <a:t>перші</a:t>
            </a:r>
            <a:r>
              <a:rPr lang="ru-RU" sz="1900" dirty="0" smtClean="0"/>
              <a:t> </a:t>
            </a:r>
            <a:r>
              <a:rPr lang="ru-RU" sz="1900" dirty="0" err="1" smtClean="0"/>
              <a:t>зорі</a:t>
            </a:r>
            <a:r>
              <a:rPr lang="ru-RU" sz="1900" dirty="0" smtClean="0"/>
              <a:t> </a:t>
            </a:r>
            <a:r>
              <a:rPr lang="ru-RU" sz="1900" dirty="0" err="1" smtClean="0"/>
              <a:t>з</a:t>
            </a:r>
            <a:r>
              <a:rPr lang="ru-RU" sz="1900" dirty="0" smtClean="0"/>
              <a:t> </a:t>
            </a:r>
            <a:r>
              <a:rPr lang="ru-RU" sz="1900" dirty="0" err="1" smtClean="0"/>
              <a:t>дуже</a:t>
            </a:r>
            <a:r>
              <a:rPr lang="ru-RU" sz="1900" dirty="0" smtClean="0"/>
              <a:t> </a:t>
            </a:r>
            <a:r>
              <a:rPr lang="ru-RU" sz="1900" dirty="0" err="1" smtClean="0"/>
              <a:t>низькою</a:t>
            </a:r>
            <a:r>
              <a:rPr lang="ru-RU" sz="1900" dirty="0" smtClean="0"/>
              <a:t> </a:t>
            </a:r>
            <a:r>
              <a:rPr lang="ru-RU" sz="1900" dirty="0" err="1" smtClean="0"/>
              <a:t>металічністю</a:t>
            </a:r>
            <a:r>
              <a:rPr lang="ru-RU" sz="1900" dirty="0" smtClean="0"/>
              <a:t>, </a:t>
            </a:r>
            <a:r>
              <a:rPr lang="ru-RU" sz="1900" dirty="0" err="1" smtClean="0"/>
              <a:t>що</a:t>
            </a:r>
            <a:r>
              <a:rPr lang="ru-RU" sz="1900" dirty="0" smtClean="0"/>
              <a:t> </a:t>
            </a:r>
            <a:r>
              <a:rPr lang="ru-RU" sz="1900" dirty="0" err="1" smtClean="0"/>
              <a:t>утворилися</a:t>
            </a:r>
            <a:r>
              <a:rPr lang="ru-RU" sz="1900" dirty="0" smtClean="0"/>
              <a:t> на </a:t>
            </a:r>
            <a:r>
              <a:rPr lang="ru-RU" sz="1900" dirty="0" err="1" smtClean="0"/>
              <a:t>найранішому</a:t>
            </a:r>
            <a:r>
              <a:rPr lang="ru-RU" sz="1900" dirty="0" smtClean="0"/>
              <a:t> </a:t>
            </a:r>
            <a:r>
              <a:rPr lang="ru-RU" sz="1900" dirty="0" err="1" smtClean="0"/>
              <a:t>етапі</a:t>
            </a:r>
            <a:r>
              <a:rPr lang="ru-RU" sz="1900" dirty="0" smtClean="0"/>
              <a:t> </a:t>
            </a:r>
            <a:r>
              <a:rPr lang="ru-RU" sz="1900" dirty="0" err="1" smtClean="0"/>
              <a:t>існування</a:t>
            </a:r>
            <a:r>
              <a:rPr lang="ru-RU" sz="1900" dirty="0" smtClean="0"/>
              <a:t> </a:t>
            </a:r>
            <a:r>
              <a:rPr lang="ru-RU" sz="1900" dirty="0" err="1" smtClean="0"/>
              <a:t>Всесвіту</a:t>
            </a:r>
            <a:r>
              <a:rPr lang="ru-RU" sz="1900" dirty="0" smtClean="0"/>
              <a:t>. </a:t>
            </a:r>
            <a:r>
              <a:rPr lang="ru-RU" sz="1900" dirty="0" err="1" smtClean="0"/>
              <a:t>Такі</a:t>
            </a:r>
            <a:r>
              <a:rPr lang="ru-RU" sz="1900" dirty="0" smtClean="0"/>
              <a:t> </a:t>
            </a:r>
            <a:r>
              <a:rPr lang="ru-RU" sz="1900" dirty="0" err="1" smtClean="0"/>
              <a:t>зірки</a:t>
            </a:r>
            <a:r>
              <a:rPr lang="ru-RU" sz="1900" dirty="0" smtClean="0"/>
              <a:t> </a:t>
            </a:r>
            <a:r>
              <a:rPr lang="ru-RU" sz="1900" dirty="0" err="1" smtClean="0"/>
              <a:t>вчені</a:t>
            </a:r>
            <a:r>
              <a:rPr lang="ru-RU" sz="1900" dirty="0" smtClean="0"/>
              <a:t> </a:t>
            </a:r>
            <a:r>
              <a:rPr lang="ru-RU" sz="1900" dirty="0" err="1" smtClean="0"/>
              <a:t>знаходять</a:t>
            </a:r>
            <a:r>
              <a:rPr lang="ru-RU" sz="1900" dirty="0" smtClean="0"/>
              <a:t> у </a:t>
            </a:r>
            <a:r>
              <a:rPr lang="ru-RU" sz="1900" dirty="0" err="1" smtClean="0"/>
              <a:t>галактичному</a:t>
            </a:r>
            <a:r>
              <a:rPr lang="ru-RU" sz="1900" dirty="0" smtClean="0"/>
              <a:t> гало </a:t>
            </a:r>
            <a:r>
              <a:rPr lang="ru-RU" sz="1900" dirty="0" smtClean="0">
                <a:solidFill>
                  <a:schemeClr val="bg1"/>
                </a:solidFill>
              </a:rPr>
              <a:t>— «</a:t>
            </a:r>
            <a:r>
              <a:rPr lang="ru-RU" sz="1900" dirty="0" err="1" smtClean="0">
                <a:solidFill>
                  <a:schemeClr val="bg1"/>
                </a:solidFill>
              </a:rPr>
              <a:t>околиці</a:t>
            </a:r>
            <a:r>
              <a:rPr lang="ru-RU" sz="1900" dirty="0" smtClean="0">
                <a:solidFill>
                  <a:schemeClr val="bg1"/>
                </a:solidFill>
              </a:rPr>
              <a:t>» Молочного шляху, </a:t>
            </a:r>
            <a:r>
              <a:rPr lang="ru-RU" sz="1900" dirty="0" err="1" smtClean="0">
                <a:solidFill>
                  <a:schemeClr val="bg1"/>
                </a:solidFill>
              </a:rPr>
              <a:t>що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тягнеться</a:t>
            </a:r>
            <a:r>
              <a:rPr lang="ru-RU" sz="1900" dirty="0" smtClean="0">
                <a:solidFill>
                  <a:schemeClr val="bg1"/>
                </a:solidFill>
              </a:rPr>
              <a:t> за </a:t>
            </a:r>
            <a:r>
              <a:rPr lang="ru-RU" sz="1900" dirty="0" err="1" smtClean="0">
                <a:solidFill>
                  <a:schemeClr val="bg1"/>
                </a:solidFill>
              </a:rPr>
              <a:t>межі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його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видимої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частини</a:t>
            </a:r>
            <a:r>
              <a:rPr lang="ru-RU" sz="1900" dirty="0" smtClean="0">
                <a:solidFill>
                  <a:schemeClr val="bg1"/>
                </a:solidFill>
              </a:rPr>
              <a:t>. У лютому 2010 року </a:t>
            </a:r>
            <a:r>
              <a:rPr lang="ru-RU" sz="1900" dirty="0" err="1" smtClean="0">
                <a:solidFill>
                  <a:schemeClr val="bg1"/>
                </a:solidFill>
              </a:rPr>
              <a:t>астрономи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Європейської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південної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обсерваторії</a:t>
            </a:r>
            <a:r>
              <a:rPr lang="ru-RU" sz="1900" dirty="0" smtClean="0">
                <a:solidFill>
                  <a:schemeClr val="bg1"/>
                </a:solidFill>
              </a:rPr>
              <a:t> (</a:t>
            </a:r>
            <a:r>
              <a:rPr lang="ru-RU" sz="1900" dirty="0" err="1" smtClean="0">
                <a:solidFill>
                  <a:schemeClr val="bg1"/>
                </a:solidFill>
              </a:rPr>
              <a:t>Чилі</a:t>
            </a:r>
            <a:r>
              <a:rPr lang="ru-RU" sz="1900" dirty="0" smtClean="0">
                <a:solidFill>
                  <a:schemeClr val="bg1"/>
                </a:solidFill>
              </a:rPr>
              <a:t>) </a:t>
            </a:r>
            <a:r>
              <a:rPr lang="ru-RU" sz="1900" dirty="0" err="1" smtClean="0">
                <a:solidFill>
                  <a:schemeClr val="bg1"/>
                </a:solidFill>
              </a:rPr>
              <a:t>виявили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такі</a:t>
            </a:r>
            <a:r>
              <a:rPr lang="ru-RU" sz="1900" dirty="0" smtClean="0">
                <a:solidFill>
                  <a:schemeClr val="bg1"/>
                </a:solidFill>
              </a:rPr>
              <a:t> ж </a:t>
            </a:r>
            <a:r>
              <a:rPr lang="ru-RU" sz="1900" dirty="0" err="1" smtClean="0">
                <a:solidFill>
                  <a:schemeClr val="bg1"/>
                </a:solidFill>
              </a:rPr>
              <a:t>зірки</a:t>
            </a:r>
            <a:r>
              <a:rPr lang="ru-RU" sz="1900" dirty="0" smtClean="0">
                <a:solidFill>
                  <a:schemeClr val="bg1"/>
                </a:solidFill>
              </a:rPr>
              <a:t> в </a:t>
            </a:r>
            <a:r>
              <a:rPr lang="ru-RU" sz="1900" dirty="0" err="1" smtClean="0">
                <a:solidFill>
                  <a:schemeClr val="bg1"/>
                </a:solidFill>
              </a:rPr>
              <a:t>карликових</a:t>
            </a:r>
            <a:r>
              <a:rPr lang="ru-RU" sz="1900" dirty="0" smtClean="0">
                <a:solidFill>
                  <a:schemeClr val="bg1"/>
                </a:solidFill>
              </a:rPr>
              <a:t> галактиках у </a:t>
            </a:r>
            <a:r>
              <a:rPr lang="ru-RU" sz="1900" dirty="0" err="1" smtClean="0">
                <a:solidFill>
                  <a:schemeClr val="bg1"/>
                </a:solidFill>
              </a:rPr>
              <a:t>сузір'ях</a:t>
            </a:r>
            <a:r>
              <a:rPr lang="ru-RU" sz="1900" dirty="0" smtClean="0">
                <a:solidFill>
                  <a:schemeClr val="bg1"/>
                </a:solidFill>
              </a:rPr>
              <a:t> </a:t>
            </a:r>
            <a:r>
              <a:rPr lang="ru-RU" sz="1900" dirty="0" err="1" smtClean="0">
                <a:solidFill>
                  <a:schemeClr val="bg1"/>
                </a:solidFill>
              </a:rPr>
              <a:t>Печі</a:t>
            </a:r>
            <a:r>
              <a:rPr lang="ru-RU" sz="1900" dirty="0" smtClean="0">
                <a:solidFill>
                  <a:schemeClr val="bg1"/>
                </a:solidFill>
              </a:rPr>
              <a:t>, Скульптора, Секстанта </a:t>
            </a:r>
            <a:r>
              <a:rPr lang="ru-RU" sz="1900" dirty="0" err="1" smtClean="0">
                <a:solidFill>
                  <a:schemeClr val="bg1"/>
                </a:solidFill>
              </a:rPr>
              <a:t>і</a:t>
            </a:r>
            <a:r>
              <a:rPr lang="ru-RU" sz="1900" dirty="0" smtClean="0">
                <a:solidFill>
                  <a:schemeClr val="bg1"/>
                </a:solidFill>
              </a:rPr>
              <a:t> </a:t>
            </a:r>
            <a:r>
              <a:rPr lang="ru-RU" sz="1900" dirty="0" err="1" smtClean="0">
                <a:solidFill>
                  <a:schemeClr val="bg1"/>
                </a:solidFill>
              </a:rPr>
              <a:t>Кіля</a:t>
            </a:r>
            <a:r>
              <a:rPr lang="ru-RU" sz="1900" dirty="0" smtClean="0">
                <a:solidFill>
                  <a:schemeClr val="bg1"/>
                </a:solidFill>
              </a:rPr>
              <a:t>.</a:t>
            </a:r>
            <a:endParaRPr lang="ru-RU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046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0202" y="432098"/>
            <a:ext cx="6683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</a:rPr>
              <a:t>Що таке </a:t>
            </a:r>
            <a:r>
              <a:rPr lang="uk-UA" sz="5400" b="1" dirty="0" err="1" smtClean="0">
                <a:ln/>
                <a:solidFill>
                  <a:schemeClr val="accent3"/>
                </a:solidFill>
              </a:rPr>
              <a:t>“галактика”</a:t>
            </a:r>
            <a:r>
              <a:rPr lang="uk-UA" sz="5400" b="1" dirty="0" smtClean="0">
                <a:ln/>
                <a:solidFill>
                  <a:schemeClr val="accent3"/>
                </a:solidFill>
              </a:rPr>
              <a:t>?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090" y="4968602"/>
            <a:ext cx="8463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solidFill>
                  <a:schemeClr val="bg1"/>
                </a:solidFill>
              </a:rPr>
              <a:t>Гала́ктика (</a:t>
            </a:r>
            <a:r>
              <a:rPr lang="vi-VN" sz="2000" b="1" dirty="0" smtClean="0">
                <a:solidFill>
                  <a:schemeClr val="bg1"/>
                </a:solidFill>
              </a:rPr>
              <a:t>дав.-гр.</a:t>
            </a:r>
            <a:r>
              <a:rPr lang="vi-VN" sz="2000" dirty="0" smtClean="0">
                <a:solidFill>
                  <a:schemeClr val="bg1"/>
                </a:solidFill>
              </a:rPr>
              <a:t> </a:t>
            </a:r>
            <a:r>
              <a:rPr lang="el-GR" sz="2000" dirty="0" smtClean="0">
                <a:solidFill>
                  <a:schemeClr val="bg1"/>
                </a:solidFill>
              </a:rPr>
              <a:t>Γαλαξίας — </a:t>
            </a:r>
            <a:r>
              <a:rPr lang="vi-VN" sz="2000" i="1" dirty="0" smtClean="0">
                <a:solidFill>
                  <a:schemeClr val="bg1"/>
                </a:solidFill>
              </a:rPr>
              <a:t>молочний</a:t>
            </a:r>
            <a:r>
              <a:rPr lang="vi-VN" sz="2000" dirty="0" smtClean="0">
                <a:solidFill>
                  <a:schemeClr val="bg1"/>
                </a:solidFill>
              </a:rPr>
              <a:t>) — </a:t>
            </a:r>
            <a:r>
              <a:rPr lang="vi-VN" sz="2000" b="1" dirty="0" smtClean="0">
                <a:solidFill>
                  <a:schemeClr val="bg1"/>
                </a:solidFill>
              </a:rPr>
              <a:t>гравітаційно пов'язана</a:t>
            </a:r>
            <a:r>
              <a:rPr lang="vi-VN" sz="2000" dirty="0" smtClean="0">
                <a:solidFill>
                  <a:schemeClr val="bg1"/>
                </a:solidFill>
              </a:rPr>
              <a:t> система з </a:t>
            </a:r>
            <a:r>
              <a:rPr lang="vi-VN" sz="2000" b="1" dirty="0" smtClean="0">
                <a:solidFill>
                  <a:schemeClr val="bg1"/>
                </a:solidFill>
              </a:rPr>
              <a:t>зірок</a:t>
            </a:r>
            <a:r>
              <a:rPr lang="vi-VN" sz="2000" dirty="0" smtClean="0">
                <a:solidFill>
                  <a:schemeClr val="bg1"/>
                </a:solidFill>
              </a:rPr>
              <a:t>, </a:t>
            </a:r>
            <a:r>
              <a:rPr lang="vi-VN" sz="2000" b="1" dirty="0" smtClean="0">
                <a:solidFill>
                  <a:schemeClr val="bg1"/>
                </a:solidFill>
              </a:rPr>
              <a:t>міжзоряного газу</a:t>
            </a:r>
            <a:r>
              <a:rPr lang="vi-VN" sz="2000" dirty="0" smtClean="0">
                <a:solidFill>
                  <a:schemeClr val="bg1"/>
                </a:solidFill>
              </a:rPr>
              <a:t>, </a:t>
            </a:r>
            <a:r>
              <a:rPr lang="vi-VN" sz="2000" b="1" dirty="0" smtClean="0">
                <a:solidFill>
                  <a:schemeClr val="bg1"/>
                </a:solidFill>
              </a:rPr>
              <a:t>пилу</a:t>
            </a:r>
            <a:r>
              <a:rPr lang="vi-VN" sz="2000" dirty="0" smtClean="0">
                <a:solidFill>
                  <a:schemeClr val="bg1"/>
                </a:solidFill>
              </a:rPr>
              <a:t> і </a:t>
            </a:r>
            <a:r>
              <a:rPr lang="vi-VN" sz="2000" b="1" dirty="0" smtClean="0">
                <a:solidFill>
                  <a:schemeClr val="bg1"/>
                </a:solidFill>
              </a:rPr>
              <a:t>темної матерії</a:t>
            </a:r>
            <a:r>
              <a:rPr lang="vi-VN" sz="2000" dirty="0" smtClean="0">
                <a:solidFill>
                  <a:schemeClr val="bg1"/>
                </a:solidFill>
              </a:rPr>
              <a:t>. Всі складові частини галактик рухаються навколо спільного </a:t>
            </a:r>
            <a:r>
              <a:rPr lang="vi-VN" sz="2000" b="1" dirty="0" smtClean="0">
                <a:solidFill>
                  <a:schemeClr val="bg1"/>
                </a:solidFill>
              </a:rPr>
              <a:t>центру мас</a:t>
            </a:r>
            <a:r>
              <a:rPr lang="vi-VN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7874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296194"/>
            <a:ext cx="9001125" cy="110680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err="1" smtClean="0"/>
              <a:t>Перші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нашої</a:t>
            </a:r>
            <a:r>
              <a:rPr lang="ru-RU" sz="2000" dirty="0" smtClean="0"/>
              <a:t> Галактики як </a:t>
            </a:r>
            <a:r>
              <a:rPr lang="ru-RU" sz="2000" dirty="0" err="1" smtClean="0"/>
              <a:t>зоряної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розпочав</a:t>
            </a:r>
            <a:r>
              <a:rPr lang="ru-RU" sz="2000" dirty="0" smtClean="0"/>
              <a:t> В. Гершель. </a:t>
            </a:r>
            <a:r>
              <a:rPr lang="ru-RU" sz="2000" dirty="0" err="1" smtClean="0"/>
              <a:t>Російський</a:t>
            </a:r>
            <a:r>
              <a:rPr lang="ru-RU" sz="2000" dirty="0" smtClean="0"/>
              <a:t> учений В. Струве (1793-1864) писав: «</a:t>
            </a:r>
            <a:r>
              <a:rPr lang="ru-RU" sz="2000" dirty="0" err="1" smtClean="0"/>
              <a:t>Явище</a:t>
            </a:r>
            <a:r>
              <a:rPr lang="ru-RU" sz="2000" dirty="0" smtClean="0"/>
              <a:t> Молочного Шляху </a:t>
            </a:r>
            <a:r>
              <a:rPr lang="ru-RU" sz="2000" dirty="0" err="1" smtClean="0"/>
              <a:t>настільки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загадкове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погляду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ми </a:t>
            </a:r>
            <a:r>
              <a:rPr lang="ru-RU" sz="2000" dirty="0" err="1" smtClean="0"/>
              <a:t>повинні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відмовитись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бажання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пояснити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</a:t>
            </a:r>
            <a:r>
              <a:rPr lang="ru-RU" sz="2000" dirty="0" err="1" smtClean="0"/>
              <a:t>вчений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ніколи</a:t>
            </a:r>
            <a:r>
              <a:rPr lang="ru-RU" sz="2000" dirty="0" smtClean="0"/>
              <a:t> не повинен </a:t>
            </a:r>
            <a:r>
              <a:rPr lang="ru-RU" sz="2000" dirty="0" err="1" smtClean="0"/>
              <a:t>відступати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ні</a:t>
            </a:r>
            <a:r>
              <a:rPr lang="ru-RU" sz="2000" dirty="0" smtClean="0"/>
              <a:t> перед </a:t>
            </a:r>
            <a:r>
              <a:rPr lang="ru-RU" sz="2000" dirty="0" err="1" smtClean="0"/>
              <a:t>темрявою</a:t>
            </a:r>
            <a:r>
              <a:rPr lang="ru-RU" sz="2000" dirty="0" smtClean="0"/>
              <a:t> </a:t>
            </a:r>
            <a:r>
              <a:rPr lang="ru-RU" sz="2000" dirty="0" err="1" smtClean="0"/>
              <a:t>явища</a:t>
            </a:r>
            <a:r>
              <a:rPr lang="ru-RU" sz="2000" dirty="0" smtClean="0"/>
              <a:t>, </a:t>
            </a:r>
            <a:r>
              <a:rPr lang="ru-RU" sz="2000" dirty="0" err="1" smtClean="0"/>
              <a:t>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труднощами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дослідження</a:t>
            </a:r>
            <a:r>
              <a:rPr lang="ru-RU" sz="2000" dirty="0" smtClean="0"/>
              <a:t>». </a:t>
            </a:r>
            <a:r>
              <a:rPr lang="ru-RU" sz="2000" dirty="0" err="1" smtClean="0"/>
              <a:t>Однією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причин такого </a:t>
            </a:r>
            <a:r>
              <a:rPr lang="ru-RU" sz="2000" dirty="0" err="1" smtClean="0"/>
              <a:t>песимізму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те,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ми </a:t>
            </a:r>
            <a:r>
              <a:rPr lang="ru-RU" sz="2000" dirty="0" err="1" smtClean="0"/>
              <a:t>перебуваємо</a:t>
            </a:r>
            <a:r>
              <a:rPr lang="ru-RU" sz="2000" dirty="0" smtClean="0"/>
              <a:t> </a:t>
            </a:r>
            <a:r>
              <a:rPr lang="ru-RU" sz="2000" dirty="0" err="1" smtClean="0"/>
              <a:t>всередині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велетенської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зоряної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.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</a:t>
            </a:r>
            <a:r>
              <a:rPr lang="ru-RU" sz="2000" dirty="0" smtClean="0"/>
              <a:t> </a:t>
            </a:r>
            <a:r>
              <a:rPr lang="ru-RU" sz="2000" dirty="0" err="1" smtClean="0"/>
              <a:t>недосяжні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вивчення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огляду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замалу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потужність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засобів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досліджень</a:t>
            </a:r>
            <a:r>
              <a:rPr lang="ru-RU" sz="2000" dirty="0" smtClean="0"/>
              <a:t>,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ж тому,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вирішальних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напрямках</a:t>
            </a:r>
            <a:r>
              <a:rPr lang="ru-RU" sz="2000" dirty="0" smtClean="0"/>
              <a:t> </a:t>
            </a:r>
            <a:r>
              <a:rPr lang="ru-RU" sz="2000" dirty="0" err="1" smtClean="0"/>
              <a:t>далекі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зорі</a:t>
            </a:r>
            <a:r>
              <a:rPr lang="ru-RU" sz="2000" dirty="0" smtClean="0"/>
              <a:t> </a:t>
            </a:r>
            <a:r>
              <a:rPr lang="ru-RU" sz="2000" dirty="0" err="1" smtClean="0"/>
              <a:t>екрануються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густими</a:t>
            </a:r>
            <a:r>
              <a:rPr lang="ru-RU" sz="2000" dirty="0" smtClean="0"/>
              <a:t> комплексами </a:t>
            </a:r>
            <a:r>
              <a:rPr lang="ru-RU" sz="2000" dirty="0" err="1" smtClean="0"/>
              <a:t>газово-пилових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хмар</a:t>
            </a:r>
            <a:r>
              <a:rPr lang="ru-RU" sz="2000" dirty="0" smtClean="0"/>
              <a:t>. Тому задачу астронома </a:t>
            </a:r>
            <a:r>
              <a:rPr lang="ru-RU" sz="2000" dirty="0" err="1" smtClean="0"/>
              <a:t>порівнюють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зусиллям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, яка повинна </a:t>
            </a:r>
            <a:r>
              <a:rPr lang="ru-RU" sz="2000" dirty="0" err="1" smtClean="0"/>
              <a:t>описати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будову</a:t>
            </a:r>
            <a:r>
              <a:rPr lang="ru-RU" sz="2000" dirty="0" smtClean="0"/>
              <a:t> великого </a:t>
            </a:r>
            <a:r>
              <a:rPr lang="ru-RU" sz="2000" dirty="0" err="1" smtClean="0"/>
              <a:t>невідомого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, </a:t>
            </a:r>
            <a:r>
              <a:rPr lang="ru-RU" sz="2000" dirty="0" err="1" smtClean="0"/>
              <a:t>опинившись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перехресті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двох</a:t>
            </a:r>
            <a:r>
              <a:rPr lang="ru-RU" sz="2000" dirty="0" smtClean="0"/>
              <a:t> </a:t>
            </a:r>
            <a:r>
              <a:rPr lang="ru-RU" sz="2000" dirty="0" err="1" smtClean="0"/>
              <a:t>вулиць</a:t>
            </a:r>
            <a:r>
              <a:rPr lang="ru-RU" sz="2000" dirty="0" smtClean="0"/>
              <a:t> у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центрі</a:t>
            </a:r>
            <a:r>
              <a:rPr lang="ru-RU" sz="2000" dirty="0" smtClean="0"/>
              <a:t>.</a:t>
            </a:r>
          </a:p>
        </p:txBody>
      </p:sp>
      <p:pic>
        <p:nvPicPr>
          <p:cNvPr id="9218" name="Picture 2" descr="http://www.meteoprog.ua/thumbnails/newsweather/cropr_681x280/big_18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186" y="4032498"/>
            <a:ext cx="648652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11160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1.bp.blogspot.com/-stDI56TSxoc/UAqUTGfywyI/AAAAAAAABPc/z7lrI7JCfqo/s1600/%D1%87%D1%83%D0%BC%D0%B0%D1%86%D1%8C%D0%BA%D0%B8%D0%B9+%D1%88%D0%BB%D1%8F%D1%85+%D0%BF%D0%BE%D1%80%D1%96%D0%B2%D0%B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28748"/>
            <a:ext cx="6955064" cy="55292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171426"/>
            <a:ext cx="8105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Справжнє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відкриття</a:t>
            </a:r>
            <a:r>
              <a:rPr lang="ru-RU" sz="2000" dirty="0" smtClean="0">
                <a:solidFill>
                  <a:schemeClr val="bg1"/>
                </a:solidFill>
              </a:rPr>
              <a:t> Галактики як </a:t>
            </a:r>
            <a:r>
              <a:rPr lang="ru-RU" sz="2000" dirty="0" err="1" smtClean="0">
                <a:solidFill>
                  <a:schemeClr val="bg1"/>
                </a:solidFill>
              </a:rPr>
              <a:t>фізичного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об'єкта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відбулося</a:t>
            </a:r>
            <a:r>
              <a:rPr lang="ru-RU" sz="2000" dirty="0" smtClean="0">
                <a:solidFill>
                  <a:schemeClr val="bg1"/>
                </a:solidFill>
              </a:rPr>
              <a:t> 1924 </a:t>
            </a:r>
            <a:r>
              <a:rPr lang="en-US" sz="2000" dirty="0" smtClean="0">
                <a:solidFill>
                  <a:schemeClr val="bg1"/>
                </a:solidFill>
              </a:rPr>
              <a:t>p., </a:t>
            </a:r>
            <a:r>
              <a:rPr lang="ru-RU" sz="2000" dirty="0" smtClean="0">
                <a:solidFill>
                  <a:schemeClr val="bg1"/>
                </a:solidFill>
              </a:rPr>
              <a:t>коли Е. </a:t>
            </a:r>
            <a:r>
              <a:rPr lang="ru-RU" sz="2000" dirty="0" err="1" smtClean="0">
                <a:solidFill>
                  <a:schemeClr val="bg1"/>
                </a:solidFill>
              </a:rPr>
              <a:t>Габбл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довів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вона - </a:t>
            </a:r>
            <a:r>
              <a:rPr lang="ru-RU" sz="2000" dirty="0" err="1" smtClean="0">
                <a:solidFill>
                  <a:schemeClr val="bg1"/>
                </a:solidFill>
              </a:rPr>
              <a:t>лише</a:t>
            </a:r>
            <a:r>
              <a:rPr lang="ru-RU" sz="2000" dirty="0" smtClean="0">
                <a:solidFill>
                  <a:schemeClr val="bg1"/>
                </a:solidFill>
              </a:rPr>
              <a:t> один </a:t>
            </a:r>
            <a:r>
              <a:rPr lang="ru-RU" sz="2000" dirty="0" err="1" smtClean="0">
                <a:solidFill>
                  <a:schemeClr val="bg1"/>
                </a:solidFill>
              </a:rPr>
              <a:t>із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багатьох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подібних</a:t>
            </a:r>
            <a:r>
              <a:rPr lang="ru-RU" sz="2000" dirty="0" smtClean="0">
                <a:solidFill>
                  <a:schemeClr val="bg1"/>
                </a:solidFill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</a:rPr>
              <a:t>неї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зоряних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світів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Збагачення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уявлень</a:t>
            </a:r>
            <a:r>
              <a:rPr lang="ru-RU" sz="2000" dirty="0" smtClean="0">
                <a:solidFill>
                  <a:schemeClr val="bg1"/>
                </a:solidFill>
              </a:rPr>
              <a:t> про Галактику </a:t>
            </a:r>
            <a:r>
              <a:rPr lang="ru-RU" sz="2000" dirty="0" err="1" smtClean="0">
                <a:solidFill>
                  <a:schemeClr val="bg1"/>
                </a:solidFill>
              </a:rPr>
              <a:t>розпочалося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60-х </a:t>
            </a:r>
            <a:r>
              <a:rPr lang="ru-RU" sz="2000" dirty="0" err="1" smtClean="0">
                <a:solidFill>
                  <a:schemeClr val="bg1"/>
                </a:solidFill>
              </a:rPr>
              <a:t>років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XX </a:t>
            </a:r>
            <a:r>
              <a:rPr lang="ru-RU" sz="2000" dirty="0" smtClean="0">
                <a:solidFill>
                  <a:schemeClr val="bg1"/>
                </a:solidFill>
              </a:rPr>
              <a:t>ст. </a:t>
            </a:r>
            <a:r>
              <a:rPr lang="ru-RU" sz="2000" dirty="0" err="1" smtClean="0">
                <a:solidFill>
                  <a:schemeClr val="bg1"/>
                </a:solidFill>
              </a:rPr>
              <a:t>після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створення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потужних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наземних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космічних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телескопів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1233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065" y="171426"/>
            <a:ext cx="88380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чого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ж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складається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Галактика?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28682"/>
            <a:ext cx="850112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err="1" smtClean="0">
                <a:solidFill>
                  <a:schemeClr val="bg1"/>
                </a:solidFill>
              </a:rPr>
              <a:t>Зоряні</a:t>
            </a:r>
            <a:r>
              <a:rPr lang="ru-RU" sz="1700" b="1" i="1" dirty="0" smtClean="0">
                <a:solidFill>
                  <a:schemeClr val="bg1"/>
                </a:solidFill>
              </a:rPr>
              <a:t> </a:t>
            </a:r>
            <a:r>
              <a:rPr lang="ru-RU" sz="1700" b="1" i="1" dirty="0" err="1" smtClean="0">
                <a:solidFill>
                  <a:schemeClr val="bg1"/>
                </a:solidFill>
              </a:rPr>
              <a:t>скупчення</a:t>
            </a:r>
            <a:r>
              <a:rPr lang="ru-RU" sz="1700" b="1" i="1" dirty="0" smtClean="0">
                <a:solidFill>
                  <a:schemeClr val="bg1"/>
                </a:solidFill>
              </a:rPr>
              <a:t> та </a:t>
            </a:r>
            <a:r>
              <a:rPr lang="ru-RU" sz="1700" b="1" i="1" dirty="0" err="1" smtClean="0">
                <a:solidFill>
                  <a:schemeClr val="bg1"/>
                </a:solidFill>
              </a:rPr>
              <a:t>асоціації</a:t>
            </a:r>
            <a:r>
              <a:rPr lang="ru-RU" sz="1700" b="1" i="1" dirty="0" smtClean="0">
                <a:solidFill>
                  <a:schemeClr val="bg1"/>
                </a:solidFill>
              </a:rPr>
              <a:t>.</a:t>
            </a:r>
            <a:r>
              <a:rPr lang="ru-RU" sz="1700" i="1" dirty="0" smtClean="0">
                <a:solidFill>
                  <a:schemeClr val="bg1"/>
                </a:solidFill>
              </a:rPr>
              <a:t> </a:t>
            </a:r>
            <a:r>
              <a:rPr lang="ru-RU" sz="1700" dirty="0" err="1" smtClean="0">
                <a:solidFill>
                  <a:schemeClr val="bg1"/>
                </a:solidFill>
              </a:rPr>
              <a:t>Деяка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частина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зір</a:t>
            </a:r>
            <a:r>
              <a:rPr lang="ru-RU" sz="1700" dirty="0" smtClean="0">
                <a:solidFill>
                  <a:schemeClr val="bg1"/>
                </a:solidFill>
              </a:rPr>
              <a:t> Галактики </a:t>
            </a:r>
            <a:r>
              <a:rPr lang="ru-RU" sz="1700" dirty="0" err="1" smtClean="0">
                <a:solidFill>
                  <a:schemeClr val="bg1"/>
                </a:solidFill>
              </a:rPr>
              <a:t>об'єднана</a:t>
            </a:r>
            <a:r>
              <a:rPr lang="ru-RU" sz="1700" dirty="0" smtClean="0">
                <a:solidFill>
                  <a:schemeClr val="bg1"/>
                </a:solidFill>
              </a:rPr>
              <a:t> в </a:t>
            </a:r>
            <a:r>
              <a:rPr lang="ru-RU" sz="1700" dirty="0" err="1" smtClean="0">
                <a:solidFill>
                  <a:schemeClr val="bg1"/>
                </a:solidFill>
              </a:rPr>
              <a:t>скупчення</a:t>
            </a:r>
            <a:r>
              <a:rPr lang="ru-RU" sz="1700" dirty="0" smtClean="0">
                <a:solidFill>
                  <a:schemeClr val="bg1"/>
                </a:solidFill>
              </a:rPr>
              <a:t>, </a:t>
            </a:r>
            <a:r>
              <a:rPr lang="ru-RU" sz="1700" dirty="0" err="1" smtClean="0">
                <a:solidFill>
                  <a:schemeClr val="bg1"/>
                </a:solidFill>
              </a:rPr>
              <a:t>тобто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в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групи</a:t>
            </a:r>
            <a:r>
              <a:rPr lang="ru-RU" sz="1700" dirty="0" smtClean="0">
                <a:solidFill>
                  <a:schemeClr val="bg1"/>
                </a:solidFill>
              </a:rPr>
              <a:t>, </a:t>
            </a:r>
            <a:r>
              <a:rPr lang="ru-RU" sz="1700" dirty="0" err="1" smtClean="0">
                <a:solidFill>
                  <a:schemeClr val="bg1"/>
                </a:solidFill>
              </a:rPr>
              <a:t>які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пов'язані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між</a:t>
            </a:r>
            <a:r>
              <a:rPr lang="ru-RU" sz="1700" dirty="0" smtClean="0">
                <a:solidFill>
                  <a:schemeClr val="bg1"/>
                </a:solidFill>
              </a:rPr>
              <a:t> собою </a:t>
            </a:r>
            <a:r>
              <a:rPr lang="ru-RU" sz="1700" dirty="0" err="1" smtClean="0">
                <a:solidFill>
                  <a:schemeClr val="bg1"/>
                </a:solidFill>
              </a:rPr>
              <a:t>взаємним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тяжінням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і</a:t>
            </a:r>
            <a:r>
              <a:rPr lang="ru-RU" sz="1700" dirty="0" smtClean="0">
                <a:solidFill>
                  <a:schemeClr val="bg1"/>
                </a:solidFill>
              </a:rPr>
              <a:t> тому </a:t>
            </a:r>
            <a:r>
              <a:rPr lang="ru-RU" sz="1700" dirty="0" err="1" smtClean="0">
                <a:solidFill>
                  <a:schemeClr val="bg1"/>
                </a:solidFill>
              </a:rPr>
              <a:t>рухаються</a:t>
            </a:r>
            <a:r>
              <a:rPr lang="ru-RU" sz="1700" dirty="0" smtClean="0">
                <a:solidFill>
                  <a:schemeClr val="bg1"/>
                </a:solidFill>
              </a:rPr>
              <a:t> в </a:t>
            </a:r>
            <a:r>
              <a:rPr lang="ru-RU" sz="1700" dirty="0" err="1" smtClean="0">
                <a:solidFill>
                  <a:schemeClr val="bg1"/>
                </a:solidFill>
              </a:rPr>
              <a:t>просторі</a:t>
            </a:r>
            <a:r>
              <a:rPr lang="ru-RU" sz="1700" dirty="0" smtClean="0">
                <a:solidFill>
                  <a:schemeClr val="bg1"/>
                </a:solidFill>
              </a:rPr>
              <a:t> як </a:t>
            </a:r>
            <a:r>
              <a:rPr lang="ru-RU" sz="1700" dirty="0" err="1" smtClean="0">
                <a:solidFill>
                  <a:schemeClr val="bg1"/>
                </a:solidFill>
              </a:rPr>
              <a:t>єдине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ціле</a:t>
            </a:r>
            <a:r>
              <a:rPr lang="ru-RU" sz="1700" dirty="0" smtClean="0">
                <a:solidFill>
                  <a:schemeClr val="bg1"/>
                </a:solidFill>
              </a:rPr>
              <a:t>. </a:t>
            </a:r>
            <a:r>
              <a:rPr lang="ru-RU" sz="1700" dirty="0" err="1" smtClean="0">
                <a:solidFill>
                  <a:schemeClr val="bg1"/>
                </a:solidFill>
              </a:rPr>
              <a:t>Розрізняють</a:t>
            </a:r>
            <a:r>
              <a:rPr lang="ru-RU" sz="1700" dirty="0" smtClean="0">
                <a:solidFill>
                  <a:schemeClr val="bg1"/>
                </a:solidFill>
              </a:rPr>
              <a:t> два </a:t>
            </a:r>
            <a:r>
              <a:rPr lang="ru-RU" sz="1700" dirty="0" err="1" smtClean="0">
                <a:solidFill>
                  <a:schemeClr val="bg1"/>
                </a:solidFill>
              </a:rPr>
              <a:t>види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зоряних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скупчень</a:t>
            </a:r>
            <a:r>
              <a:rPr lang="ru-RU" sz="1700" dirty="0" smtClean="0">
                <a:solidFill>
                  <a:schemeClr val="bg1"/>
                </a:solidFill>
              </a:rPr>
              <a:t>: </a:t>
            </a:r>
            <a:r>
              <a:rPr lang="ru-RU" sz="1700" dirty="0" err="1" smtClean="0">
                <a:solidFill>
                  <a:schemeClr val="bg1"/>
                </a:solidFill>
              </a:rPr>
              <a:t>розсіяні</a:t>
            </a:r>
            <a:r>
              <a:rPr lang="ru-RU" sz="1700" dirty="0" smtClean="0">
                <a:solidFill>
                  <a:schemeClr val="bg1"/>
                </a:solidFill>
              </a:rPr>
              <a:t> та </a:t>
            </a:r>
            <a:r>
              <a:rPr lang="ru-RU" sz="1700" dirty="0" err="1" smtClean="0">
                <a:solidFill>
                  <a:schemeClr val="bg1"/>
                </a:solidFill>
              </a:rPr>
              <a:t>кулясті</a:t>
            </a:r>
            <a:r>
              <a:rPr lang="ru-RU" sz="1700" dirty="0" smtClean="0">
                <a:solidFill>
                  <a:schemeClr val="bg1"/>
                </a:solidFill>
              </a:rPr>
              <a:t>.</a:t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Розсіяні</a:t>
            </a:r>
            <a:r>
              <a:rPr lang="ru-RU" sz="1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7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зоряні</a:t>
            </a:r>
            <a:r>
              <a:rPr lang="ru-RU" sz="1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7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скупчення</a:t>
            </a:r>
            <a:r>
              <a:rPr lang="ru-RU" sz="1700" dirty="0" smtClean="0">
                <a:solidFill>
                  <a:schemeClr val="bg1"/>
                </a:solidFill>
              </a:rPr>
              <a:t>  </a:t>
            </a:r>
            <a:r>
              <a:rPr lang="ru-RU" sz="1700" dirty="0" err="1" smtClean="0">
                <a:solidFill>
                  <a:schemeClr val="bg1"/>
                </a:solidFill>
              </a:rPr>
              <a:t>складаються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з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декількох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десятків</a:t>
            </a:r>
            <a:r>
              <a:rPr lang="ru-RU" sz="1700" dirty="0" smtClean="0">
                <a:solidFill>
                  <a:schemeClr val="bg1"/>
                </a:solidFill>
              </a:rPr>
              <a:t>, </a:t>
            </a:r>
            <a:r>
              <a:rPr lang="ru-RU" sz="1700" dirty="0" err="1" smtClean="0">
                <a:solidFill>
                  <a:schemeClr val="bg1"/>
                </a:solidFill>
              </a:rPr>
              <a:t>сотень</a:t>
            </a:r>
            <a:r>
              <a:rPr lang="ru-RU" sz="1700" dirty="0" smtClean="0">
                <a:solidFill>
                  <a:schemeClr val="bg1"/>
                </a:solidFill>
              </a:rPr>
              <a:t>, </a:t>
            </a:r>
            <a:r>
              <a:rPr lang="ru-RU" sz="1700" dirty="0" err="1" smtClean="0">
                <a:solidFill>
                  <a:schemeClr val="bg1"/>
                </a:solidFill>
              </a:rPr>
              <a:t>іноді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тисяч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зір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мають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неправильну</a:t>
            </a:r>
            <a:r>
              <a:rPr lang="ru-RU" sz="1700" dirty="0" smtClean="0">
                <a:solidFill>
                  <a:schemeClr val="bg1"/>
                </a:solidFill>
              </a:rPr>
              <a:t> форму, </a:t>
            </a:r>
            <a:r>
              <a:rPr lang="ru-RU" sz="1700" dirty="0" err="1" smtClean="0">
                <a:solidFill>
                  <a:schemeClr val="bg1"/>
                </a:solidFill>
              </a:rPr>
              <a:t>їхні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діаметри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становлять</a:t>
            </a:r>
            <a:r>
              <a:rPr lang="ru-RU" sz="1700" dirty="0" smtClean="0">
                <a:solidFill>
                  <a:schemeClr val="bg1"/>
                </a:solidFill>
              </a:rPr>
              <a:t> 10-20 св.р. </a:t>
            </a:r>
            <a:r>
              <a:rPr lang="ru-RU" sz="1700" dirty="0" err="1" smtClean="0">
                <a:solidFill>
                  <a:schemeClr val="bg1"/>
                </a:solidFill>
              </a:rPr>
              <a:t>Майже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всі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розсіяні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зоряні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скупчення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знаходяться</a:t>
            </a:r>
            <a:r>
              <a:rPr lang="ru-RU" sz="1700" dirty="0" smtClean="0">
                <a:solidFill>
                  <a:schemeClr val="bg1"/>
                </a:solidFill>
              </a:rPr>
              <a:t> в </a:t>
            </a:r>
            <a:r>
              <a:rPr lang="ru-RU" sz="1700" dirty="0" err="1" smtClean="0">
                <a:solidFill>
                  <a:schemeClr val="bg1"/>
                </a:solidFill>
              </a:rPr>
              <a:t>районі</a:t>
            </a:r>
            <a:r>
              <a:rPr lang="ru-RU" sz="1700" dirty="0" smtClean="0">
                <a:solidFill>
                  <a:schemeClr val="bg1"/>
                </a:solidFill>
              </a:rPr>
              <a:t> Молочного Шляху </a:t>
            </a:r>
            <a:r>
              <a:rPr lang="ru-RU" sz="1700" dirty="0" err="1" smtClean="0">
                <a:solidFill>
                  <a:schemeClr val="bg1"/>
                </a:solidFill>
              </a:rPr>
              <a:t>або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поблизу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нього</a:t>
            </a:r>
            <a:r>
              <a:rPr lang="ru-RU" sz="1700" dirty="0" smtClean="0">
                <a:solidFill>
                  <a:schemeClr val="bg1"/>
                </a:solidFill>
              </a:rPr>
              <a:t>. </a:t>
            </a:r>
            <a:r>
              <a:rPr lang="ru-RU" sz="1700" dirty="0" err="1" smtClean="0">
                <a:solidFill>
                  <a:schemeClr val="bg1"/>
                </a:solidFill>
              </a:rPr>
              <a:t>їх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виявлено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близько</a:t>
            </a:r>
            <a:r>
              <a:rPr lang="ru-RU" sz="1700" dirty="0" smtClean="0">
                <a:solidFill>
                  <a:schemeClr val="bg1"/>
                </a:solidFill>
              </a:rPr>
              <a:t> 1 200, а </a:t>
            </a:r>
            <a:r>
              <a:rPr lang="ru-RU" sz="1700" dirty="0" err="1" smtClean="0">
                <a:solidFill>
                  <a:schemeClr val="bg1"/>
                </a:solidFill>
              </a:rPr>
              <a:t>найвідоміші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з</a:t>
            </a:r>
            <a:r>
              <a:rPr lang="ru-RU" sz="1700" dirty="0" smtClean="0">
                <a:solidFill>
                  <a:schemeClr val="bg1"/>
                </a:solidFill>
              </a:rPr>
              <a:t> них - </a:t>
            </a:r>
            <a:r>
              <a:rPr lang="ru-RU" sz="1700" dirty="0" err="1" smtClean="0">
                <a:solidFill>
                  <a:schemeClr val="bg1"/>
                </a:solidFill>
              </a:rPr>
              <a:t>Плеяди</a:t>
            </a:r>
            <a:r>
              <a:rPr lang="ru-RU" sz="1700" dirty="0" smtClean="0">
                <a:solidFill>
                  <a:schemeClr val="bg1"/>
                </a:solidFill>
              </a:rPr>
              <a:t> та Пади.</a:t>
            </a:r>
          </a:p>
          <a:p>
            <a:r>
              <a:rPr lang="ru-RU" sz="17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Кулясті</a:t>
            </a:r>
            <a:r>
              <a:rPr lang="ru-RU" sz="1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7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зоряні</a:t>
            </a:r>
            <a:r>
              <a:rPr lang="ru-RU" sz="1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7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скупчення</a:t>
            </a:r>
            <a:r>
              <a:rPr lang="ru-RU" sz="1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мають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сферичну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або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злегка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сплюснуту</a:t>
            </a:r>
            <a:r>
              <a:rPr lang="ru-RU" sz="1700" dirty="0" smtClean="0">
                <a:solidFill>
                  <a:schemeClr val="bg1"/>
                </a:solidFill>
              </a:rPr>
              <a:t> форму </a:t>
            </a:r>
            <a:r>
              <a:rPr lang="ru-RU" sz="1700" dirty="0" err="1" smtClean="0">
                <a:solidFill>
                  <a:schemeClr val="bg1"/>
                </a:solidFill>
              </a:rPr>
              <a:t>діаметром</a:t>
            </a:r>
            <a:r>
              <a:rPr lang="ru-RU" sz="1700" dirty="0" smtClean="0">
                <a:solidFill>
                  <a:schemeClr val="bg1"/>
                </a:solidFill>
              </a:rPr>
              <a:t> до 300 св. р. Вони </a:t>
            </a:r>
            <a:r>
              <a:rPr lang="ru-RU" sz="1700" dirty="0" err="1" smtClean="0">
                <a:solidFill>
                  <a:schemeClr val="bg1"/>
                </a:solidFill>
              </a:rPr>
              <a:t>налічують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сотні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тисяч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навіть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мільйони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зір</a:t>
            </a:r>
            <a:r>
              <a:rPr lang="ru-RU" sz="1700" dirty="0" smtClean="0">
                <a:solidFill>
                  <a:schemeClr val="bg1"/>
                </a:solidFill>
              </a:rPr>
              <a:t>, </a:t>
            </a:r>
            <a:r>
              <a:rPr lang="ru-RU" sz="1700" dirty="0" err="1" smtClean="0">
                <a:solidFill>
                  <a:schemeClr val="bg1"/>
                </a:solidFill>
              </a:rPr>
              <a:t>які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групуються</a:t>
            </a:r>
            <a:r>
              <a:rPr lang="ru-RU" sz="1700" dirty="0" smtClean="0">
                <a:solidFill>
                  <a:schemeClr val="bg1"/>
                </a:solidFill>
              </a:rPr>
              <a:t> до центра. </a:t>
            </a:r>
          </a:p>
          <a:p>
            <a:r>
              <a:rPr lang="ru-RU" sz="1700" dirty="0" err="1" smtClean="0">
                <a:solidFill>
                  <a:schemeClr val="bg1"/>
                </a:solidFill>
              </a:rPr>
              <a:t>Американський</a:t>
            </a:r>
            <a:r>
              <a:rPr lang="ru-RU" sz="1700" dirty="0" smtClean="0">
                <a:solidFill>
                  <a:schemeClr val="bg1"/>
                </a:solidFill>
              </a:rPr>
              <a:t> астроном </a:t>
            </a:r>
            <a:r>
              <a:rPr lang="en-US" sz="1700" dirty="0" smtClean="0">
                <a:solidFill>
                  <a:schemeClr val="bg1"/>
                </a:solidFill>
              </a:rPr>
              <a:t>X. </a:t>
            </a:r>
            <a:r>
              <a:rPr lang="ru-RU" sz="1700" dirty="0" err="1" smtClean="0">
                <a:solidFill>
                  <a:schemeClr val="bg1"/>
                </a:solidFill>
              </a:rPr>
              <a:t>Шеплі</a:t>
            </a:r>
            <a:r>
              <a:rPr lang="ru-RU" sz="1700" dirty="0" smtClean="0">
                <a:solidFill>
                  <a:schemeClr val="bg1"/>
                </a:solidFill>
              </a:rPr>
              <a:t> </a:t>
            </a:r>
            <a:r>
              <a:rPr lang="ru-RU" sz="1700" dirty="0" err="1" smtClean="0">
                <a:solidFill>
                  <a:schemeClr val="bg1"/>
                </a:solidFill>
              </a:rPr>
              <a:t>зробив</a:t>
            </a:r>
            <a:r>
              <a:rPr lang="ru-RU" sz="1700" dirty="0" smtClean="0">
                <a:solidFill>
                  <a:schemeClr val="bg1"/>
                </a:solidFill>
              </a:rPr>
              <a:t>  </a:t>
            </a:r>
            <a:r>
              <a:rPr lang="ru-RU" sz="1700" dirty="0" err="1" smtClean="0">
                <a:solidFill>
                  <a:schemeClr val="bg1"/>
                </a:solidFill>
              </a:rPr>
              <a:t>висновок</a:t>
            </a:r>
            <a:r>
              <a:rPr lang="ru-RU" sz="1700" dirty="0" smtClean="0">
                <a:solidFill>
                  <a:schemeClr val="bg1"/>
                </a:solidFill>
              </a:rPr>
              <a:t>  у1918р.: </a:t>
            </a:r>
            <a:r>
              <a:rPr lang="ru-RU" sz="1700" dirty="0" err="1" smtClean="0">
                <a:solidFill>
                  <a:schemeClr val="bg1"/>
                </a:solidFill>
              </a:rPr>
              <a:t>Визначивши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відстані</a:t>
            </a:r>
            <a:r>
              <a:rPr lang="ru-RU" sz="1700" dirty="0" smtClean="0">
                <a:solidFill>
                  <a:schemeClr val="bg1"/>
                </a:solidFill>
              </a:rPr>
              <a:t> до 70 </a:t>
            </a:r>
            <a:r>
              <a:rPr lang="ru-RU" sz="1700" dirty="0" err="1" smtClean="0">
                <a:solidFill>
                  <a:schemeClr val="bg1"/>
                </a:solidFill>
              </a:rPr>
              <a:t>кулястих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скупчень</a:t>
            </a:r>
            <a:r>
              <a:rPr lang="ru-RU" sz="1700" dirty="0" smtClean="0">
                <a:solidFill>
                  <a:schemeClr val="bg1"/>
                </a:solidFill>
              </a:rPr>
              <a:t>, </a:t>
            </a:r>
            <a:r>
              <a:rPr lang="ru-RU" sz="1700" dirty="0" err="1" smtClean="0">
                <a:solidFill>
                  <a:schemeClr val="bg1"/>
                </a:solidFill>
              </a:rPr>
              <a:t>він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довів</a:t>
            </a:r>
            <a:r>
              <a:rPr lang="ru-RU" sz="1700" dirty="0" smtClean="0">
                <a:solidFill>
                  <a:schemeClr val="bg1"/>
                </a:solidFill>
              </a:rPr>
              <a:t>, </a:t>
            </a:r>
            <a:r>
              <a:rPr lang="ru-RU" sz="1700" dirty="0" err="1" smtClean="0">
                <a:solidFill>
                  <a:schemeClr val="bg1"/>
                </a:solidFill>
              </a:rPr>
              <a:t>що</a:t>
            </a:r>
            <a:r>
              <a:rPr lang="ru-RU" sz="1700" dirty="0" smtClean="0">
                <a:solidFill>
                  <a:schemeClr val="bg1"/>
                </a:solidFill>
              </a:rPr>
              <a:t> вони </a:t>
            </a:r>
            <a:r>
              <a:rPr lang="ru-RU" sz="1700" dirty="0" err="1" smtClean="0">
                <a:solidFill>
                  <a:schemeClr val="bg1"/>
                </a:solidFill>
              </a:rPr>
              <a:t>згруповані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навколо</a:t>
            </a:r>
            <a:r>
              <a:rPr lang="ru-RU" sz="1700" dirty="0" smtClean="0">
                <a:solidFill>
                  <a:schemeClr val="bg1"/>
                </a:solidFill>
              </a:rPr>
              <a:t> центра Галактики.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upload.wikimedia.org/wikipedia/commons/thumb/3/38/Messier_75.jpg/250px-Messier_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100516"/>
            <a:ext cx="2664296" cy="2664296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7/7f/M6a.jpg/250px-M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98" y="4320530"/>
            <a:ext cx="3096344" cy="23284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652690" y="6768802"/>
            <a:ext cx="273630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Кулясте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зоряне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скупчення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8114" y="6768802"/>
            <a:ext cx="273630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Розсіяне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зоряне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скупчення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4646355"/>
            <a:ext cx="87868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Дуже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показовою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різниця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діаграм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спектр-світність</a:t>
            </a:r>
            <a:r>
              <a:rPr lang="ru-RU" sz="2000" dirty="0" smtClean="0">
                <a:solidFill>
                  <a:schemeClr val="bg1"/>
                </a:solidFill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</a:rPr>
              <a:t>розсіяних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кулястих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скупчень</a:t>
            </a:r>
            <a:r>
              <a:rPr lang="ru-RU" sz="2000" dirty="0" smtClean="0">
                <a:solidFill>
                  <a:schemeClr val="bg1"/>
                </a:solidFill>
              </a:rPr>
              <a:t>. У </a:t>
            </a:r>
            <a:r>
              <a:rPr lang="ru-RU" sz="2000" dirty="0" err="1" smtClean="0">
                <a:solidFill>
                  <a:schemeClr val="bg1"/>
                </a:solidFill>
              </a:rPr>
              <a:t>розсіяних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зоряних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скупченнях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багато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масивних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яскравих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зір</a:t>
            </a:r>
            <a:r>
              <a:rPr lang="ru-RU" sz="2000" dirty="0" smtClean="0">
                <a:solidFill>
                  <a:schemeClr val="bg1"/>
                </a:solidFill>
              </a:rPr>
              <a:t>, а </a:t>
            </a:r>
            <a:r>
              <a:rPr lang="ru-RU" sz="2000" dirty="0" err="1" smtClean="0">
                <a:solidFill>
                  <a:schemeClr val="bg1"/>
                </a:solidFill>
              </a:rPr>
              <a:t>також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змінних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спалахуючих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зір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незвичайним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хімічним</a:t>
            </a:r>
            <a:r>
              <a:rPr lang="ru-RU" sz="2000" dirty="0" smtClean="0">
                <a:solidFill>
                  <a:schemeClr val="bg1"/>
                </a:solidFill>
              </a:rPr>
              <a:t> складом. </a:t>
            </a:r>
            <a:r>
              <a:rPr lang="ru-RU" sz="2000" dirty="0" err="1" smtClean="0">
                <a:solidFill>
                  <a:schemeClr val="bg1"/>
                </a:solidFill>
              </a:rPr>
              <a:t>Всі</a:t>
            </a:r>
            <a:r>
              <a:rPr lang="ru-RU" sz="2000" dirty="0" smtClean="0">
                <a:solidFill>
                  <a:schemeClr val="bg1"/>
                </a:solidFill>
              </a:rPr>
              <a:t> вони </a:t>
            </a:r>
            <a:r>
              <a:rPr lang="ru-RU" sz="2000" dirty="0" err="1" smtClean="0">
                <a:solidFill>
                  <a:schemeClr val="bg1"/>
                </a:solidFill>
              </a:rPr>
              <a:t>вкладаються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головну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послідовність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тоді</a:t>
            </a:r>
            <a:r>
              <a:rPr lang="ru-RU" sz="2000" dirty="0" smtClean="0">
                <a:solidFill>
                  <a:schemeClr val="bg1"/>
                </a:solidFill>
              </a:rPr>
              <a:t> як </a:t>
            </a:r>
            <a:r>
              <a:rPr lang="ru-RU" sz="2000" dirty="0" err="1" smtClean="0">
                <a:solidFill>
                  <a:schemeClr val="bg1"/>
                </a:solidFill>
              </a:rPr>
              <a:t>червоних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гігантів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надгігантів</a:t>
            </a:r>
            <a:r>
              <a:rPr lang="ru-RU" sz="2000" dirty="0" smtClean="0">
                <a:solidFill>
                  <a:schemeClr val="bg1"/>
                </a:solidFill>
              </a:rPr>
              <a:t> там практично </a:t>
            </a:r>
            <a:r>
              <a:rPr lang="ru-RU" sz="2000" dirty="0" err="1" smtClean="0">
                <a:solidFill>
                  <a:schemeClr val="bg1"/>
                </a:solidFill>
              </a:rPr>
              <a:t>немає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свідчить</a:t>
            </a:r>
            <a:r>
              <a:rPr lang="ru-RU" sz="2000" dirty="0" smtClean="0">
                <a:solidFill>
                  <a:schemeClr val="bg1"/>
                </a:solidFill>
              </a:rPr>
              <a:t> про те,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розсіяних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скупчень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середньому</a:t>
            </a:r>
            <a:r>
              <a:rPr lang="ru-RU" sz="2000" dirty="0" smtClean="0">
                <a:solidFill>
                  <a:schemeClr val="bg1"/>
                </a:solidFill>
              </a:rPr>
              <a:t> становить </a:t>
            </a:r>
            <a:r>
              <a:rPr lang="ru-RU" sz="2000" dirty="0" err="1" smtClean="0">
                <a:solidFill>
                  <a:schemeClr val="bg1"/>
                </a:solidFill>
              </a:rPr>
              <a:t>лише</a:t>
            </a:r>
            <a:r>
              <a:rPr lang="ru-RU" sz="2000" dirty="0" smtClean="0">
                <a:solidFill>
                  <a:schemeClr val="bg1"/>
                </a:solidFill>
              </a:rPr>
              <a:t> 1 </a:t>
            </a:r>
            <a:r>
              <a:rPr lang="ru-RU" sz="2000" dirty="0" err="1" smtClean="0">
                <a:solidFill>
                  <a:schemeClr val="bg1"/>
                </a:solidFill>
              </a:rPr>
              <a:t>млрд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років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Кулясті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скупчення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навпаки</a:t>
            </a:r>
            <a:r>
              <a:rPr lang="ru-RU" sz="2000" dirty="0" smtClean="0">
                <a:solidFill>
                  <a:schemeClr val="bg1"/>
                </a:solidFill>
              </a:rPr>
              <a:t>, в </a:t>
            </a:r>
            <a:r>
              <a:rPr lang="ru-RU" sz="2000" dirty="0" err="1" smtClean="0">
                <a:solidFill>
                  <a:schemeClr val="bg1"/>
                </a:solidFill>
              </a:rPr>
              <a:t>більшості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складаються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зір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маломасивних</a:t>
            </a:r>
            <a:r>
              <a:rPr lang="ru-RU" sz="2000" dirty="0" smtClean="0">
                <a:solidFill>
                  <a:schemeClr val="bg1"/>
                </a:solidFill>
              </a:rPr>
              <a:t>, на </a:t>
            </a:r>
            <a:r>
              <a:rPr lang="ru-RU" sz="2000" dirty="0" err="1" smtClean="0">
                <a:solidFill>
                  <a:schemeClr val="bg1"/>
                </a:solidFill>
              </a:rPr>
              <a:t>пізніх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етапах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еволюції</a:t>
            </a:r>
            <a:r>
              <a:rPr lang="ru-RU" sz="2000" dirty="0" smtClean="0">
                <a:solidFill>
                  <a:schemeClr val="bg1"/>
                </a:solidFill>
              </a:rPr>
              <a:t>.  </a:t>
            </a:r>
            <a:r>
              <a:rPr lang="ru-RU" sz="2000" dirty="0" err="1" smtClean="0">
                <a:solidFill>
                  <a:schemeClr val="bg1"/>
                </a:solidFill>
              </a:rPr>
              <a:t>Вік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кулястих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скупчень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оцінюють</a:t>
            </a:r>
            <a:r>
              <a:rPr lang="ru-RU" sz="2000" dirty="0" smtClean="0">
                <a:solidFill>
                  <a:schemeClr val="bg1"/>
                </a:solidFill>
              </a:rPr>
              <a:t> у 10-12 </a:t>
            </a:r>
            <a:r>
              <a:rPr lang="ru-RU" sz="2000" dirty="0" err="1" smtClean="0">
                <a:solidFill>
                  <a:schemeClr val="bg1"/>
                </a:solidFill>
              </a:rPr>
              <a:t>млрд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років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refine.org.ua/images/referats/65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57244"/>
            <a:ext cx="6624736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62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TS1026462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4A8D57-F961-4C82-95EE-53050E8B68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TS102646203</Template>
  <TotalTime>254</TotalTime>
  <Words>342</Words>
  <Application>Microsoft Office PowerPoint</Application>
  <PresentationFormat>Произвольный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TS102646203</vt:lpstr>
      <vt:lpstr>Слайд 1</vt:lpstr>
      <vt:lpstr>Молочний Шлях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user</cp:lastModifiedBy>
  <cp:revision>38</cp:revision>
  <dcterms:created xsi:type="dcterms:W3CDTF">2014-02-21T12:43:18Z</dcterms:created>
  <dcterms:modified xsi:type="dcterms:W3CDTF">2015-04-23T20:48:26Z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TC026462039991</vt:lpwstr>
  </property>
</Properties>
</file>