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59" r:id="rId6"/>
    <p:sldId id="266" r:id="rId7"/>
    <p:sldId id="260" r:id="rId8"/>
    <p:sldId id="263" r:id="rId9"/>
    <p:sldId id="267" r:id="rId10"/>
    <p:sldId id="264" r:id="rId11"/>
    <p:sldId id="268" r:id="rId12"/>
    <p:sldId id="261" r:id="rId13"/>
    <p:sldId id="269" r:id="rId14"/>
    <p:sldId id="262" r:id="rId15"/>
    <p:sldId id="270" r:id="rId16"/>
  </p:sldIdLst>
  <p:sldSz cx="9144000" cy="6858000" type="screen4x3"/>
  <p:notesSz cx="6858000" cy="9144000"/>
  <p:defaultTextStyle>
    <a:defPPr>
      <a:defRPr lang="ru-RU"/>
    </a:defPPr>
    <a:lvl1pPr algn="l" rtl="0" fontAlgn="base">
      <a:spcBef>
        <a:spcPct val="0"/>
      </a:spcBef>
      <a:spcAft>
        <a:spcPct val="0"/>
      </a:spcAft>
      <a:defRPr kumimoji="1" kern="1200">
        <a:solidFill>
          <a:schemeClr val="tx1"/>
        </a:solidFill>
        <a:latin typeface="Times New Roman" pitchFamily="18" charset="0"/>
        <a:ea typeface="+mn-ea"/>
        <a:cs typeface="+mn-cs"/>
      </a:defRPr>
    </a:lvl1pPr>
    <a:lvl2pPr marL="457200" algn="l" rtl="0" fontAlgn="base">
      <a:spcBef>
        <a:spcPct val="0"/>
      </a:spcBef>
      <a:spcAft>
        <a:spcPct val="0"/>
      </a:spcAft>
      <a:defRPr kumimoji="1" kern="1200">
        <a:solidFill>
          <a:schemeClr val="tx1"/>
        </a:solidFill>
        <a:latin typeface="Times New Roman" pitchFamily="18" charset="0"/>
        <a:ea typeface="+mn-ea"/>
        <a:cs typeface="+mn-cs"/>
      </a:defRPr>
    </a:lvl2pPr>
    <a:lvl3pPr marL="914400" algn="l" rtl="0" fontAlgn="base">
      <a:spcBef>
        <a:spcPct val="0"/>
      </a:spcBef>
      <a:spcAft>
        <a:spcPct val="0"/>
      </a:spcAft>
      <a:defRPr kumimoji="1" kern="1200">
        <a:solidFill>
          <a:schemeClr val="tx1"/>
        </a:solidFill>
        <a:latin typeface="Times New Roman" pitchFamily="18" charset="0"/>
        <a:ea typeface="+mn-ea"/>
        <a:cs typeface="+mn-cs"/>
      </a:defRPr>
    </a:lvl3pPr>
    <a:lvl4pPr marL="1371600" algn="l" rtl="0" fontAlgn="base">
      <a:spcBef>
        <a:spcPct val="0"/>
      </a:spcBef>
      <a:spcAft>
        <a:spcPct val="0"/>
      </a:spcAft>
      <a:defRPr kumimoji="1" kern="1200">
        <a:solidFill>
          <a:schemeClr val="tx1"/>
        </a:solidFill>
        <a:latin typeface="Times New Roman" pitchFamily="18" charset="0"/>
        <a:ea typeface="+mn-ea"/>
        <a:cs typeface="+mn-cs"/>
      </a:defRPr>
    </a:lvl4pPr>
    <a:lvl5pPr marL="1828800" algn="l"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FFFF00"/>
    <a:srgbClr val="FFFF66"/>
    <a:srgbClr val="000000"/>
    <a:srgbClr val="9900FF"/>
    <a:srgbClr val="00FF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8"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22" name="Rectangle 2"/>
          <p:cNvSpPr>
            <a:spLocks noGrp="1" noRot="1" noChangeArrowheads="1"/>
          </p:cNvSpPr>
          <p:nvPr>
            <p:ph type="ctrTitle"/>
          </p:nvPr>
        </p:nvSpPr>
        <p:spPr>
          <a:xfrm>
            <a:off x="685800" y="1981200"/>
            <a:ext cx="7772400" cy="1600200"/>
          </a:xfrm>
        </p:spPr>
        <p:txBody>
          <a:bodyPr/>
          <a:lstStyle>
            <a:lvl1pPr>
              <a:defRPr/>
            </a:lvl1pPr>
          </a:lstStyle>
          <a:p>
            <a:r>
              <a:rPr lang="ru-RU"/>
              <a:t>Образец заголовка</a:t>
            </a:r>
          </a:p>
        </p:txBody>
      </p:sp>
      <p:sp>
        <p:nvSpPr>
          <p:cNvPr id="307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91E95CC-68DB-4E55-8B32-47870ABF552C}" type="slidenum">
              <a:rPr lang="ru-RU"/>
              <a:pPr>
                <a:defRPr/>
              </a:pPr>
              <a:t>‹#›</a:t>
            </a:fld>
            <a:endParaRPr lang="ru-RU"/>
          </a:p>
        </p:txBody>
      </p:sp>
    </p:spTree>
    <p:extLst>
      <p:ext uri="{BB962C8B-B14F-4D97-AF65-F5344CB8AC3E}">
        <p14:creationId xmlns:p14="http://schemas.microsoft.com/office/powerpoint/2010/main" val="286225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CE2DC1E-1A16-437C-9553-6F83D91739BD}" type="slidenum">
              <a:rPr lang="ru-RU"/>
              <a:pPr>
                <a:defRPr/>
              </a:pPr>
              <a:t>‹#›</a:t>
            </a:fld>
            <a:endParaRPr lang="ru-RU"/>
          </a:p>
        </p:txBody>
      </p:sp>
    </p:spTree>
    <p:extLst>
      <p:ext uri="{BB962C8B-B14F-4D97-AF65-F5344CB8AC3E}">
        <p14:creationId xmlns:p14="http://schemas.microsoft.com/office/powerpoint/2010/main" val="414392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CC37E8E-DBA7-42C5-A99E-A1D6296980A2}" type="slidenum">
              <a:rPr lang="ru-RU"/>
              <a:pPr>
                <a:defRPr/>
              </a:pPr>
              <a:t>‹#›</a:t>
            </a:fld>
            <a:endParaRPr lang="ru-RU"/>
          </a:p>
        </p:txBody>
      </p:sp>
    </p:spTree>
    <p:extLst>
      <p:ext uri="{BB962C8B-B14F-4D97-AF65-F5344CB8AC3E}">
        <p14:creationId xmlns:p14="http://schemas.microsoft.com/office/powerpoint/2010/main" val="131417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3D8590D-73D3-4CF5-A702-5189910D6094}" type="slidenum">
              <a:rPr lang="ru-RU"/>
              <a:pPr>
                <a:defRPr/>
              </a:pPr>
              <a:t>‹#›</a:t>
            </a:fld>
            <a:endParaRPr lang="ru-RU"/>
          </a:p>
        </p:txBody>
      </p:sp>
    </p:spTree>
    <p:extLst>
      <p:ext uri="{BB962C8B-B14F-4D97-AF65-F5344CB8AC3E}">
        <p14:creationId xmlns:p14="http://schemas.microsoft.com/office/powerpoint/2010/main" val="255140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2312508-299E-4567-BE46-87C87CAB6085}" type="slidenum">
              <a:rPr lang="ru-RU"/>
              <a:pPr>
                <a:defRPr/>
              </a:pPr>
              <a:t>‹#›</a:t>
            </a:fld>
            <a:endParaRPr lang="ru-RU"/>
          </a:p>
        </p:txBody>
      </p:sp>
    </p:spTree>
    <p:extLst>
      <p:ext uri="{BB962C8B-B14F-4D97-AF65-F5344CB8AC3E}">
        <p14:creationId xmlns:p14="http://schemas.microsoft.com/office/powerpoint/2010/main" val="292569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DC3D81A-5272-49B4-B14B-9D0E158A4C70}" type="slidenum">
              <a:rPr lang="ru-RU"/>
              <a:pPr>
                <a:defRPr/>
              </a:pPr>
              <a:t>‹#›</a:t>
            </a:fld>
            <a:endParaRPr lang="ru-RU"/>
          </a:p>
        </p:txBody>
      </p:sp>
    </p:spTree>
    <p:extLst>
      <p:ext uri="{BB962C8B-B14F-4D97-AF65-F5344CB8AC3E}">
        <p14:creationId xmlns:p14="http://schemas.microsoft.com/office/powerpoint/2010/main" val="246878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744FC3C-FB9E-473C-B780-4F5F565FC9E2}" type="slidenum">
              <a:rPr lang="ru-RU"/>
              <a:pPr>
                <a:defRPr/>
              </a:pPr>
              <a:t>‹#›</a:t>
            </a:fld>
            <a:endParaRPr lang="ru-RU"/>
          </a:p>
        </p:txBody>
      </p:sp>
    </p:spTree>
    <p:extLst>
      <p:ext uri="{BB962C8B-B14F-4D97-AF65-F5344CB8AC3E}">
        <p14:creationId xmlns:p14="http://schemas.microsoft.com/office/powerpoint/2010/main" val="98279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E8751F4F-CEC2-4B19-9E2F-B4E21BE881C0}" type="slidenum">
              <a:rPr lang="ru-RU"/>
              <a:pPr>
                <a:defRPr/>
              </a:pPr>
              <a:t>‹#›</a:t>
            </a:fld>
            <a:endParaRPr lang="ru-RU"/>
          </a:p>
        </p:txBody>
      </p:sp>
    </p:spTree>
    <p:extLst>
      <p:ext uri="{BB962C8B-B14F-4D97-AF65-F5344CB8AC3E}">
        <p14:creationId xmlns:p14="http://schemas.microsoft.com/office/powerpoint/2010/main" val="153955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1D9D3BF-5E13-4676-8C07-9002105669DD}" type="slidenum">
              <a:rPr lang="ru-RU"/>
              <a:pPr>
                <a:defRPr/>
              </a:pPr>
              <a:t>‹#›</a:t>
            </a:fld>
            <a:endParaRPr lang="ru-RU"/>
          </a:p>
        </p:txBody>
      </p:sp>
    </p:spTree>
    <p:extLst>
      <p:ext uri="{BB962C8B-B14F-4D97-AF65-F5344CB8AC3E}">
        <p14:creationId xmlns:p14="http://schemas.microsoft.com/office/powerpoint/2010/main" val="42218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3BA13F4-B460-4F0F-AED1-47234765AA15}" type="slidenum">
              <a:rPr lang="ru-RU"/>
              <a:pPr>
                <a:defRPr/>
              </a:pPr>
              <a:t>‹#›</a:t>
            </a:fld>
            <a:endParaRPr lang="ru-RU"/>
          </a:p>
        </p:txBody>
      </p:sp>
    </p:spTree>
    <p:extLst>
      <p:ext uri="{BB962C8B-B14F-4D97-AF65-F5344CB8AC3E}">
        <p14:creationId xmlns:p14="http://schemas.microsoft.com/office/powerpoint/2010/main" val="188012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B81DCE7-0D27-4030-BCFB-29EF3E29A7CA}" type="slidenum">
              <a:rPr lang="ru-RU"/>
              <a:pPr>
                <a:defRPr/>
              </a:pPr>
              <a:t>‹#›</a:t>
            </a:fld>
            <a:endParaRPr lang="ru-RU"/>
          </a:p>
        </p:txBody>
      </p:sp>
    </p:spTree>
    <p:extLst>
      <p:ext uri="{BB962C8B-B14F-4D97-AF65-F5344CB8AC3E}">
        <p14:creationId xmlns:p14="http://schemas.microsoft.com/office/powerpoint/2010/main" val="399441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969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970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effectLst>
                  <a:outerShdw blurRad="38100" dist="38100" dir="2700000" algn="tl">
                    <a:srgbClr val="000000"/>
                  </a:outerShdw>
                </a:effectLst>
                <a:latin typeface="+mn-lt"/>
              </a:defRPr>
            </a:lvl1pPr>
          </a:lstStyle>
          <a:p>
            <a:pPr>
              <a:defRPr/>
            </a:pPr>
            <a:endParaRPr lang="ru-RU"/>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effectLst>
                  <a:outerShdw blurRad="38100" dist="38100" dir="2700000" algn="tl">
                    <a:srgbClr val="000000"/>
                  </a:outerShdw>
                </a:effectLst>
                <a:latin typeface="+mn-lt"/>
              </a:defRPr>
            </a:lvl1pPr>
          </a:lstStyle>
          <a:p>
            <a:pPr>
              <a:defRPr/>
            </a:pPr>
            <a:endParaRPr lang="ru-RU"/>
          </a:p>
        </p:txBody>
      </p:sp>
      <p:sp>
        <p:nvSpPr>
          <p:cNvPr id="2970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effectLst>
                  <a:outerShdw blurRad="38100" dist="38100" dir="2700000" algn="tl">
                    <a:srgbClr val="000000"/>
                  </a:outerShdw>
                </a:effectLst>
                <a:latin typeface="+mn-lt"/>
              </a:defRPr>
            </a:lvl1pPr>
          </a:lstStyle>
          <a:p>
            <a:pPr>
              <a:defRPr/>
            </a:pPr>
            <a:fld id="{CCA6A2D5-0AF5-4A40-A02E-F3A19CA46F45}"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Rot="1" noChangeArrowheads="1"/>
          </p:cNvSpPr>
          <p:nvPr>
            <p:ph type="subTitle" idx="1"/>
          </p:nvPr>
        </p:nvSpPr>
        <p:spPr/>
        <p:txBody>
          <a:bodyPr/>
          <a:lstStyle/>
          <a:p>
            <a:pPr eaLnBrk="1" hangingPunct="1">
              <a:defRPr/>
            </a:pPr>
            <a:r>
              <a:rPr lang="uk-UA" smtClean="0"/>
              <a:t>  1.Енергія Сонця</a:t>
            </a:r>
          </a:p>
          <a:p>
            <a:pPr eaLnBrk="1" hangingPunct="1">
              <a:defRPr/>
            </a:pPr>
            <a:r>
              <a:rPr lang="uk-UA" smtClean="0"/>
              <a:t>2.Енергія вітру</a:t>
            </a:r>
          </a:p>
          <a:p>
            <a:pPr eaLnBrk="1" hangingPunct="1">
              <a:defRPr/>
            </a:pPr>
            <a:r>
              <a:rPr lang="uk-UA" smtClean="0"/>
              <a:t>3.Енергія річок</a:t>
            </a:r>
            <a:endParaRPr lang="ru-RU" smtClean="0"/>
          </a:p>
        </p:txBody>
      </p:sp>
      <p:sp>
        <p:nvSpPr>
          <p:cNvPr id="2054" name="Rectangle 6"/>
          <p:cNvSpPr>
            <a:spLocks noGrp="1" noRot="1" noChangeArrowheads="1"/>
          </p:cNvSpPr>
          <p:nvPr>
            <p:ph type="ctrTitle"/>
          </p:nvPr>
        </p:nvSpPr>
        <p:spPr>
          <a:solidFill>
            <a:schemeClr val="tx2"/>
          </a:solidFill>
          <a:ln>
            <a:solidFill>
              <a:schemeClr val="tx1"/>
            </a:solidFill>
          </a:ln>
        </p:spPr>
        <p:txBody>
          <a:bodyPr/>
          <a:lstStyle/>
          <a:p>
            <a:pPr eaLnBrk="1" hangingPunct="1">
              <a:defRPr/>
            </a:pPr>
            <a:r>
              <a:rPr lang="uk-UA" sz="4800" b="1" smtClean="0">
                <a:solidFill>
                  <a:srgbClr val="000000"/>
                </a:solidFill>
                <a:effectLst>
                  <a:outerShdw blurRad="38100" dist="38100" dir="2700000" algn="tl">
                    <a:srgbClr val="FFFFFF"/>
                  </a:outerShdw>
                </a:effectLst>
                <a:latin typeface="Goudy Stout" pitchFamily="18" charset="0"/>
              </a:rPr>
              <a:t>АЛЬТЕРНАТИВНІ ДЖЕРЕЛА ЕНЕРГІЇ</a:t>
            </a:r>
            <a:endParaRPr lang="ru-RU" sz="4800" b="1" smtClean="0">
              <a:solidFill>
                <a:srgbClr val="000000"/>
              </a:solidFill>
              <a:effectLst>
                <a:outerShdw blurRad="38100" dist="38100" dir="2700000" algn="tl">
                  <a:srgbClr val="FFFFFF"/>
                </a:outerShdw>
              </a:effectLst>
              <a:latin typeface="Goudy Stout" pitchFamily="18" charset="0"/>
            </a:endParaRPr>
          </a:p>
        </p:txBody>
      </p:sp>
      <p:pic>
        <p:nvPicPr>
          <p:cNvPr id="2052" name="Picture 9" descr="сосарап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8622">
            <a:off x="1042988" y="188913"/>
            <a:ext cx="230505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descr="459px-080606_Tjasker_Meestersveen_Zeijen_N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4149725"/>
            <a:ext cx="1398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1" descr="2280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81295">
            <a:off x="323850" y="4724400"/>
            <a:ext cx="26590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54">
                                            <p:txEl>
                                              <p:charRg st="4294967295" end="4294967295"/>
                                            </p:txEl>
                                          </p:spTgt>
                                        </p:tgtEl>
                                        <p:attrNameLst>
                                          <p:attrName>style.visibility</p:attrName>
                                        </p:attrNameLst>
                                      </p:cBhvr>
                                      <p:to>
                                        <p:strVal val="visible"/>
                                      </p:to>
                                    </p:set>
                                    <p:animEffect transition="in" filter="fade">
                                      <p:cBhvr>
                                        <p:cTn id="7" dur="1000">
                                          <p:stCondLst>
                                            <p:cond delay="0"/>
                                          </p:stCondLst>
                                        </p:cTn>
                                        <p:tgtEl>
                                          <p:spTgt spid="2054">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1000">
                                          <p:stCondLst>
                                            <p:cond delay="0"/>
                                          </p:stCondLst>
                                        </p:cTn>
                                        <p:tgtEl>
                                          <p:spTgt spid="2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fade">
                                      <p:cBhvr>
                                        <p:cTn id="17" dur="1000">
                                          <p:stCondLst>
                                            <p:cond delay="0"/>
                                          </p:stCondLst>
                                        </p:cTn>
                                        <p:tgtEl>
                                          <p:spTgt spid="20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fade">
                                      <p:cBhvr>
                                        <p:cTn id="22" dur="1000">
                                          <p:stCondLst>
                                            <p:cond delay="0"/>
                                          </p:stCondLst>
                                        </p:cTn>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Rot="1" noChangeArrowheads="1"/>
          </p:cNvSpPr>
          <p:nvPr>
            <p:ph type="body" idx="1"/>
          </p:nvPr>
        </p:nvSpPr>
        <p:spPr/>
        <p:txBody>
          <a:bodyPr/>
          <a:lstStyle/>
          <a:p>
            <a:pPr eaLnBrk="1" hangingPunct="1">
              <a:lnSpc>
                <a:spcPct val="90000"/>
              </a:lnSpc>
              <a:buFont typeface="Wingdings" pitchFamily="2" charset="2"/>
              <a:buNone/>
              <a:defRPr/>
            </a:pPr>
            <a:r>
              <a:rPr lang="ru-RU" sz="2400" smtClean="0"/>
              <a:t>    Людство використовує енергію вітру більш ніж 5 тис. років. Спочатку вітер використовувався для того, щоб приводити у рух човни, потім - щоб молоти зерно та підіймати воду. Зараз вітер використовується для видобутку електроенергії. Хоча зараз ціна 1 Квт-години видобутої з енергії вітру порівняно невисока – 4 центи – але всі проекти по будівництву нових вітряків зазвичай дуже повільно окуповують себе. Найбільш вдалим можна вважати проект будівництва вітряків на Гавайському острові.Скоріш за все постійне зростання цін на паливні ресурси зробить такі проекти ще більш рентабельними, а згодом і зросте частка “вітрової” електроенергії. </a:t>
            </a:r>
          </a:p>
        </p:txBody>
      </p:sp>
      <p:sp>
        <p:nvSpPr>
          <p:cNvPr id="11267" name="WordArt 4"/>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uk-UA" sz="3600" kern="10">
                <a:solidFill>
                  <a:srgbClr val="3366FF"/>
                </a:solidFill>
                <a:effectLst>
                  <a:outerShdw dist="53882" dir="2700000" algn="ctr" rotWithShape="0">
                    <a:srgbClr val="C0C0C0">
                      <a:alpha val="79999"/>
                    </a:srgbClr>
                  </a:outerShdw>
                </a:effectLst>
                <a:latin typeface="Times New Roman"/>
                <a:cs typeface="Times New Roman"/>
              </a:rPr>
              <a:t>Енергія вітру</a:t>
            </a:r>
          </a:p>
        </p:txBody>
      </p:sp>
    </p:spTree>
  </p:cSld>
  <p:clrMapOvr>
    <a:overrideClrMapping bg1="dk2" tx1="lt1" bg2="dk1" tx2="lt2" accent1="accent1" accent2="accent2" accent3="accent3" accent4="accent4" accent5="accent5" accent6="accent6" hlink="hlink" folHlink="folHlink"/>
  </p:clrMapOvr>
  <p:transition spd="slow" advClick="0" advTm="7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uk-UA" sz="3600" kern="10">
                <a:solidFill>
                  <a:srgbClr val="3366FF"/>
                </a:solidFill>
                <a:effectLst>
                  <a:outerShdw dist="53882" dir="2700000" algn="ctr" rotWithShape="0">
                    <a:srgbClr val="C0C0C0">
                      <a:alpha val="79999"/>
                    </a:srgbClr>
                  </a:outerShdw>
                </a:effectLst>
                <a:latin typeface="Times New Roman"/>
                <a:cs typeface="Times New Roman"/>
              </a:rPr>
              <a:t>Енергія вітру</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285875"/>
            <a:ext cx="31432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1714500"/>
            <a:ext cx="3786187"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3929063"/>
            <a:ext cx="3214687"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357688"/>
            <a:ext cx="3643313"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spd="slow" advClick="0" advTm="7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Rot="1" noChangeArrowheads="1"/>
          </p:cNvSpPr>
          <p:nvPr>
            <p:ph type="body" idx="1"/>
          </p:nvPr>
        </p:nvSpPr>
        <p:spPr>
          <a:xfrm>
            <a:off x="357188" y="1428750"/>
            <a:ext cx="8540750" cy="4422775"/>
          </a:xfrm>
        </p:spPr>
        <p:txBody>
          <a:bodyPr/>
          <a:lstStyle/>
          <a:p>
            <a:pPr eaLnBrk="1" hangingPunct="1">
              <a:lnSpc>
                <a:spcPct val="80000"/>
              </a:lnSpc>
              <a:buFont typeface="Wingdings" pitchFamily="2" charset="2"/>
              <a:buNone/>
              <a:defRPr/>
            </a:pPr>
            <a:r>
              <a:rPr lang="ru-RU" sz="2400" dirty="0" smtClean="0"/>
              <a:t>   </a:t>
            </a:r>
            <a:r>
              <a:rPr lang="ru-RU" sz="2400" dirty="0" err="1" smtClean="0"/>
              <a:t>Багато</a:t>
            </a:r>
            <a:r>
              <a:rPr lang="ru-RU" sz="2400" dirty="0" smtClean="0"/>
              <a:t> </a:t>
            </a:r>
            <a:r>
              <a:rPr lang="ru-RU" sz="2400" dirty="0" err="1" smtClean="0"/>
              <a:t>тисячолітть</a:t>
            </a:r>
            <a:r>
              <a:rPr lang="ru-RU" sz="2400" dirty="0" smtClean="0"/>
              <a:t> </a:t>
            </a:r>
            <a:r>
              <a:rPr lang="ru-RU" sz="2400" dirty="0" err="1" smtClean="0"/>
              <a:t>вірно</a:t>
            </a:r>
            <a:r>
              <a:rPr lang="ru-RU" sz="2400" dirty="0" smtClean="0"/>
              <a:t> служить </a:t>
            </a:r>
            <a:r>
              <a:rPr lang="ru-RU" sz="2400" dirty="0" err="1" smtClean="0"/>
              <a:t>людині</a:t>
            </a:r>
            <a:r>
              <a:rPr lang="ru-RU" sz="2400" dirty="0" smtClean="0"/>
              <a:t> </a:t>
            </a:r>
            <a:r>
              <a:rPr lang="ru-RU" sz="2400" dirty="0" err="1" smtClean="0"/>
              <a:t>енергія</a:t>
            </a:r>
            <a:r>
              <a:rPr lang="ru-RU" sz="2400" dirty="0" smtClean="0"/>
              <a:t>, </a:t>
            </a:r>
            <a:r>
              <a:rPr lang="ru-RU" sz="2400" dirty="0" err="1" smtClean="0"/>
              <a:t>що</a:t>
            </a:r>
            <a:r>
              <a:rPr lang="ru-RU" sz="2400" dirty="0" smtClean="0"/>
              <a:t> </a:t>
            </a:r>
            <a:r>
              <a:rPr lang="ru-RU" sz="2400" dirty="0" err="1" smtClean="0"/>
              <a:t>міститься</a:t>
            </a:r>
            <a:r>
              <a:rPr lang="ru-RU" sz="2400" dirty="0" smtClean="0"/>
              <a:t> в </a:t>
            </a:r>
            <a:r>
              <a:rPr lang="ru-RU" sz="2400" dirty="0" err="1" smtClean="0"/>
              <a:t>текучій</a:t>
            </a:r>
            <a:r>
              <a:rPr lang="ru-RU" sz="2400" dirty="0" smtClean="0"/>
              <a:t> </a:t>
            </a:r>
            <a:r>
              <a:rPr lang="ru-RU" sz="2400" dirty="0" err="1" smtClean="0"/>
              <a:t>воді</a:t>
            </a:r>
            <a:r>
              <a:rPr lang="ru-RU" sz="2400" dirty="0" smtClean="0"/>
              <a:t>. Запаси </a:t>
            </a:r>
            <a:r>
              <a:rPr lang="ru-RU" sz="2400" dirty="0" err="1" smtClean="0"/>
              <a:t>ціеї</a:t>
            </a:r>
            <a:r>
              <a:rPr lang="ru-RU" sz="2400" dirty="0" smtClean="0"/>
              <a:t> </a:t>
            </a:r>
            <a:r>
              <a:rPr lang="ru-RU" sz="2400" dirty="0" err="1" smtClean="0"/>
              <a:t>енергії</a:t>
            </a:r>
            <a:r>
              <a:rPr lang="ru-RU" sz="2400" dirty="0" smtClean="0"/>
              <a:t> </a:t>
            </a:r>
            <a:r>
              <a:rPr lang="ru-RU" sz="2400" dirty="0" err="1" smtClean="0"/>
              <a:t>величезні</a:t>
            </a:r>
            <a:r>
              <a:rPr lang="ru-RU" sz="2400" dirty="0" smtClean="0"/>
              <a:t>. Люди </a:t>
            </a:r>
            <a:r>
              <a:rPr lang="ru-RU" sz="2400" dirty="0" err="1" smtClean="0"/>
              <a:t>навчились</a:t>
            </a:r>
            <a:r>
              <a:rPr lang="ru-RU" sz="2400" dirty="0" smtClean="0"/>
              <a:t> </a:t>
            </a:r>
            <a:r>
              <a:rPr lang="ru-RU" sz="2400" dirty="0" err="1" smtClean="0"/>
              <a:t>використовувати</a:t>
            </a:r>
            <a:r>
              <a:rPr lang="ru-RU" sz="2400" dirty="0" smtClean="0"/>
              <a:t> </a:t>
            </a:r>
            <a:r>
              <a:rPr lang="ru-RU" sz="2400" dirty="0" err="1" smtClean="0"/>
              <a:t>цю</a:t>
            </a:r>
            <a:r>
              <a:rPr lang="ru-RU" sz="2400" dirty="0" smtClean="0"/>
              <a:t> </a:t>
            </a:r>
            <a:r>
              <a:rPr lang="ru-RU" sz="2400" dirty="0" err="1" smtClean="0"/>
              <a:t>енергію</a:t>
            </a:r>
            <a:r>
              <a:rPr lang="ru-RU" sz="2400" dirty="0" smtClean="0"/>
              <a:t> </a:t>
            </a:r>
            <a:r>
              <a:rPr lang="ru-RU" sz="2400" dirty="0" err="1" smtClean="0"/>
              <a:t>раніше</a:t>
            </a:r>
            <a:r>
              <a:rPr lang="ru-RU" sz="2400" dirty="0" smtClean="0"/>
              <a:t> за </a:t>
            </a:r>
            <a:r>
              <a:rPr lang="ru-RU" sz="2400" dirty="0" err="1" smtClean="0"/>
              <a:t>всі</a:t>
            </a:r>
            <a:r>
              <a:rPr lang="ru-RU" sz="2400" dirty="0" smtClean="0"/>
              <a:t> </a:t>
            </a:r>
            <a:r>
              <a:rPr lang="ru-RU" sz="2400" dirty="0" err="1" smtClean="0"/>
              <a:t>інші</a:t>
            </a:r>
            <a:r>
              <a:rPr lang="ru-RU" sz="2400" dirty="0" smtClean="0"/>
              <a:t>. Коли настала </a:t>
            </a:r>
            <a:r>
              <a:rPr lang="ru-RU" sz="2400" dirty="0" err="1" smtClean="0"/>
              <a:t>доба</a:t>
            </a:r>
            <a:r>
              <a:rPr lang="ru-RU" sz="2400" dirty="0" smtClean="0"/>
              <a:t> </a:t>
            </a:r>
            <a:r>
              <a:rPr lang="ru-RU" sz="2400" dirty="0" err="1" smtClean="0"/>
              <a:t>електрики</a:t>
            </a:r>
            <a:r>
              <a:rPr lang="ru-RU" sz="2400" dirty="0" smtClean="0"/>
              <a:t>, </a:t>
            </a:r>
            <a:r>
              <a:rPr lang="ru-RU" sz="2400" dirty="0" err="1" smtClean="0"/>
              <a:t>водяне</a:t>
            </a:r>
            <a:r>
              <a:rPr lang="ru-RU" sz="2400" dirty="0" smtClean="0"/>
              <a:t> колесо заново </a:t>
            </a:r>
            <a:r>
              <a:rPr lang="ru-RU" sz="2400" dirty="0" err="1" smtClean="0"/>
              <a:t>відродилося</a:t>
            </a:r>
            <a:r>
              <a:rPr lang="ru-RU" sz="2400" dirty="0" smtClean="0"/>
              <a:t>, </a:t>
            </a:r>
            <a:r>
              <a:rPr lang="ru-RU" sz="2400" dirty="0" err="1" smtClean="0"/>
              <a:t>але</a:t>
            </a:r>
            <a:r>
              <a:rPr lang="ru-RU" sz="2400" dirty="0" smtClean="0"/>
              <a:t> </a:t>
            </a:r>
            <a:r>
              <a:rPr lang="ru-RU" sz="2400" dirty="0" err="1" smtClean="0"/>
              <a:t>тепер</a:t>
            </a:r>
            <a:r>
              <a:rPr lang="ru-RU" sz="2400" dirty="0" smtClean="0"/>
              <a:t> </a:t>
            </a:r>
            <a:r>
              <a:rPr lang="ru-RU" sz="2400" dirty="0" err="1" smtClean="0"/>
              <a:t>вже</a:t>
            </a:r>
            <a:r>
              <a:rPr lang="ru-RU" sz="2400" dirty="0" smtClean="0"/>
              <a:t> у </a:t>
            </a:r>
            <a:r>
              <a:rPr lang="ru-RU" sz="2400" dirty="0" err="1" smtClean="0"/>
              <a:t>вигляді</a:t>
            </a:r>
            <a:r>
              <a:rPr lang="ru-RU" sz="2400" dirty="0" smtClean="0"/>
              <a:t> </a:t>
            </a:r>
            <a:r>
              <a:rPr lang="ru-RU" sz="2400" dirty="0" err="1" smtClean="0"/>
              <a:t>водяної</a:t>
            </a:r>
            <a:r>
              <a:rPr lang="ru-RU" sz="2400" dirty="0" smtClean="0"/>
              <a:t> </a:t>
            </a:r>
            <a:r>
              <a:rPr lang="ru-RU" sz="2400" dirty="0" err="1" smtClean="0"/>
              <a:t>турбіни</a:t>
            </a:r>
            <a:r>
              <a:rPr lang="ru-RU" sz="2400" dirty="0" smtClean="0"/>
              <a:t>. </a:t>
            </a:r>
            <a:r>
              <a:rPr lang="ru-RU" sz="2400" dirty="0" err="1" smtClean="0"/>
              <a:t>Можна</a:t>
            </a:r>
            <a:r>
              <a:rPr lang="ru-RU" sz="2400" dirty="0" smtClean="0"/>
              <a:t> </a:t>
            </a:r>
            <a:r>
              <a:rPr lang="ru-RU" sz="2400" dirty="0" err="1" smtClean="0"/>
              <a:t>сказати</a:t>
            </a:r>
            <a:r>
              <a:rPr lang="ru-RU" sz="2400" dirty="0" smtClean="0"/>
              <a:t>, </a:t>
            </a:r>
            <a:r>
              <a:rPr lang="ru-RU" sz="2400" dirty="0" err="1" smtClean="0"/>
              <a:t>що</a:t>
            </a:r>
            <a:r>
              <a:rPr lang="ru-RU" sz="2400" dirty="0" smtClean="0"/>
              <a:t> </a:t>
            </a:r>
            <a:r>
              <a:rPr lang="ru-RU" sz="2400" dirty="0" err="1" smtClean="0"/>
              <a:t>ще</a:t>
            </a:r>
            <a:r>
              <a:rPr lang="ru-RU" sz="2400" dirty="0" smtClean="0"/>
              <a:t> у 1891 р. </a:t>
            </a:r>
            <a:r>
              <a:rPr lang="ru-RU" sz="2400" dirty="0" err="1" smtClean="0"/>
              <a:t>почалася</a:t>
            </a:r>
            <a:r>
              <a:rPr lang="ru-RU" sz="2400" dirty="0" smtClean="0"/>
              <a:t> </a:t>
            </a:r>
            <a:r>
              <a:rPr lang="ru-RU" sz="2400" dirty="0" err="1" smtClean="0"/>
              <a:t>доба</a:t>
            </a:r>
            <a:r>
              <a:rPr lang="ru-RU" sz="2400" dirty="0" smtClean="0"/>
              <a:t> </a:t>
            </a:r>
            <a:r>
              <a:rPr lang="ru-RU" sz="2400" dirty="0" err="1" smtClean="0"/>
              <a:t>гідроенергетики</a:t>
            </a:r>
            <a:r>
              <a:rPr lang="ru-RU" sz="2400" dirty="0" smtClean="0"/>
              <a:t>. </a:t>
            </a:r>
          </a:p>
          <a:p>
            <a:pPr eaLnBrk="1" hangingPunct="1">
              <a:lnSpc>
                <a:spcPct val="80000"/>
              </a:lnSpc>
              <a:buFont typeface="Wingdings" pitchFamily="2" charset="2"/>
              <a:buNone/>
              <a:defRPr/>
            </a:pPr>
            <a:r>
              <a:rPr lang="ru-RU" sz="2400" dirty="0" smtClean="0"/>
              <a:t>   </a:t>
            </a:r>
            <a:r>
              <a:rPr lang="ru-RU" sz="2400" dirty="0" err="1" smtClean="0"/>
              <a:t>Гідроелектростанції</a:t>
            </a:r>
            <a:r>
              <a:rPr lang="ru-RU" sz="2400" dirty="0" smtClean="0"/>
              <a:t> </a:t>
            </a:r>
            <a:r>
              <a:rPr lang="ru-RU" sz="2400" dirty="0" err="1" smtClean="0"/>
              <a:t>мають</a:t>
            </a:r>
            <a:r>
              <a:rPr lang="ru-RU" sz="2400" dirty="0" smtClean="0"/>
              <a:t> </a:t>
            </a:r>
            <a:r>
              <a:rPr lang="ru-RU" sz="2400" dirty="0" err="1" smtClean="0"/>
              <a:t>багато</a:t>
            </a:r>
            <a:r>
              <a:rPr lang="ru-RU" sz="2400" dirty="0" smtClean="0"/>
              <a:t> </a:t>
            </a:r>
            <a:r>
              <a:rPr lang="ru-RU" sz="2400" dirty="0" err="1" smtClean="0"/>
              <a:t>переваг</a:t>
            </a:r>
            <a:r>
              <a:rPr lang="ru-RU" sz="2400" dirty="0" smtClean="0"/>
              <a:t>: </a:t>
            </a:r>
            <a:r>
              <a:rPr lang="ru-RU" sz="2400" dirty="0" err="1" smtClean="0"/>
              <a:t>постійно</a:t>
            </a:r>
            <a:r>
              <a:rPr lang="ru-RU" sz="2400" dirty="0" smtClean="0"/>
              <a:t> </a:t>
            </a:r>
            <a:r>
              <a:rPr lang="ru-RU" sz="2400" dirty="0" err="1" smtClean="0"/>
              <a:t>відновлювальний</a:t>
            </a:r>
            <a:r>
              <a:rPr lang="ru-RU" sz="2400" dirty="0" smtClean="0"/>
              <a:t> запас </a:t>
            </a:r>
            <a:r>
              <a:rPr lang="ru-RU" sz="2400" dirty="0" err="1" smtClean="0"/>
              <a:t>енергії</a:t>
            </a:r>
            <a:r>
              <a:rPr lang="ru-RU" sz="2400" dirty="0" smtClean="0"/>
              <a:t>, простота в </a:t>
            </a:r>
            <a:r>
              <a:rPr lang="ru-RU" sz="2400" dirty="0" err="1" smtClean="0"/>
              <a:t>користуванні</a:t>
            </a:r>
            <a:r>
              <a:rPr lang="ru-RU" sz="2400" dirty="0" smtClean="0"/>
              <a:t>, </a:t>
            </a:r>
            <a:r>
              <a:rPr lang="ru-RU" sz="2400" dirty="0" err="1" smtClean="0"/>
              <a:t>відносна</a:t>
            </a:r>
            <a:r>
              <a:rPr lang="ru-RU" sz="2400" dirty="0" smtClean="0"/>
              <a:t> </a:t>
            </a:r>
            <a:r>
              <a:rPr lang="ru-RU" sz="2400" dirty="0" err="1" smtClean="0"/>
              <a:t>відсутність</a:t>
            </a:r>
            <a:r>
              <a:rPr lang="ru-RU" sz="2400" dirty="0" smtClean="0"/>
              <a:t> </a:t>
            </a:r>
            <a:r>
              <a:rPr lang="ru-RU" sz="2400" dirty="0" err="1" smtClean="0"/>
              <a:t>забруднення</a:t>
            </a:r>
            <a:r>
              <a:rPr lang="ru-RU" sz="2400" dirty="0" smtClean="0"/>
              <a:t> </a:t>
            </a:r>
            <a:r>
              <a:rPr lang="ru-RU" sz="2400" dirty="0" err="1" smtClean="0"/>
              <a:t>оточуючого</a:t>
            </a:r>
            <a:r>
              <a:rPr lang="ru-RU" sz="2400" dirty="0" smtClean="0"/>
              <a:t> </a:t>
            </a:r>
            <a:r>
              <a:rPr lang="ru-RU" sz="2400" dirty="0" err="1" smtClean="0"/>
              <a:t>середовища</a:t>
            </a:r>
            <a:r>
              <a:rPr lang="ru-RU" sz="2400" dirty="0" smtClean="0"/>
              <a:t>. </a:t>
            </a:r>
          </a:p>
        </p:txBody>
      </p:sp>
      <p:sp>
        <p:nvSpPr>
          <p:cNvPr id="13315" name="WordArt 5"/>
          <p:cNvSpPr>
            <a:spLocks noChangeArrowheads="1" noChangeShapeType="1" noTextEdit="1"/>
          </p:cNvSpPr>
          <p:nvPr/>
        </p:nvSpPr>
        <p:spPr bwMode="auto">
          <a:xfrm>
            <a:off x="301625" y="228600"/>
            <a:ext cx="8510588" cy="1325563"/>
          </a:xfrm>
          <a:prstGeom prst="rect">
            <a:avLst/>
          </a:prstGeom>
        </p:spPr>
        <p:txBody>
          <a:bodyPr wrap="none" fromWordArt="1">
            <a:prstTxWarp prst="textDoubleWave1">
              <a:avLst>
                <a:gd name="adj1" fmla="val 6500"/>
                <a:gd name="adj2" fmla="val 0"/>
              </a:avLst>
            </a:prstTxWarp>
          </a:bodyPr>
          <a:lstStyle/>
          <a:p>
            <a:pPr algn="ctr"/>
            <a:r>
              <a:rPr lang="uk-UA"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Енергія річок</a:t>
            </a:r>
          </a:p>
        </p:txBody>
      </p:sp>
      <p:pic>
        <p:nvPicPr>
          <p:cNvPr id="133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4770438"/>
            <a:ext cx="27860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8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5"/>
          <p:cNvSpPr>
            <a:spLocks noChangeArrowheads="1" noChangeShapeType="1" noTextEdit="1"/>
          </p:cNvSpPr>
          <p:nvPr/>
        </p:nvSpPr>
        <p:spPr bwMode="auto">
          <a:xfrm>
            <a:off x="301625" y="228600"/>
            <a:ext cx="8510588" cy="1325563"/>
          </a:xfrm>
          <a:prstGeom prst="rect">
            <a:avLst/>
          </a:prstGeom>
        </p:spPr>
        <p:txBody>
          <a:bodyPr wrap="none" fromWordArt="1">
            <a:prstTxWarp prst="textDoubleWave1">
              <a:avLst>
                <a:gd name="adj1" fmla="val 6500"/>
                <a:gd name="adj2" fmla="val 0"/>
              </a:avLst>
            </a:prstTxWarp>
          </a:bodyPr>
          <a:lstStyle/>
          <a:p>
            <a:pPr algn="ctr"/>
            <a:r>
              <a:rPr lang="uk-UA"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Енергія річок</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571625"/>
            <a:ext cx="362426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3643313"/>
            <a:ext cx="4071938"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8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body" idx="1"/>
          </p:nvPr>
        </p:nvSpPr>
        <p:spPr/>
        <p:txBody>
          <a:bodyPr/>
          <a:lstStyle/>
          <a:p>
            <a:pPr eaLnBrk="1" hangingPunct="1">
              <a:lnSpc>
                <a:spcPct val="90000"/>
              </a:lnSpc>
              <a:buFont typeface="Wingdings" pitchFamily="2" charset="2"/>
              <a:buNone/>
              <a:defRPr/>
            </a:pPr>
            <a:r>
              <a:rPr lang="ru-RU" sz="2400" smtClean="0"/>
              <a:t>   Отже повний перехід на видобування енергії лише з річкових потоків може бути не менш небезпечним, ніж використання паливних ресурсів. Зараз ми можемо казати лише про часткове енергокористування річками у тих місцях, де постійні розливи річок стають справжніми стихійними лихами. У таких регіонах небезпечні розливи річок перетворюються за допомогою гребель на корисні джерела енергії. Як прикад можна навести каскад плотин корпорації “TVA” на річці Теннесі, США. 51 плотина захищає орні землі. На 38 з них працюють гідроелектростанції. До будівництва цих плотин ведення сільськогосподарської діяльності було майже неможливим. </a:t>
            </a:r>
          </a:p>
        </p:txBody>
      </p:sp>
      <p:sp>
        <p:nvSpPr>
          <p:cNvPr id="15363" name="WordArt 4"/>
          <p:cNvSpPr>
            <a:spLocks noChangeArrowheads="1" noChangeShapeType="1" noTextEdit="1"/>
          </p:cNvSpPr>
          <p:nvPr/>
        </p:nvSpPr>
        <p:spPr bwMode="auto">
          <a:xfrm>
            <a:off x="301625" y="228600"/>
            <a:ext cx="8510588" cy="1325563"/>
          </a:xfrm>
          <a:prstGeom prst="rect">
            <a:avLst/>
          </a:prstGeom>
        </p:spPr>
        <p:txBody>
          <a:bodyPr wrap="none" fromWordArt="1">
            <a:prstTxWarp prst="textDoubleWave1">
              <a:avLst>
                <a:gd name="adj1" fmla="val 6500"/>
                <a:gd name="adj2" fmla="val 0"/>
              </a:avLst>
            </a:prstTxWarp>
          </a:bodyPr>
          <a:lstStyle/>
          <a:p>
            <a:pPr algn="ctr"/>
            <a:r>
              <a:rPr lang="uk-UA"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Енергія річок</a:t>
            </a:r>
          </a:p>
        </p:txBody>
      </p:sp>
    </p:spTree>
  </p:cSld>
  <p:clrMapOvr>
    <a:masterClrMapping/>
  </p:clrMapOvr>
  <p:transition spd="slow" advClick="0" advTm="7000">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4"/>
          <p:cNvSpPr>
            <a:spLocks noChangeArrowheads="1" noChangeShapeType="1" noTextEdit="1"/>
          </p:cNvSpPr>
          <p:nvPr/>
        </p:nvSpPr>
        <p:spPr bwMode="auto">
          <a:xfrm>
            <a:off x="301625" y="228600"/>
            <a:ext cx="8510588" cy="1325563"/>
          </a:xfrm>
          <a:prstGeom prst="rect">
            <a:avLst/>
          </a:prstGeom>
        </p:spPr>
        <p:txBody>
          <a:bodyPr wrap="none" fromWordArt="1">
            <a:prstTxWarp prst="textDoubleWave1">
              <a:avLst>
                <a:gd name="adj1" fmla="val 6500"/>
                <a:gd name="adj2" fmla="val 0"/>
              </a:avLst>
            </a:prstTxWarp>
          </a:bodyPr>
          <a:lstStyle/>
          <a:p>
            <a:pPr algn="ctr"/>
            <a:r>
              <a:rPr lang="uk-UA"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Енергія річок</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571625"/>
            <a:ext cx="314325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3786188"/>
            <a:ext cx="37147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1714500"/>
            <a:ext cx="3038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7"/>
          <p:cNvSpPr txBox="1">
            <a:spLocks noChangeArrowheads="1"/>
          </p:cNvSpPr>
          <p:nvPr/>
        </p:nvSpPr>
        <p:spPr bwMode="auto">
          <a:xfrm>
            <a:off x="1143000" y="6143625"/>
            <a:ext cx="6332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algn="ctr" eaLnBrk="1" hangingPunct="1"/>
            <a:r>
              <a:rPr lang="uk-UA" sz="2000"/>
              <a:t>Укладач: вчитель фізики вищої категорії Шевченко З. О.</a:t>
            </a:r>
            <a:endParaRPr lang="ru-RU" sz="2000"/>
          </a:p>
        </p:txBody>
      </p:sp>
    </p:spTree>
  </p:cSld>
  <p:clrMapOvr>
    <a:masterClrMapping/>
  </p:clrMapOvr>
  <p:transition spd="slow" advClick="0" advTm="7000">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Rot="1" noChangeArrowheads="1"/>
          </p:cNvSpPr>
          <p:nvPr>
            <p:ph type="body" idx="1"/>
          </p:nvPr>
        </p:nvSpPr>
        <p:spPr>
          <a:xfrm>
            <a:off x="301625" y="1676400"/>
            <a:ext cx="7056438" cy="4895850"/>
          </a:xfrm>
        </p:spPr>
        <p:txBody>
          <a:bodyPr/>
          <a:lstStyle/>
          <a:p>
            <a:pPr eaLnBrk="1" hangingPunct="1">
              <a:buFont typeface="Wingdings" pitchFamily="2" charset="2"/>
              <a:buNone/>
              <a:defRPr/>
            </a:pPr>
            <a:r>
              <a:rPr lang="ru-RU" dirty="0" smtClean="0">
                <a:effectLst>
                  <a:outerShdw blurRad="38100" dist="38100" dir="2700000" algn="tl">
                    <a:srgbClr val="FFFFFF"/>
                  </a:outerShdw>
                </a:effectLst>
              </a:rPr>
              <a:t>   В </a:t>
            </a:r>
            <a:r>
              <a:rPr lang="ru-RU" dirty="0" err="1" smtClean="0">
                <a:effectLst>
                  <a:outerShdw blurRad="38100" dist="38100" dir="2700000" algn="tl">
                    <a:srgbClr val="FFFFFF"/>
                  </a:outerShdw>
                </a:effectLst>
              </a:rPr>
              <a:t>останній</a:t>
            </a:r>
            <a:r>
              <a:rPr lang="ru-RU" dirty="0" smtClean="0">
                <a:effectLst>
                  <a:outerShdw blurRad="38100" dist="38100" dir="2700000" algn="tl">
                    <a:srgbClr val="FFFFFF"/>
                  </a:outerShdw>
                </a:effectLst>
              </a:rPr>
              <a:t> час </a:t>
            </a:r>
            <a:r>
              <a:rPr lang="ru-RU" dirty="0" err="1" smtClean="0">
                <a:effectLst>
                  <a:outerShdw blurRad="38100" dist="38100" dir="2700000" algn="tl">
                    <a:srgbClr val="FFFFFF"/>
                  </a:outerShdw>
                </a:effectLst>
              </a:rPr>
              <a:t>інтерес</a:t>
            </a:r>
            <a:r>
              <a:rPr lang="ru-RU" dirty="0" smtClean="0">
                <a:effectLst>
                  <a:outerShdw blurRad="38100" dist="38100" dir="2700000" algn="tl">
                    <a:srgbClr val="FFFFFF"/>
                  </a:outerShdw>
                </a:effectLst>
              </a:rPr>
              <a:t> до </a:t>
            </a:r>
            <a:r>
              <a:rPr lang="ru-RU" dirty="0" err="1" smtClean="0">
                <a:effectLst>
                  <a:outerShdw blurRad="38100" dist="38100" dir="2700000" algn="tl">
                    <a:srgbClr val="FFFFFF"/>
                  </a:outerShdw>
                </a:effectLst>
              </a:rPr>
              <a:t>проблеми</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використання</a:t>
            </a:r>
            <a:r>
              <a:rPr lang="ru-RU" dirty="0" smtClean="0">
                <a:effectLst>
                  <a:outerShdw blurRad="38100" dist="38100" dir="2700000" algn="tl">
                    <a:srgbClr val="FFFFFF"/>
                  </a:outerShdw>
                </a:effectLst>
              </a:rPr>
              <a:t> </a:t>
            </a:r>
          </a:p>
          <a:p>
            <a:pPr eaLnBrk="1" hangingPunct="1">
              <a:buFont typeface="Wingdings" pitchFamily="2" charset="2"/>
              <a:buNone/>
              <a:defRPr/>
            </a:pP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сонячної</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енергії</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різко</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збільшився.Можливості</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саме</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безпосереднього</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використання</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сонячної</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енергії</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хоча</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більшість</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всієї</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енергії</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що</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потрапляє</a:t>
            </a:r>
            <a:r>
              <a:rPr lang="ru-RU" dirty="0" smtClean="0">
                <a:effectLst>
                  <a:outerShdw blurRad="38100" dist="38100" dir="2700000" algn="tl">
                    <a:srgbClr val="FFFFFF"/>
                  </a:outerShdw>
                </a:effectLst>
              </a:rPr>
              <a:t> на Землю </a:t>
            </a:r>
            <a:r>
              <a:rPr lang="ru-RU" dirty="0" err="1" smtClean="0">
                <a:effectLst>
                  <a:outerShdw blurRad="38100" dist="38100" dir="2700000" algn="tl">
                    <a:srgbClr val="FFFFFF"/>
                  </a:outerShdw>
                </a:effectLst>
              </a:rPr>
              <a:t>є</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сонячною</a:t>
            </a:r>
            <a:r>
              <a:rPr lang="ru-RU" dirty="0" smtClean="0">
                <a:effectLst>
                  <a:outerShdw blurRad="38100" dist="38100" dir="2700000" algn="tl">
                    <a:srgbClr val="FFFFFF"/>
                  </a:outerShdw>
                </a:effectLst>
              </a:rPr>
              <a:t>, та </a:t>
            </a:r>
            <a:r>
              <a:rPr lang="ru-RU" dirty="0" err="1" smtClean="0">
                <a:effectLst>
                  <a:outerShdw blurRad="38100" dist="38100" dir="2700000" algn="tl">
                    <a:srgbClr val="FFFFFF"/>
                  </a:outerShdw>
                </a:effectLst>
              </a:rPr>
              <a:t>основна</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частина</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її</a:t>
            </a:r>
            <a:r>
              <a:rPr lang="ru-RU" dirty="0" smtClean="0">
                <a:effectLst>
                  <a:outerShdw blurRad="38100" dist="38100" dir="2700000" algn="tl">
                    <a:srgbClr val="FFFFFF"/>
                  </a:outerShdw>
                </a:effectLst>
              </a:rPr>
              <a:t> </a:t>
            </a:r>
            <a:r>
              <a:rPr lang="ru-RU" dirty="0" err="1" smtClean="0">
                <a:effectLst>
                  <a:outerShdw blurRad="38100" dist="38100" dir="2700000" algn="tl">
                    <a:srgbClr val="FFFFFF"/>
                  </a:outerShdw>
                </a:effectLst>
              </a:rPr>
              <a:t>зосереджується</a:t>
            </a:r>
            <a:r>
              <a:rPr lang="ru-RU" dirty="0" smtClean="0">
                <a:effectLst>
                  <a:outerShdw blurRad="38100" dist="38100" dir="2700000" algn="tl">
                    <a:srgbClr val="FFFFFF"/>
                  </a:outerShdw>
                </a:effectLst>
              </a:rPr>
              <a:t> у </a:t>
            </a:r>
            <a:r>
              <a:rPr lang="ru-RU" dirty="0" err="1" smtClean="0">
                <a:effectLst>
                  <a:outerShdw blurRad="38100" dist="38100" dir="2700000" algn="tl">
                    <a:srgbClr val="FFFFFF"/>
                  </a:outerShdw>
                </a:effectLst>
              </a:rPr>
              <a:t>атмосфері</a:t>
            </a:r>
            <a:r>
              <a:rPr lang="ru-RU" dirty="0" smtClean="0">
                <a:effectLst>
                  <a:outerShdw blurRad="38100" dist="38100" dir="2700000" algn="tl">
                    <a:srgbClr val="FFFFFF"/>
                  </a:outerShdw>
                </a:effectLst>
              </a:rPr>
              <a:t> та </a:t>
            </a:r>
            <a:r>
              <a:rPr lang="ru-RU" dirty="0" err="1" smtClean="0">
                <a:effectLst>
                  <a:outerShdw blurRad="38100" dist="38100" dir="2700000" algn="tl">
                    <a:srgbClr val="FFFFFF"/>
                  </a:outerShdw>
                </a:effectLst>
              </a:rPr>
              <a:t>гідросфері</a:t>
            </a:r>
            <a:r>
              <a:rPr lang="ru-RU" dirty="0" smtClean="0">
                <a:effectLst>
                  <a:outerShdw blurRad="38100" dist="38100" dir="2700000" algn="tl">
                    <a:srgbClr val="FFFFFF"/>
                  </a:outerShdw>
                </a:effectLst>
              </a:rPr>
              <a:t>. </a:t>
            </a:r>
          </a:p>
        </p:txBody>
      </p:sp>
      <p:sp>
        <p:nvSpPr>
          <p:cNvPr id="2" name="WordArt 4"/>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uk-UA"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Енергія Сонця</a:t>
            </a:r>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82432">
            <a:off x="6062663" y="1893888"/>
            <a:ext cx="273367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advClick="0" advTm="6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3075">
                                            <p:txEl>
                                              <p:pRg st="0" end="0"/>
                                            </p:txEl>
                                          </p:spTgt>
                                        </p:tgtEl>
                                        <p:attrNameLst>
                                          <p:attrName>style.opacity</p:attrName>
                                        </p:attrNameLst>
                                      </p:cBhvr>
                                      <p:to>
                                        <p:strVal val="0.25"/>
                                      </p:to>
                                    </p:set>
                                    <p:animEffect filter="image" prLst="opacity: 0.25">
                                      <p:cBhvr rctx="IE">
                                        <p:cTn id="7" dur="indefinite"/>
                                        <p:tgtEl>
                                          <p:spTgt spid="3075">
                                            <p:txEl>
                                              <p:pRg st="0" end="0"/>
                                            </p:txEl>
                                          </p:spTgt>
                                        </p:tgtEl>
                                      </p:cBhvr>
                                    </p:animEffect>
                                  </p:childTnLst>
                                </p:cTn>
                              </p:par>
                              <p:par>
                                <p:cTn id="8" presetID="9" presetClass="emph" presetSubtype="0" grpId="0" nodeType="withEffect">
                                  <p:stCondLst>
                                    <p:cond delay="0"/>
                                  </p:stCondLst>
                                  <p:childTnLst>
                                    <p:set>
                                      <p:cBhvr rctx="PPT">
                                        <p:cTn id="9" dur="indefinite"/>
                                        <p:tgtEl>
                                          <p:spTgt spid="3075">
                                            <p:txEl>
                                              <p:pRg st="1" end="1"/>
                                            </p:txEl>
                                          </p:spTgt>
                                        </p:tgtEl>
                                        <p:attrNameLst>
                                          <p:attrName>style.opacity</p:attrName>
                                        </p:attrNameLst>
                                      </p:cBhvr>
                                      <p:to>
                                        <p:strVal val="0.25"/>
                                      </p:to>
                                    </p:set>
                                    <p:animEffect filter="image" prLst="opacity: 0.25">
                                      <p:cBhvr rctx="IE">
                                        <p:cTn id="10" dur="indefinite"/>
                                        <p:tgtEl>
                                          <p:spTgt spid="307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3075">
                                            <p:txEl>
                                              <p:pRg st="0" end="0"/>
                                            </p:txEl>
                                          </p:spTgt>
                                        </p:tgtEl>
                                        <p:attrNameLst>
                                          <p:attrName>style.opacity</p:attrName>
                                        </p:attrNameLst>
                                      </p:cBhvr>
                                      <p:to>
                                        <p:strVal val="1.0"/>
                                      </p:to>
                                    </p:set>
                                    <p:animEffect filter="image" prLst="opacity: 1.0">
                                      <p:cBhvr rctx="IE">
                                        <p:cTn id="15" dur="indefinite"/>
                                        <p:tgtEl>
                                          <p:spTgt spid="307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mph" presetSubtype="0" grpId="1" nodeType="clickEffect">
                                  <p:stCondLst>
                                    <p:cond delay="0"/>
                                  </p:stCondLst>
                                  <p:endCondLst>
                                    <p:cond evt="onNext" delay="0">
                                      <p:tgtEl>
                                        <p:sldTgt/>
                                      </p:tgtEl>
                                    </p:cond>
                                  </p:endCondLst>
                                  <p:childTnLst>
                                    <p:set>
                                      <p:cBhvr rctx="PPT">
                                        <p:cTn id="19" dur="indefinite"/>
                                        <p:tgtEl>
                                          <p:spTgt spid="3075">
                                            <p:txEl>
                                              <p:pRg st="1" end="1"/>
                                            </p:txEl>
                                          </p:spTgt>
                                        </p:tgtEl>
                                        <p:attrNameLst>
                                          <p:attrName>style.opacity</p:attrName>
                                        </p:attrNameLst>
                                      </p:cBhvr>
                                      <p:to>
                                        <p:strVal val="1.0"/>
                                      </p:to>
                                    </p:set>
                                    <p:animEffect filter="image" prLst="opacity: 1.0">
                                      <p:cBhvr rctx="IE">
                                        <p:cTn id="20" dur="indefinite"/>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allAtOnce"/>
      <p:bldP spid="3075" grpI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WordArt 4"/>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uk-UA"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Енергія Сонця</a:t>
            </a:r>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500188"/>
            <a:ext cx="3929062"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513" y="1571625"/>
            <a:ext cx="41783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0" y="4214813"/>
            <a:ext cx="3929063"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advClick="0" advTm="6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Rot="1" noChangeArrowheads="1"/>
          </p:cNvSpPr>
          <p:nvPr>
            <p:ph type="body" idx="1"/>
          </p:nvPr>
        </p:nvSpPr>
        <p:spPr/>
        <p:txBody>
          <a:bodyPr/>
          <a:lstStyle/>
          <a:p>
            <a:pPr eaLnBrk="1" hangingPunct="1">
              <a:buFont typeface="Wingdings" pitchFamily="2" charset="2"/>
              <a:buNone/>
              <a:defRPr/>
            </a:pPr>
            <a:r>
              <a:rPr lang="ru-RU" sz="2800" smtClean="0">
                <a:effectLst>
                  <a:outerShdw blurRad="38100" dist="38100" dir="2700000" algn="tl">
                    <a:srgbClr val="FFFFFF"/>
                  </a:outerShdw>
                </a:effectLst>
              </a:rPr>
              <a:t>   Потенціальні можливості використання безпосередньо сонячної енергії дуже великі. Якщо ми зможемо використовувати 0,0125% всієї цієї енергії, то людство було б повністю забезпеченє енергією зараз, а використання 0,5% повністю б покрило всі потреби людства назавжди (якщо вважати, що населення Землі не перевищить 20 млрд.) </a:t>
            </a:r>
          </a:p>
        </p:txBody>
      </p:sp>
      <p:sp>
        <p:nvSpPr>
          <p:cNvPr id="5123" name="WordArt 11"/>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uk-UA"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Енергія Сонця</a:t>
            </a:r>
          </a:p>
        </p:txBody>
      </p:sp>
      <p:pic>
        <p:nvPicPr>
          <p:cNvPr id="5124" name="Picture 12" descr="000417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6995">
            <a:off x="6300788" y="5013325"/>
            <a:ext cx="194468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3"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00634">
            <a:off x="479425" y="5303838"/>
            <a:ext cx="1781175"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advClick="0" advTm="6000">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Rot="1" noChangeArrowheads="1"/>
          </p:cNvSpPr>
          <p:nvPr>
            <p:ph type="body" idx="1"/>
          </p:nvPr>
        </p:nvSpPr>
        <p:spPr/>
        <p:txBody>
          <a:bodyPr/>
          <a:lstStyle/>
          <a:p>
            <a:pPr eaLnBrk="1" hangingPunct="1">
              <a:lnSpc>
                <a:spcPct val="90000"/>
              </a:lnSpc>
              <a:buFont typeface="Wingdings" pitchFamily="2" charset="2"/>
              <a:buNone/>
              <a:defRPr/>
            </a:pPr>
            <a:r>
              <a:rPr lang="ru-RU" sz="2400" smtClean="0">
                <a:effectLst>
                  <a:outerShdw blurRad="38100" dist="38100" dir="2700000" algn="tl">
                    <a:srgbClr val="FFFFFF"/>
                  </a:outerShdw>
                </a:effectLst>
              </a:rPr>
              <a:t>    Зрозуміло, що існують різні фактори, що обмежують потужності сонячної енергетики. Окрім ціни та ресурсоємкості ще існує проблема площі. Наприклад, якщо у 2100 році людство повністю забезпечуватиме свої енергетичні потреби за рахунок Сонця, то площа коллекторів повинна буде сягати 1-3 млн. км2. Також безпосередьнє використання сонячного випромінювання потребує велику кількість праці: для виготовлення 1 МВт-року знадобиться від 10 до 40 тис. людино-годин. В той же час у традиційній енергетиці цей показник менший у 50-80 разів. </a:t>
            </a:r>
          </a:p>
        </p:txBody>
      </p:sp>
      <p:sp>
        <p:nvSpPr>
          <p:cNvPr id="6147" name="WordArt 4"/>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uk-UA"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Енергія Сонця</a:t>
            </a:r>
          </a:p>
        </p:txBody>
      </p:sp>
      <p:pic>
        <p:nvPicPr>
          <p:cNvPr id="6148" name="Picture 5" descr="345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3981">
            <a:off x="6516688" y="5157788"/>
            <a:ext cx="1944687"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icon4-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45125"/>
            <a:ext cx="115728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advClick="0" advTm="8000">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4"/>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uk-UA"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Енергія Сонця</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500188"/>
            <a:ext cx="45085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3286125"/>
            <a:ext cx="419576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advClick="0" advTm="8000">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Rot="1" noChangeArrowheads="1"/>
          </p:cNvSpPr>
          <p:nvPr>
            <p:ph type="body" idx="1"/>
          </p:nvPr>
        </p:nvSpPr>
        <p:spPr>
          <a:xfrm>
            <a:off x="301625" y="1676400"/>
            <a:ext cx="8628063" cy="4895850"/>
          </a:xfrm>
        </p:spPr>
        <p:txBody>
          <a:bodyPr/>
          <a:lstStyle/>
          <a:p>
            <a:pPr eaLnBrk="1" hangingPunct="1">
              <a:buFont typeface="Wingdings" pitchFamily="2" charset="2"/>
              <a:buNone/>
              <a:defRPr/>
            </a:pP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Отже</a:t>
            </a:r>
            <a:r>
              <a:rPr lang="ru-RU" sz="2800" dirty="0" smtClean="0">
                <a:effectLst>
                  <a:outerShdw blurRad="38100" dist="38100" dir="2700000" algn="tl">
                    <a:srgbClr val="FFFFFF"/>
                  </a:outerShdw>
                </a:effectLst>
              </a:rPr>
              <a:t> зараз </a:t>
            </a:r>
            <a:r>
              <a:rPr lang="ru-RU" sz="2800" dirty="0" err="1" smtClean="0">
                <a:effectLst>
                  <a:outerShdw blurRad="38100" dist="38100" dir="2700000" algn="tl">
                    <a:srgbClr val="FFFFFF"/>
                  </a:outerShdw>
                </a:effectLst>
              </a:rPr>
              <a:t>ще</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годі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казати</a:t>
            </a:r>
            <a:r>
              <a:rPr lang="ru-RU" sz="2800" dirty="0" smtClean="0">
                <a:effectLst>
                  <a:outerShdw blurRad="38100" dist="38100" dir="2700000" algn="tl">
                    <a:srgbClr val="FFFFFF"/>
                  </a:outerShdw>
                </a:effectLst>
              </a:rPr>
              <a:t> про </a:t>
            </a:r>
            <a:r>
              <a:rPr lang="ru-RU" sz="2800" dirty="0" err="1" smtClean="0">
                <a:effectLst>
                  <a:outerShdw blurRad="38100" dist="38100" dir="2700000" algn="tl">
                    <a:srgbClr val="FFFFFF"/>
                  </a:outerShdw>
                </a:effectLst>
              </a:rPr>
              <a:t>масштабне</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використання</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сонячного</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проміння</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Звісно</a:t>
            </a:r>
            <a:r>
              <a:rPr lang="ru-RU" sz="2800" dirty="0" smtClean="0">
                <a:effectLst>
                  <a:outerShdw blurRad="38100" dist="38100" dir="2700000" algn="tl">
                    <a:srgbClr val="FFFFFF"/>
                  </a:outerShdw>
                </a:effectLst>
              </a:rPr>
              <a:t>, у </a:t>
            </a:r>
            <a:r>
              <a:rPr lang="ru-RU" sz="2800" dirty="0" err="1" smtClean="0">
                <a:effectLst>
                  <a:outerShdw blurRad="38100" dist="38100" dir="2700000" algn="tl">
                    <a:srgbClr val="FFFFFF"/>
                  </a:outerShdw>
                </a:effectLst>
              </a:rPr>
              <a:t>курортних</a:t>
            </a:r>
            <a:r>
              <a:rPr lang="ru-RU" sz="2800" dirty="0" smtClean="0">
                <a:effectLst>
                  <a:outerShdw blurRad="38100" dist="38100" dir="2700000" algn="tl">
                    <a:srgbClr val="FFFFFF"/>
                  </a:outerShdw>
                </a:effectLst>
              </a:rPr>
              <a:t> та </a:t>
            </a:r>
            <a:r>
              <a:rPr lang="ru-RU" sz="2800" dirty="0" err="1" smtClean="0">
                <a:effectLst>
                  <a:outerShdw blurRad="38100" dist="38100" dir="2700000" algn="tl">
                    <a:srgbClr val="FFFFFF"/>
                  </a:outerShdw>
                </a:effectLst>
              </a:rPr>
              <a:t>віддалених</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від</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електромережі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регіонах</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сонячні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електростанції</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можуть</a:t>
            </a:r>
            <a:r>
              <a:rPr lang="ru-RU" sz="2800" dirty="0" smtClean="0">
                <a:effectLst>
                  <a:outerShdw blurRad="38100" dist="38100" dir="2700000" algn="tl">
                    <a:srgbClr val="FFFFFF"/>
                  </a:outerShdw>
                </a:effectLst>
              </a:rPr>
              <a:t> бути </a:t>
            </a:r>
            <a:r>
              <a:rPr lang="ru-RU" sz="2800" dirty="0" err="1" smtClean="0">
                <a:effectLst>
                  <a:outerShdw blurRad="38100" dist="38100" dir="2700000" algn="tl">
                    <a:srgbClr val="FFFFFF"/>
                  </a:outerShdw>
                </a:effectLst>
              </a:rPr>
              <a:t>необхідними</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але</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загальна</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частка</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сонячної</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енергії</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надзвичайно</a:t>
            </a:r>
            <a:r>
              <a:rPr lang="ru-RU" sz="2800" dirty="0" smtClean="0">
                <a:effectLst>
                  <a:outerShdw blurRad="38100" dist="38100" dir="2700000" algn="tl">
                    <a:srgbClr val="FFFFFF"/>
                  </a:outerShdw>
                </a:effectLst>
              </a:rPr>
              <a:t> мала. Та </a:t>
            </a:r>
            <a:r>
              <a:rPr lang="ru-RU" sz="2800" dirty="0" err="1" smtClean="0">
                <a:effectLst>
                  <a:outerShdw blurRad="38100" dist="38100" dir="2700000" algn="tl">
                    <a:srgbClr val="FFFFFF"/>
                  </a:outerShdw>
                </a:effectLst>
              </a:rPr>
              <a:t>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навіщо</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будувати</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коллектори</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якщо</a:t>
            </a:r>
            <a:r>
              <a:rPr lang="ru-RU" sz="2800" dirty="0" smtClean="0">
                <a:effectLst>
                  <a:outerShdw blurRad="38100" dist="38100" dir="2700000" algn="tl">
                    <a:srgbClr val="FFFFFF"/>
                  </a:outerShdw>
                </a:effectLst>
              </a:rPr>
              <a:t> в </a:t>
            </a:r>
            <a:r>
              <a:rPr lang="ru-RU" sz="2800" dirty="0" err="1" smtClean="0">
                <a:effectLst>
                  <a:outerShdw blurRad="38100" dist="38100" dir="2700000" algn="tl">
                    <a:srgbClr val="FFFFFF"/>
                  </a:outerShdw>
                </a:effectLst>
              </a:rPr>
              <a:t>природі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існують</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набагато</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більші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потужніші</a:t>
            </a:r>
            <a:r>
              <a:rPr lang="ru-RU" sz="2800" dirty="0" smtClean="0">
                <a:effectLst>
                  <a:outerShdw blurRad="38100" dist="38100" dir="2700000" algn="tl">
                    <a:srgbClr val="FFFFFF"/>
                  </a:outerShdw>
                </a:effectLst>
              </a:rPr>
              <a:t> </a:t>
            </a:r>
            <a:r>
              <a:rPr lang="ru-RU" sz="2800" dirty="0" err="1" smtClean="0">
                <a:effectLst>
                  <a:outerShdw blurRad="38100" dist="38100" dir="2700000" algn="tl">
                    <a:srgbClr val="FFFFFF"/>
                  </a:outerShdw>
                </a:effectLst>
              </a:rPr>
              <a:t>коллектори</a:t>
            </a:r>
            <a:r>
              <a:rPr lang="ru-RU" sz="2800" dirty="0" smtClean="0">
                <a:effectLst>
                  <a:outerShdw blurRad="38100" dist="38100" dir="2700000" algn="tl">
                    <a:srgbClr val="FFFFFF"/>
                  </a:outerShdw>
                </a:effectLst>
              </a:rPr>
              <a:t>:</a:t>
            </a:r>
          </a:p>
          <a:p>
            <a:pPr eaLnBrk="1" hangingPunct="1">
              <a:buFont typeface="Wingdings" pitchFamily="2" charset="2"/>
              <a:buNone/>
              <a:defRPr/>
            </a:pPr>
            <a:r>
              <a:rPr lang="ru-RU" sz="2800" dirty="0" smtClean="0">
                <a:effectLst>
                  <a:outerShdw blurRad="38100" dist="38100" dir="2700000" algn="tl">
                    <a:srgbClr val="FFFFFF"/>
                  </a:outerShdw>
                </a:effectLst>
              </a:rPr>
              <a:t>    атмосфера та </a:t>
            </a:r>
            <a:r>
              <a:rPr lang="ru-RU" sz="2800" dirty="0" err="1" smtClean="0">
                <a:effectLst>
                  <a:outerShdw blurRad="38100" dist="38100" dir="2700000" algn="tl">
                    <a:srgbClr val="FFFFFF"/>
                  </a:outerShdw>
                </a:effectLst>
              </a:rPr>
              <a:t>гідросфера</a:t>
            </a:r>
            <a:r>
              <a:rPr lang="ru-RU" sz="2800" dirty="0" smtClean="0">
                <a:effectLst>
                  <a:outerShdw blurRad="38100" dist="38100" dir="2700000" algn="tl">
                    <a:srgbClr val="FFFFFF"/>
                  </a:outerShdw>
                </a:effectLst>
              </a:rPr>
              <a:t>?</a:t>
            </a:r>
          </a:p>
        </p:txBody>
      </p:sp>
      <p:sp>
        <p:nvSpPr>
          <p:cNvPr id="8195" name="WordArt 4"/>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uk-UA"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Енергія Сонця</a:t>
            </a:r>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850" y="4714875"/>
            <a:ext cx="29559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advClick="0" advTm="7000">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Rot="1" noChangeArrowheads="1"/>
          </p:cNvSpPr>
          <p:nvPr>
            <p:ph type="body" idx="1"/>
          </p:nvPr>
        </p:nvSpPr>
        <p:spPr>
          <a:xfrm>
            <a:off x="179388" y="1557338"/>
            <a:ext cx="8540750" cy="5086350"/>
          </a:xfrm>
        </p:spPr>
        <p:txBody>
          <a:bodyPr/>
          <a:lstStyle/>
          <a:p>
            <a:pPr eaLnBrk="1" hangingPunct="1">
              <a:buFont typeface="Wingdings" pitchFamily="2" charset="2"/>
              <a:buNone/>
              <a:defRPr/>
            </a:pPr>
            <a:r>
              <a:rPr lang="ru-RU" sz="2800" dirty="0" smtClean="0"/>
              <a:t>   </a:t>
            </a:r>
            <a:r>
              <a:rPr lang="ru-RU" sz="2800" dirty="0" err="1" smtClean="0"/>
              <a:t>Енергія</a:t>
            </a:r>
            <a:r>
              <a:rPr lang="ru-RU" sz="2800" dirty="0" smtClean="0"/>
              <a:t> </a:t>
            </a:r>
            <a:r>
              <a:rPr lang="ru-RU" sz="2800" dirty="0" err="1" smtClean="0"/>
              <a:t>повітряних</a:t>
            </a:r>
            <a:r>
              <a:rPr lang="ru-RU" sz="2800" dirty="0" smtClean="0"/>
              <a:t> </a:t>
            </a:r>
            <a:r>
              <a:rPr lang="ru-RU" sz="2800" dirty="0" err="1" smtClean="0"/>
              <a:t>мас</a:t>
            </a:r>
            <a:r>
              <a:rPr lang="ru-RU" sz="2800" dirty="0" smtClean="0"/>
              <a:t>, </a:t>
            </a:r>
            <a:r>
              <a:rPr lang="ru-RU" sz="2800" dirty="0" err="1" smtClean="0"/>
              <a:t>що</a:t>
            </a:r>
            <a:r>
              <a:rPr lang="ru-RU" sz="2800" dirty="0" smtClean="0"/>
              <a:t> </a:t>
            </a:r>
            <a:r>
              <a:rPr lang="ru-RU" sz="2800" dirty="0" err="1" smtClean="0"/>
              <a:t>постійно</a:t>
            </a:r>
            <a:r>
              <a:rPr lang="ru-RU" sz="2800" dirty="0" smtClean="0"/>
              <a:t> </a:t>
            </a:r>
            <a:r>
              <a:rPr lang="ru-RU" sz="2800" dirty="0" err="1" smtClean="0"/>
              <a:t>рухаються</a:t>
            </a:r>
            <a:r>
              <a:rPr lang="ru-RU" sz="2800" dirty="0" smtClean="0"/>
              <a:t>, у </a:t>
            </a:r>
            <a:r>
              <a:rPr lang="ru-RU" sz="2800" dirty="0" err="1" smtClean="0"/>
              <a:t>сотні</a:t>
            </a:r>
            <a:r>
              <a:rPr lang="ru-RU" sz="2800" dirty="0" smtClean="0"/>
              <a:t> </a:t>
            </a:r>
            <a:r>
              <a:rPr lang="ru-RU" sz="2800" dirty="0" err="1" smtClean="0"/>
              <a:t>разів</a:t>
            </a:r>
            <a:r>
              <a:rPr lang="ru-RU" sz="2800" dirty="0" smtClean="0"/>
              <a:t> </a:t>
            </a:r>
            <a:r>
              <a:rPr lang="ru-RU" sz="2800" dirty="0" err="1" smtClean="0"/>
              <a:t>перевищує</a:t>
            </a:r>
            <a:r>
              <a:rPr lang="ru-RU" sz="2800" dirty="0" smtClean="0"/>
              <a:t> запаси </a:t>
            </a:r>
            <a:r>
              <a:rPr lang="ru-RU" sz="2800" dirty="0" err="1" smtClean="0"/>
              <a:t>гідроенергії</a:t>
            </a:r>
            <a:r>
              <a:rPr lang="ru-RU" sz="2800" dirty="0" smtClean="0"/>
              <a:t> </a:t>
            </a:r>
            <a:r>
              <a:rPr lang="ru-RU" sz="2800" dirty="0" err="1" smtClean="0"/>
              <a:t>усіх</a:t>
            </a:r>
            <a:r>
              <a:rPr lang="ru-RU" sz="2800" dirty="0" smtClean="0"/>
              <a:t> </a:t>
            </a:r>
            <a:r>
              <a:rPr lang="ru-RU" sz="2800" dirty="0" err="1" smtClean="0"/>
              <a:t>річок</a:t>
            </a:r>
            <a:r>
              <a:rPr lang="ru-RU" sz="2800" dirty="0" smtClean="0"/>
              <a:t> </a:t>
            </a:r>
            <a:r>
              <a:rPr lang="ru-RU" sz="2800" dirty="0" err="1" smtClean="0"/>
              <a:t>планети</a:t>
            </a:r>
            <a:r>
              <a:rPr lang="ru-RU" sz="2800" dirty="0" smtClean="0"/>
              <a:t>. </a:t>
            </a:r>
            <a:r>
              <a:rPr lang="ru-RU" sz="2800" dirty="0" err="1" smtClean="0"/>
              <a:t>Всюди</a:t>
            </a:r>
            <a:r>
              <a:rPr lang="ru-RU" sz="2800" dirty="0" smtClean="0"/>
              <a:t> </a:t>
            </a:r>
            <a:r>
              <a:rPr lang="ru-RU" sz="2800" dirty="0" err="1" smtClean="0"/>
              <a:t>і</a:t>
            </a:r>
            <a:r>
              <a:rPr lang="ru-RU" sz="2800" dirty="0" smtClean="0"/>
              <a:t> </a:t>
            </a:r>
            <a:r>
              <a:rPr lang="ru-RU" sz="2800" dirty="0" err="1" smtClean="0"/>
              <a:t>постійно</a:t>
            </a:r>
            <a:r>
              <a:rPr lang="ru-RU" sz="2800" dirty="0" smtClean="0"/>
              <a:t> на </a:t>
            </a:r>
            <a:r>
              <a:rPr lang="ru-RU" sz="2800" dirty="0" err="1" smtClean="0"/>
              <a:t>землі</a:t>
            </a:r>
            <a:r>
              <a:rPr lang="ru-RU" sz="2800" dirty="0" smtClean="0"/>
              <a:t> </a:t>
            </a:r>
            <a:r>
              <a:rPr lang="ru-RU" sz="2800" dirty="0" err="1" smtClean="0"/>
              <a:t>дмуть</a:t>
            </a:r>
            <a:r>
              <a:rPr lang="ru-RU" sz="2800" dirty="0" smtClean="0"/>
              <a:t> </a:t>
            </a:r>
            <a:r>
              <a:rPr lang="ru-RU" sz="2800" dirty="0" err="1" smtClean="0"/>
              <a:t>вітри</a:t>
            </a:r>
            <a:r>
              <a:rPr lang="ru-RU" sz="2800" dirty="0" smtClean="0"/>
              <a:t>: </a:t>
            </a:r>
            <a:r>
              <a:rPr lang="ru-RU" sz="2800" dirty="0" err="1" smtClean="0"/>
              <a:t>від</a:t>
            </a:r>
            <a:r>
              <a:rPr lang="ru-RU" sz="2800" dirty="0" smtClean="0"/>
              <a:t> легкого </a:t>
            </a:r>
            <a:r>
              <a:rPr lang="ru-RU" sz="2800" dirty="0" err="1" smtClean="0"/>
              <a:t>вітерця</a:t>
            </a:r>
            <a:r>
              <a:rPr lang="ru-RU" sz="2800" dirty="0" smtClean="0"/>
              <a:t> до </a:t>
            </a:r>
            <a:r>
              <a:rPr lang="ru-RU" sz="2800" dirty="0" err="1" smtClean="0"/>
              <a:t>могутніх</a:t>
            </a:r>
            <a:r>
              <a:rPr lang="ru-RU" sz="2800" dirty="0" smtClean="0"/>
              <a:t> </a:t>
            </a:r>
            <a:r>
              <a:rPr lang="ru-RU" sz="2800" dirty="0" err="1" smtClean="0"/>
              <a:t>ураганів</a:t>
            </a:r>
            <a:r>
              <a:rPr lang="ru-RU" sz="2800" dirty="0" smtClean="0"/>
              <a:t>. </a:t>
            </a:r>
            <a:r>
              <a:rPr lang="ru-RU" sz="2800" dirty="0" err="1" smtClean="0"/>
              <a:t>Ці</a:t>
            </a:r>
            <a:r>
              <a:rPr lang="ru-RU" sz="2800" dirty="0" smtClean="0"/>
              <a:t> </a:t>
            </a:r>
            <a:r>
              <a:rPr lang="ru-RU" sz="2800" dirty="0" err="1" smtClean="0"/>
              <a:t>вітри</a:t>
            </a:r>
            <a:r>
              <a:rPr lang="ru-RU" sz="2800" dirty="0" smtClean="0"/>
              <a:t> могли б </a:t>
            </a:r>
            <a:r>
              <a:rPr lang="ru-RU" sz="2800" dirty="0" err="1" smtClean="0"/>
              <a:t>повністю</a:t>
            </a:r>
            <a:r>
              <a:rPr lang="ru-RU" sz="2800" dirty="0" smtClean="0"/>
              <a:t> </a:t>
            </a:r>
            <a:r>
              <a:rPr lang="ru-RU" sz="2800" dirty="0" err="1" smtClean="0"/>
              <a:t>задовольнити</a:t>
            </a:r>
            <a:r>
              <a:rPr lang="ru-RU" sz="2800" dirty="0" smtClean="0"/>
              <a:t> потреби </a:t>
            </a:r>
            <a:r>
              <a:rPr lang="ru-RU" sz="2800" dirty="0" err="1" smtClean="0"/>
              <a:t>людства</a:t>
            </a:r>
            <a:r>
              <a:rPr lang="ru-RU" sz="2800" dirty="0" smtClean="0"/>
              <a:t>. Але </a:t>
            </a:r>
            <a:r>
              <a:rPr lang="ru-RU" sz="2800" dirty="0" err="1" smtClean="0"/>
              <a:t>частка</a:t>
            </a:r>
            <a:r>
              <a:rPr lang="ru-RU" sz="2800" dirty="0" smtClean="0"/>
              <a:t> </a:t>
            </a:r>
            <a:r>
              <a:rPr lang="ru-RU" sz="2800" dirty="0" err="1" smtClean="0"/>
              <a:t>вітряних</a:t>
            </a:r>
            <a:r>
              <a:rPr lang="ru-RU" sz="2800" dirty="0" smtClean="0"/>
              <a:t> </a:t>
            </a:r>
            <a:r>
              <a:rPr lang="ru-RU" sz="2800" dirty="0" err="1" smtClean="0"/>
              <a:t>електростанцій</a:t>
            </a:r>
            <a:r>
              <a:rPr lang="ru-RU" sz="2800" dirty="0" smtClean="0"/>
              <a:t> становить </a:t>
            </a:r>
            <a:r>
              <a:rPr lang="ru-RU" sz="2800" dirty="0" err="1" smtClean="0"/>
              <a:t>лише</a:t>
            </a:r>
            <a:r>
              <a:rPr lang="ru-RU" sz="2800" dirty="0" smtClean="0"/>
              <a:t> 0,1%. </a:t>
            </a:r>
            <a:r>
              <a:rPr lang="ru-RU" sz="2800" dirty="0" err="1" smtClean="0"/>
              <a:t>Чому</a:t>
            </a:r>
            <a:r>
              <a:rPr lang="ru-RU" sz="2800" dirty="0" smtClean="0"/>
              <a:t> ж </a:t>
            </a:r>
            <a:r>
              <a:rPr lang="ru-RU" sz="2800" dirty="0" err="1" smtClean="0"/>
              <a:t>тоді</a:t>
            </a:r>
            <a:r>
              <a:rPr lang="ru-RU" sz="2800" dirty="0" smtClean="0"/>
              <a:t> </a:t>
            </a:r>
            <a:r>
              <a:rPr lang="ru-RU" sz="2800" dirty="0" err="1" smtClean="0"/>
              <a:t>такий</a:t>
            </a:r>
            <a:r>
              <a:rPr lang="ru-RU" sz="2800" dirty="0" smtClean="0"/>
              <a:t> </a:t>
            </a:r>
            <a:r>
              <a:rPr lang="ru-RU" sz="2800" dirty="0" err="1" smtClean="0"/>
              <a:t>доступний</a:t>
            </a:r>
            <a:r>
              <a:rPr lang="ru-RU" sz="2800" dirty="0" smtClean="0"/>
              <a:t> та </a:t>
            </a:r>
          </a:p>
          <a:p>
            <a:pPr eaLnBrk="1" hangingPunct="1">
              <a:buFont typeface="Wingdings" pitchFamily="2" charset="2"/>
              <a:buNone/>
              <a:defRPr/>
            </a:pPr>
            <a:r>
              <a:rPr lang="ru-RU" sz="2800" dirty="0" smtClean="0"/>
              <a:t>    </a:t>
            </a:r>
            <a:r>
              <a:rPr lang="ru-RU" sz="2800" dirty="0" err="1" smtClean="0"/>
              <a:t>екологічно</a:t>
            </a:r>
            <a:r>
              <a:rPr lang="ru-RU" sz="2800" dirty="0" smtClean="0"/>
              <a:t> </a:t>
            </a:r>
            <a:r>
              <a:rPr lang="ru-RU" sz="2800" dirty="0" err="1" smtClean="0"/>
              <a:t>чистий</a:t>
            </a:r>
            <a:r>
              <a:rPr lang="ru-RU" sz="2800" dirty="0" smtClean="0"/>
              <a:t> </a:t>
            </a:r>
            <a:r>
              <a:rPr lang="ru-RU" sz="2800" dirty="0" err="1" smtClean="0"/>
              <a:t>спосіб</a:t>
            </a:r>
            <a:r>
              <a:rPr lang="ru-RU" sz="2800" dirty="0" smtClean="0"/>
              <a:t> </a:t>
            </a:r>
          </a:p>
          <a:p>
            <a:pPr eaLnBrk="1" hangingPunct="1">
              <a:buFont typeface="Wingdings" pitchFamily="2" charset="2"/>
              <a:buNone/>
              <a:defRPr/>
            </a:pPr>
            <a:r>
              <a:rPr lang="ru-RU" sz="2800" dirty="0" smtClean="0"/>
              <a:t>    </a:t>
            </a:r>
            <a:r>
              <a:rPr lang="ru-RU" sz="2800" dirty="0" err="1" smtClean="0"/>
              <a:t>видобутку</a:t>
            </a:r>
            <a:r>
              <a:rPr lang="ru-RU" sz="2800" dirty="0" smtClean="0"/>
              <a:t> </a:t>
            </a:r>
            <a:r>
              <a:rPr lang="ru-RU" sz="2800" dirty="0" err="1" smtClean="0"/>
              <a:t>енергії</a:t>
            </a:r>
            <a:r>
              <a:rPr lang="ru-RU" sz="2800" dirty="0" smtClean="0"/>
              <a:t> так  слабо</a:t>
            </a:r>
          </a:p>
          <a:p>
            <a:pPr eaLnBrk="1" hangingPunct="1">
              <a:buFont typeface="Wingdings" pitchFamily="2" charset="2"/>
              <a:buNone/>
              <a:defRPr/>
            </a:pPr>
            <a:r>
              <a:rPr lang="ru-RU" sz="2800" dirty="0" smtClean="0"/>
              <a:t>     </a:t>
            </a:r>
            <a:r>
              <a:rPr lang="ru-RU" sz="2800" dirty="0" err="1" smtClean="0"/>
              <a:t>використовується</a:t>
            </a:r>
            <a:r>
              <a:rPr lang="ru-RU" sz="2800" dirty="0" smtClean="0"/>
              <a:t>?</a:t>
            </a:r>
          </a:p>
        </p:txBody>
      </p:sp>
      <p:sp>
        <p:nvSpPr>
          <p:cNvPr id="9219" name="WordArt 6"/>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uk-UA" sz="3600" kern="10">
                <a:solidFill>
                  <a:srgbClr val="3366FF"/>
                </a:solidFill>
                <a:effectLst>
                  <a:outerShdw dist="53882" dir="2700000" algn="ctr" rotWithShape="0">
                    <a:srgbClr val="C0C0C0">
                      <a:alpha val="79999"/>
                    </a:srgbClr>
                  </a:outerShdw>
                </a:effectLst>
                <a:latin typeface="Times New Roman"/>
                <a:cs typeface="Times New Roman"/>
              </a:rPr>
              <a:t>Енергія вітру</a:t>
            </a: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4714875"/>
            <a:ext cx="35718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spd="slow" advClick="0" advTm="7000">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6"/>
          <p:cNvSpPr>
            <a:spLocks noChangeArrowheads="1" noChangeShapeType="1" noTextEdit="1"/>
          </p:cNvSpPr>
          <p:nvPr/>
        </p:nvSpPr>
        <p:spPr bwMode="auto">
          <a:xfrm>
            <a:off x="301625" y="228600"/>
            <a:ext cx="8510588"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uk-UA" sz="3600" kern="10">
                <a:solidFill>
                  <a:srgbClr val="3366FF"/>
                </a:solidFill>
                <a:effectLst>
                  <a:outerShdw dist="53882" dir="2700000" algn="ctr" rotWithShape="0">
                    <a:srgbClr val="C0C0C0">
                      <a:alpha val="79999"/>
                    </a:srgbClr>
                  </a:outerShdw>
                </a:effectLst>
                <a:latin typeface="Times New Roman"/>
                <a:cs typeface="Times New Roman"/>
              </a:rPr>
              <a:t>Енергія вітру</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928813"/>
            <a:ext cx="4491038"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1500188"/>
            <a:ext cx="364966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4357688"/>
            <a:ext cx="40624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spd="slow" advClick="0" advTm="7000">
    <p:wheel spokes="2"/>
  </p:transition>
  <p:timing>
    <p:tnLst>
      <p:par>
        <p:cTn id="1" dur="indefinite" restart="never" nodeType="tmRoot"/>
      </p:par>
    </p:tnLst>
  </p:timing>
</p:sld>
</file>

<file path=ppt/theme/theme1.xml><?xml version="1.0" encoding="utf-8"?>
<a:theme xmlns:a="http://schemas.openxmlformats.org/drawingml/2006/main" name="Облака">
  <a:themeElements>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Облак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themeOverride>
</file>

<file path=ppt/theme/themeOverride10.xml><?xml version="1.0" encoding="utf-8"?>
<a:themeOverride xmlns:a="http://schemas.openxmlformats.org/drawingml/2006/main">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themeOverride>
</file>

<file path=ppt/theme/themeOverride2.xml><?xml version="1.0" encoding="utf-8"?>
<a:themeOverride xmlns:a="http://schemas.openxmlformats.org/drawingml/2006/main">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themeOverride>
</file>

<file path=ppt/theme/themeOverride3.xml><?xml version="1.0" encoding="utf-8"?>
<a:themeOverride xmlns:a="http://schemas.openxmlformats.org/drawingml/2006/main">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themeOverride>
</file>

<file path=ppt/theme/themeOverride4.xml><?xml version="1.0" encoding="utf-8"?>
<a:themeOverride xmlns:a="http://schemas.openxmlformats.org/drawingml/2006/main">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themeOverride>
</file>

<file path=ppt/theme/themeOverride5.xml><?xml version="1.0" encoding="utf-8"?>
<a:themeOverride xmlns:a="http://schemas.openxmlformats.org/drawingml/2006/main">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themeOverride>
</file>

<file path=ppt/theme/themeOverride6.xml><?xml version="1.0" encoding="utf-8"?>
<a:themeOverride xmlns:a="http://schemas.openxmlformats.org/drawingml/2006/main">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themeOverride>
</file>

<file path=ppt/theme/themeOverride7.xml><?xml version="1.0" encoding="utf-8"?>
<a:themeOverride xmlns:a="http://schemas.openxmlformats.org/drawingml/2006/main">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themeOverride>
</file>

<file path=ppt/theme/themeOverride8.xml><?xml version="1.0" encoding="utf-8"?>
<a:themeOverride xmlns:a="http://schemas.openxmlformats.org/drawingml/2006/main">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themeOverride>
</file>

<file path=ppt/theme/themeOverride9.xml><?xml version="1.0" encoding="utf-8"?>
<a:themeOverride xmlns:a="http://schemas.openxmlformats.org/drawingml/2006/main">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themeOverride>
</file>

<file path=docProps/app.xml><?xml version="1.0" encoding="utf-8"?>
<Properties xmlns="http://schemas.openxmlformats.org/officeDocument/2006/extended-properties" xmlns:vt="http://schemas.openxmlformats.org/officeDocument/2006/docPropsVTypes">
  <Template/>
  <TotalTime>225</TotalTime>
  <Words>638</Words>
  <Application>Microsoft Office PowerPoint</Application>
  <PresentationFormat>Экран (4:3)</PresentationFormat>
  <Paragraphs>33</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Times New Roman</vt:lpstr>
      <vt:lpstr>Arial</vt:lpstr>
      <vt:lpstr>Wingdings</vt:lpstr>
      <vt:lpstr>Calibri</vt:lpstr>
      <vt:lpstr>Goudy Stout</vt:lpstr>
      <vt:lpstr>Облака</vt:lpstr>
      <vt:lpstr>АЛЬТЕРНАТИВНІ ДЖЕРЕЛА ЕНЕРГІЇ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АЛЬТЕРНАТИВНІ ДЖЕРЕЛА ЕНЕРГІЇ</dc:title>
  <dc:creator>1</dc:creator>
  <cp:lastModifiedBy>Angell</cp:lastModifiedBy>
  <cp:revision>20</cp:revision>
  <dcterms:created xsi:type="dcterms:W3CDTF">2008-11-05T15:02:21Z</dcterms:created>
  <dcterms:modified xsi:type="dcterms:W3CDTF">2012-04-07T13:31:22Z</dcterms:modified>
</cp:coreProperties>
</file>