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7" r:id="rId5"/>
    <p:sldId id="259" r:id="rId6"/>
    <p:sldId id="258" r:id="rId7"/>
    <p:sldId id="261" r:id="rId8"/>
    <p:sldId id="270" r:id="rId9"/>
    <p:sldId id="272" r:id="rId10"/>
    <p:sldId id="273" r:id="rId11"/>
    <p:sldId id="271" r:id="rId12"/>
    <p:sldId id="276" r:id="rId13"/>
    <p:sldId id="278" r:id="rId14"/>
    <p:sldId id="280" r:id="rId15"/>
    <p:sldId id="279" r:id="rId16"/>
    <p:sldId id="277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3D0A-C216-48E7-BB22-3948CD2FD42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9DCB-2249-4F6A-BFB3-83CC10481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2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3D0A-C216-48E7-BB22-3948CD2FD42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9DCB-2249-4F6A-BFB3-83CC10481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3D0A-C216-48E7-BB22-3948CD2FD42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9DCB-2249-4F6A-BFB3-83CC10481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21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3D0A-C216-48E7-BB22-3948CD2FD42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9DCB-2249-4F6A-BFB3-83CC10481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4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3D0A-C216-48E7-BB22-3948CD2FD42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9DCB-2249-4F6A-BFB3-83CC10481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3D0A-C216-48E7-BB22-3948CD2FD42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9DCB-2249-4F6A-BFB3-83CC10481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7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3D0A-C216-48E7-BB22-3948CD2FD42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9DCB-2249-4F6A-BFB3-83CC10481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24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3D0A-C216-48E7-BB22-3948CD2FD42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9DCB-2249-4F6A-BFB3-83CC10481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0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3D0A-C216-48E7-BB22-3948CD2FD42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9DCB-2249-4F6A-BFB3-83CC10481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8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3D0A-C216-48E7-BB22-3948CD2FD42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9DCB-2249-4F6A-BFB3-83CC10481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33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3D0A-C216-48E7-BB22-3948CD2FD42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9DCB-2249-4F6A-BFB3-83CC10481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5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F3D0A-C216-48E7-BB22-3948CD2FD42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E9DCB-2249-4F6A-BFB3-83CC10481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F%D1%80%D0%B0%D0%B2%D0%B6%D0%BD%D1%96_%D0%B1%D0%B0%D0%B3%D0%B0%D1%82%D0%BE%D0%BA%D0%BB%D1%96%D1%82%D0%B8%D0%BD%D0%BD%D1%96" TargetMode="External"/><Relationship Id="rId3" Type="http://schemas.openxmlformats.org/officeDocument/2006/relationships/hyperlink" Target="http://uk.wikipedia.org/wiki/%D0%91%D1%96%D0%BE%D0%BB%D0%BE%D0%B3%D1%96%D1%87%D0%BD%D0%B0_%D0%BA%D0%BB%D0%B0%D1%81%D0%B8%D1%84%D1%96%D0%BA%D0%B0%D1%86%D1%96%D1%8F" TargetMode="External"/><Relationship Id="rId7" Type="http://schemas.openxmlformats.org/officeDocument/2006/relationships/hyperlink" Target="http://uk.wikipedia.org/wiki/%D0%A2%D0%B2%D0%B0%D1%80%D0%B8%D0%BD%D0%B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6%D0%B0%D1%80%D1%81%D1%82%D0%B2%D0%BE_(%D0%B1%D1%96%D0%BE%D0%BB%D0%BE%D0%B3%D1%96%D1%8F)" TargetMode="External"/><Relationship Id="rId11" Type="http://schemas.openxmlformats.org/officeDocument/2006/relationships/hyperlink" Target="http://uk.wikipedia.org/wiki/%D0%A2%D0%B8%D0%BF_(%D1%82%D0%B0%D0%BA%D1%81%D0%BE%D0%BD%D0%BE%D0%BC%D1%96%D1%87%D0%BD%D0%B0_%D0%BA%D0%B0%D1%82%D0%B5%D0%B3%D0%BE%D1%80%D1%96%D1%8F)" TargetMode="External"/><Relationship Id="rId5" Type="http://schemas.openxmlformats.org/officeDocument/2006/relationships/hyperlink" Target="http://uk.wikipedia.org/wiki/%D0%95%D1%83%D0%BA%D0%B0%D1%80%D1%96%D0%BE%D1%82%D0%B8" TargetMode="External"/><Relationship Id="rId10" Type="http://schemas.openxmlformats.org/officeDocument/2006/relationships/hyperlink" Target="http://uk.wikipedia.org/wiki/%D0%9F%D0%B5%D1%80%D0%B2%D0%B8%D0%BD%D0%BD%D0%BE%D1%80%D0%BE%D1%82%D1%96" TargetMode="External"/><Relationship Id="rId4" Type="http://schemas.openxmlformats.org/officeDocument/2006/relationships/hyperlink" Target="http://uk.wikipedia.org/wiki/%D0%94%D0%BE%D0%BC%D0%B5%D0%BD_(%D0%B1%D1%96%D0%BE%D0%BB%D0%BE%D0%B3%D1%96%D1%8F)" TargetMode="External"/><Relationship Id="rId9" Type="http://schemas.openxmlformats.org/officeDocument/2006/relationships/hyperlink" Target="http://uk.wikipedia.org/wiki/%D0%94%D0%B2%D0%BE%D0%B1%D1%96%D1%87%D0%BD%D0%BE-%D1%81%D0%B8%D0%BC%D0%B5%D1%82%D1%80%D0%B8%D1%87%D0%BD%D1%9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Презентація</a:t>
            </a:r>
            <a:br>
              <a:rPr lang="uk-UA" dirty="0" smtClean="0"/>
            </a:br>
            <a:r>
              <a:rPr lang="uk-UA" dirty="0" smtClean="0"/>
              <a:t>на тему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Круглі</a:t>
            </a:r>
            <a:r>
              <a:rPr lang="ru-RU" sz="3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черви, </a:t>
            </a:r>
            <a:r>
              <a:rPr lang="ru-RU" sz="36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Нематоди</a:t>
            </a:r>
            <a:r>
              <a:rPr lang="ru-RU" sz="3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або</a:t>
            </a:r>
            <a:r>
              <a:rPr lang="ru-RU" sz="3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        </a:t>
            </a:r>
            <a:r>
              <a:rPr lang="ru-RU" sz="36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Первиннопорожнинні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4188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74914" y="-195409"/>
            <a:ext cx="6219422" cy="1325563"/>
          </a:xfrm>
        </p:spPr>
        <p:txBody>
          <a:bodyPr/>
          <a:lstStyle/>
          <a:p>
            <a:r>
              <a:rPr lang="uk-UA" dirty="0" smtClean="0"/>
              <a:t>Розмноження і розвиток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0" b="98433" l="1135" r="100000">
                        <a14:backgroundMark x1="87376" y1="43603" x2="87376" y2="43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2986">
            <a:off x="-696093" y="1033883"/>
            <a:ext cx="8113094" cy="44075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02310" y="900655"/>
            <a:ext cx="67098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для </a:t>
            </a:r>
            <a:r>
              <a:rPr lang="ru-RU" sz="24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круглих</a:t>
            </a:r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червів</a:t>
            </a:r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характерна </a:t>
            </a:r>
            <a:r>
              <a:rPr lang="ru-RU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роздільностатевість</a:t>
            </a:r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 в </a:t>
            </a:r>
            <a:r>
              <a:rPr lang="ru-RU" sz="24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деяких</a:t>
            </a:r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групах</a:t>
            </a:r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виражений</a:t>
            </a:r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статевий</a:t>
            </a:r>
            <a:r>
              <a:rPr 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диморфізм</a:t>
            </a:r>
            <a:r>
              <a:rPr 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r"/>
            <a:endParaRPr lang="ru-RU" sz="2400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ru-RU" sz="24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запліднення</a:t>
            </a:r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внутрішнє</a:t>
            </a:r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йому</a:t>
            </a:r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передує</a:t>
            </a:r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спарювання</a:t>
            </a:r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самки </a:t>
            </a:r>
            <a:r>
              <a:rPr lang="ru-RU" sz="24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зазвичай</a:t>
            </a:r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відкладають</a:t>
            </a:r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яйця</a:t>
            </a:r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з </a:t>
            </a:r>
            <a:r>
              <a:rPr lang="ru-RU" sz="24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яких</a:t>
            </a:r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виходить</a:t>
            </a:r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личинка; </a:t>
            </a:r>
          </a:p>
          <a:p>
            <a:pPr algn="r"/>
            <a:r>
              <a:rPr lang="ru-RU" sz="24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оскільки</a:t>
            </a:r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кутикула у нематод </a:t>
            </a:r>
            <a:r>
              <a:rPr lang="ru-RU" sz="24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нерозтяжна</a:t>
            </a:r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і </a:t>
            </a:r>
            <a:r>
              <a:rPr lang="ru-RU" sz="24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перешкоджає</a:t>
            </a:r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росту </a:t>
            </a:r>
            <a:r>
              <a:rPr lang="ru-RU" sz="24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тварин</a:t>
            </a:r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личинка </a:t>
            </a:r>
            <a:r>
              <a:rPr lang="ru-RU" sz="24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декілька</a:t>
            </a:r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разів</a:t>
            </a:r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линяє</a:t>
            </a:r>
            <a:r>
              <a:rPr 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r"/>
            <a:r>
              <a:rPr lang="ru-RU" sz="2400" i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доролі</a:t>
            </a:r>
            <a:r>
              <a:rPr lang="ru-RU" sz="2400" i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черви не </a:t>
            </a:r>
            <a:r>
              <a:rPr lang="ru-RU" sz="2400" i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линяють</a:t>
            </a:r>
            <a:r>
              <a:rPr lang="ru-RU" sz="2400" i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а </a:t>
            </a:r>
            <a:r>
              <a:rPr lang="ru-RU" sz="2400" i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отже</a:t>
            </a:r>
            <a:r>
              <a:rPr lang="ru-RU" sz="2400" i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не </a:t>
            </a:r>
            <a:r>
              <a:rPr lang="ru-RU" sz="2400" i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ростуть</a:t>
            </a:r>
            <a:endParaRPr lang="ru-RU" sz="2400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55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7141" y="0"/>
            <a:ext cx="10515600" cy="1325563"/>
          </a:xfrm>
        </p:spPr>
        <p:txBody>
          <a:bodyPr/>
          <a:lstStyle/>
          <a:p>
            <a:r>
              <a:rPr lang="uk-UA" dirty="0" smtClean="0"/>
              <a:t>Цикл розвитку аскариди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50" y="1056068"/>
            <a:ext cx="10077339" cy="564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19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709">
            <a:off x="371976" y="1136653"/>
            <a:ext cx="6259776" cy="484246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57941" y="425067"/>
            <a:ext cx="3887787" cy="99540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Нервова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система</a:t>
            </a:r>
            <a:r>
              <a:rPr lang="ru-RU" b="1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b="1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28834" y="1317438"/>
            <a:ext cx="555079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Нервова</a:t>
            </a:r>
            <a:r>
              <a:rPr lang="ru-RU" sz="3200" dirty="0" smtClean="0"/>
              <a:t> </a:t>
            </a:r>
            <a:r>
              <a:rPr lang="ru-RU" sz="3200" dirty="0"/>
              <a:t>система </a:t>
            </a:r>
            <a:r>
              <a:rPr lang="ru-RU" sz="3200" dirty="0" err="1"/>
              <a:t>складається</a:t>
            </a:r>
            <a:r>
              <a:rPr lang="ru-RU" sz="3200" dirty="0"/>
              <a:t> з </a:t>
            </a:r>
            <a:r>
              <a:rPr lang="ru-RU" sz="3200" dirty="0" err="1"/>
              <a:t>навкологлоткового</a:t>
            </a:r>
            <a:r>
              <a:rPr lang="ru-RU" sz="3200" dirty="0"/>
              <a:t> </a:t>
            </a:r>
            <a:r>
              <a:rPr lang="ru-RU" sz="3200" dirty="0" err="1"/>
              <a:t>кільця</a:t>
            </a:r>
            <a:r>
              <a:rPr lang="ru-RU" sz="3200" dirty="0"/>
              <a:t>,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якого</a:t>
            </a:r>
            <a:r>
              <a:rPr lang="ru-RU" sz="3200" dirty="0"/>
              <a:t> </a:t>
            </a:r>
            <a:r>
              <a:rPr lang="ru-RU" sz="3200" dirty="0" err="1"/>
              <a:t>від­ходять</a:t>
            </a:r>
            <a:r>
              <a:rPr lang="ru-RU" sz="3200" dirty="0"/>
              <a:t> </a:t>
            </a:r>
            <a:r>
              <a:rPr lang="ru-RU" sz="3200" dirty="0" err="1"/>
              <a:t>нервові</a:t>
            </a:r>
            <a:r>
              <a:rPr lang="ru-RU" sz="3200" dirty="0"/>
              <a:t> </a:t>
            </a:r>
            <a:r>
              <a:rPr lang="ru-RU" sz="3200" dirty="0" err="1"/>
              <a:t>стовбури</a:t>
            </a:r>
            <a:r>
              <a:rPr lang="ru-RU" sz="3200" dirty="0"/>
              <a:t> — </a:t>
            </a:r>
            <a:r>
              <a:rPr lang="ru-RU" sz="3200" dirty="0" err="1"/>
              <a:t>спинний</a:t>
            </a:r>
            <a:r>
              <a:rPr lang="ru-RU" sz="3200" dirty="0"/>
              <a:t>, </a:t>
            </a:r>
            <a:r>
              <a:rPr lang="ru-RU" sz="3200" dirty="0" err="1"/>
              <a:t>черевний</a:t>
            </a:r>
            <a:r>
              <a:rPr lang="ru-RU" sz="3200" dirty="0"/>
              <a:t> і 4 </a:t>
            </a:r>
            <a:r>
              <a:rPr lang="ru-RU" sz="3200" dirty="0" err="1"/>
              <a:t>бічні</a:t>
            </a:r>
            <a:r>
              <a:rPr lang="ru-RU" sz="3200" dirty="0"/>
              <a:t>. </a:t>
            </a:r>
            <a:r>
              <a:rPr lang="ru-RU" sz="3200" dirty="0" err="1"/>
              <a:t>Стовбури</a:t>
            </a:r>
            <a:r>
              <a:rPr lang="ru-RU" sz="3200" dirty="0"/>
              <a:t> </a:t>
            </a:r>
            <a:r>
              <a:rPr lang="ru-RU" sz="3200" dirty="0" err="1"/>
              <a:t>сполучені</a:t>
            </a:r>
            <a:r>
              <a:rPr lang="ru-RU" sz="3200" dirty="0"/>
              <a:t> </a:t>
            </a:r>
            <a:r>
              <a:rPr lang="ru-RU" sz="3200" dirty="0" err="1"/>
              <a:t>між</a:t>
            </a:r>
            <a:r>
              <a:rPr lang="ru-RU" sz="3200" dirty="0"/>
              <a:t> собою </a:t>
            </a:r>
            <a:r>
              <a:rPr lang="ru-RU" sz="3200" dirty="0" err="1"/>
              <a:t>комісурами</a:t>
            </a:r>
            <a:r>
              <a:rPr lang="ru-RU" sz="3200" dirty="0"/>
              <a:t>. </a:t>
            </a:r>
            <a:r>
              <a:rPr lang="ru-RU" sz="3200" dirty="0" err="1"/>
              <a:t>Органи</a:t>
            </a:r>
            <a:r>
              <a:rPr lang="ru-RU" sz="3200" dirty="0"/>
              <a:t> відчуттів </a:t>
            </a:r>
            <a:r>
              <a:rPr lang="ru-RU" sz="3200" dirty="0" err="1"/>
              <a:t>розвинені</a:t>
            </a:r>
            <a:r>
              <a:rPr lang="ru-RU" sz="3200" dirty="0"/>
              <a:t> слабо. </a:t>
            </a:r>
          </a:p>
        </p:txBody>
      </p:sp>
    </p:spTree>
    <p:extLst>
      <p:ext uri="{BB962C8B-B14F-4D97-AF65-F5344CB8AC3E}">
        <p14:creationId xmlns:p14="http://schemas.microsoft.com/office/powerpoint/2010/main" val="2455928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533">
            <a:off x="463821" y="1671089"/>
            <a:ext cx="6346855" cy="43950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92029" y="0"/>
            <a:ext cx="5443470" cy="555079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100" dirty="0" err="1"/>
              <a:t>Кровоносна</a:t>
            </a:r>
            <a:r>
              <a:rPr lang="ru-RU" sz="3100" dirty="0"/>
              <a:t> і </a:t>
            </a:r>
            <a:r>
              <a:rPr lang="ru-RU" sz="3100" dirty="0" err="1"/>
              <a:t>дихальна</a:t>
            </a:r>
            <a:r>
              <a:rPr lang="ru-RU" sz="3100" dirty="0"/>
              <a:t> </a:t>
            </a:r>
            <a:r>
              <a:rPr lang="ru-RU" sz="3100" dirty="0" err="1"/>
              <a:t>системи</a:t>
            </a:r>
            <a:r>
              <a:rPr lang="ru-RU" sz="3100" dirty="0"/>
              <a:t> </a:t>
            </a:r>
            <a:r>
              <a:rPr lang="ru-RU" sz="3100" dirty="0" err="1"/>
              <a:t>від­сутні</a:t>
            </a:r>
            <a:r>
              <a:rPr lang="ru-RU" sz="3100" dirty="0"/>
              <a:t>, </a:t>
            </a:r>
            <a:r>
              <a:rPr lang="ru-RU" sz="3100" dirty="0" err="1"/>
              <a:t>що</a:t>
            </a:r>
            <a:r>
              <a:rPr lang="ru-RU" sz="3100" dirty="0"/>
              <a:t> </a:t>
            </a:r>
            <a:r>
              <a:rPr lang="ru-RU" sz="3100" dirty="0" err="1"/>
              <a:t>вказує</a:t>
            </a:r>
            <a:r>
              <a:rPr lang="ru-RU" sz="3100" dirty="0"/>
              <a:t> на </a:t>
            </a:r>
            <a:r>
              <a:rPr lang="ru-RU" sz="3100" dirty="0" err="1"/>
              <a:t>примітивність</a:t>
            </a:r>
            <a:r>
              <a:rPr lang="ru-RU" sz="3100" dirty="0"/>
              <a:t> </a:t>
            </a:r>
            <a:r>
              <a:rPr lang="ru-RU" sz="3100" dirty="0" err="1"/>
              <a:t>організації</a:t>
            </a:r>
            <a:r>
              <a:rPr lang="ru-RU" sz="3100" dirty="0"/>
              <a:t> нематод. </a:t>
            </a:r>
            <a:r>
              <a:rPr lang="ru-RU" sz="3100" dirty="0" err="1"/>
              <a:t>Дихання</a:t>
            </a:r>
            <a:r>
              <a:rPr lang="ru-RU" sz="3100" dirty="0"/>
              <a:t> </a:t>
            </a:r>
            <a:r>
              <a:rPr lang="ru-RU" sz="3100" dirty="0" err="1"/>
              <a:t>здійс­нюється</a:t>
            </a:r>
            <a:r>
              <a:rPr lang="ru-RU" sz="3100" dirty="0"/>
              <a:t> через покриви </a:t>
            </a:r>
            <a:r>
              <a:rPr lang="ru-RU" sz="3100" dirty="0" err="1"/>
              <a:t>або</a:t>
            </a:r>
            <a:r>
              <a:rPr lang="ru-RU" sz="3100" dirty="0"/>
              <a:t> </a:t>
            </a:r>
            <a:r>
              <a:rPr lang="ru-RU" sz="3100" dirty="0" err="1"/>
              <a:t>біоенерге­тичний</a:t>
            </a:r>
            <a:r>
              <a:rPr lang="ru-RU" sz="3100" dirty="0"/>
              <a:t> </a:t>
            </a:r>
            <a:r>
              <a:rPr lang="ru-RU" sz="3100" dirty="0" err="1"/>
              <a:t>процес</a:t>
            </a:r>
            <a:r>
              <a:rPr lang="ru-RU" sz="3100" dirty="0"/>
              <a:t> </a:t>
            </a:r>
            <a:r>
              <a:rPr lang="ru-RU" sz="3100" dirty="0" err="1"/>
              <a:t>відбувається</a:t>
            </a:r>
            <a:r>
              <a:rPr lang="ru-RU" sz="3100" dirty="0"/>
              <a:t> за типом </a:t>
            </a:r>
            <a:r>
              <a:rPr lang="ru-RU" sz="3100" dirty="0" err="1"/>
              <a:t>аноксибіозу</a:t>
            </a:r>
            <a:r>
              <a:rPr lang="ru-RU" sz="3100" dirty="0"/>
              <a:t> (</a:t>
            </a:r>
            <a:r>
              <a:rPr lang="ru-RU" sz="3100" dirty="0" err="1"/>
              <a:t>бродіння</a:t>
            </a:r>
            <a:r>
              <a:rPr lang="ru-RU" sz="3100" dirty="0"/>
              <a:t>). </a:t>
            </a:r>
            <a:r>
              <a:rPr lang="ru-RU" sz="3100" dirty="0" err="1"/>
              <a:t>Особливістю</a:t>
            </a:r>
            <a:r>
              <a:rPr lang="ru-RU" sz="3100" dirty="0"/>
              <a:t> є те, </a:t>
            </a:r>
            <a:r>
              <a:rPr lang="ru-RU" sz="3100" dirty="0" err="1"/>
              <a:t>що</a:t>
            </a:r>
            <a:r>
              <a:rPr lang="ru-RU" sz="3100" dirty="0"/>
              <a:t> вони </a:t>
            </a:r>
            <a:r>
              <a:rPr lang="ru-RU" sz="3100" dirty="0" err="1"/>
              <a:t>хоч</a:t>
            </a:r>
            <a:r>
              <a:rPr lang="ru-RU" sz="3100" dirty="0"/>
              <a:t> і </a:t>
            </a:r>
            <a:r>
              <a:rPr lang="ru-RU" sz="3100" dirty="0" err="1"/>
              <a:t>дихають</a:t>
            </a:r>
            <a:r>
              <a:rPr lang="ru-RU" sz="3100" dirty="0"/>
              <a:t> </a:t>
            </a:r>
            <a:r>
              <a:rPr lang="ru-RU" sz="3100" dirty="0" err="1"/>
              <a:t>покривами</a:t>
            </a:r>
            <a:r>
              <a:rPr lang="ru-RU" sz="3100" dirty="0"/>
              <a:t> </a:t>
            </a:r>
            <a:r>
              <a:rPr lang="ru-RU" sz="3100" dirty="0" err="1"/>
              <a:t>тіла</a:t>
            </a:r>
            <a:r>
              <a:rPr lang="ru-RU" sz="3100" dirty="0"/>
              <a:t> </a:t>
            </a:r>
            <a:r>
              <a:rPr lang="ru-RU" sz="3100" dirty="0" err="1"/>
              <a:t>їхнє</a:t>
            </a:r>
            <a:r>
              <a:rPr lang="ru-RU" sz="3100" dirty="0"/>
              <a:t> </a:t>
            </a:r>
            <a:r>
              <a:rPr lang="ru-RU" sz="3100" dirty="0" err="1"/>
              <a:t>дихання</a:t>
            </a:r>
            <a:r>
              <a:rPr lang="ru-RU" sz="3100" dirty="0"/>
              <a:t> є </a:t>
            </a:r>
            <a:r>
              <a:rPr lang="ru-RU" sz="3100" dirty="0" err="1"/>
              <a:t>анаеоробним</a:t>
            </a:r>
            <a:r>
              <a:rPr lang="ru-RU" sz="3100" dirty="0"/>
              <a:t>, </a:t>
            </a:r>
            <a:r>
              <a:rPr lang="ru-RU" sz="3100" dirty="0" err="1"/>
              <a:t>тобто</a:t>
            </a:r>
            <a:r>
              <a:rPr lang="ru-RU" sz="3100" dirty="0"/>
              <a:t> </a:t>
            </a:r>
            <a:r>
              <a:rPr lang="ru-RU" sz="3100" dirty="0" err="1"/>
              <a:t>майже</a:t>
            </a:r>
            <a:r>
              <a:rPr lang="ru-RU" sz="3100" dirty="0"/>
              <a:t> не </a:t>
            </a:r>
            <a:r>
              <a:rPr lang="ru-RU" sz="3100" dirty="0" err="1"/>
              <a:t>здійснюється</a:t>
            </a:r>
            <a:r>
              <a:rPr lang="ru-RU" sz="3100" dirty="0"/>
              <a:t>.</a:t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10520" y="333709"/>
            <a:ext cx="598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Кровоносна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та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дихальна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системи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20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8811" y="1322877"/>
            <a:ext cx="48682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СИСТЕМА ВИДІЛЕННЯ </a:t>
            </a:r>
            <a:r>
              <a:rPr lang="ru-RU" sz="2800" i="1" dirty="0" err="1"/>
              <a:t>складається</a:t>
            </a:r>
            <a:r>
              <a:rPr lang="ru-RU" sz="2800" i="1" dirty="0"/>
              <a:t> з </a:t>
            </a:r>
            <a:r>
              <a:rPr lang="ru-RU" sz="2800" i="1" dirty="0" err="1"/>
              <a:t>двох</a:t>
            </a:r>
            <a:r>
              <a:rPr lang="ru-RU" sz="2800" i="1" dirty="0"/>
              <a:t> </a:t>
            </a:r>
            <a:r>
              <a:rPr lang="ru-RU" sz="2800" i="1" dirty="0" err="1"/>
              <a:t>довгих</a:t>
            </a:r>
            <a:r>
              <a:rPr lang="ru-RU" sz="2800" i="1" dirty="0"/>
              <a:t> </a:t>
            </a:r>
            <a:r>
              <a:rPr lang="ru-RU" sz="2800" i="1" dirty="0" err="1"/>
              <a:t>канальців</a:t>
            </a:r>
            <a:r>
              <a:rPr lang="ru-RU" sz="2800" i="1" dirty="0"/>
              <a:t>, </a:t>
            </a:r>
            <a:r>
              <a:rPr lang="ru-RU" sz="2800" i="1" dirty="0" err="1"/>
              <a:t>які</a:t>
            </a:r>
            <a:r>
              <a:rPr lang="ru-RU" sz="2800" i="1" dirty="0"/>
              <a:t> </a:t>
            </a:r>
            <a:r>
              <a:rPr lang="ru-RU" sz="2800" i="1" dirty="0" err="1"/>
              <a:t>проходять</a:t>
            </a:r>
            <a:r>
              <a:rPr lang="ru-RU" sz="2800" i="1" dirty="0"/>
              <a:t> по боках </a:t>
            </a:r>
            <a:r>
              <a:rPr lang="ru-RU" sz="2800" i="1" dirty="0" err="1"/>
              <a:t>тіла</a:t>
            </a:r>
            <a:r>
              <a:rPr lang="ru-RU" sz="2800" i="1" dirty="0"/>
              <a:t> </a:t>
            </a:r>
            <a:r>
              <a:rPr lang="ru-RU" sz="2800" i="1" dirty="0" err="1"/>
              <a:t>всередині</a:t>
            </a:r>
            <a:r>
              <a:rPr lang="ru-RU" sz="2800" i="1" dirty="0"/>
              <a:t> </a:t>
            </a:r>
            <a:r>
              <a:rPr lang="ru-RU" sz="2800" i="1" dirty="0" err="1"/>
              <a:t>покривної</a:t>
            </a:r>
            <a:r>
              <a:rPr lang="ru-RU" sz="2800" i="1" dirty="0"/>
              <a:t> </a:t>
            </a:r>
            <a:r>
              <a:rPr lang="ru-RU" sz="2800" i="1" dirty="0" err="1"/>
              <a:t>тканини</a:t>
            </a:r>
            <a:r>
              <a:rPr lang="ru-RU" sz="2800" i="1" dirty="0"/>
              <a:t> і </a:t>
            </a:r>
            <a:r>
              <a:rPr lang="ru-RU" sz="2800" i="1" dirty="0" err="1"/>
              <a:t>відкриваються</a:t>
            </a:r>
            <a:r>
              <a:rPr lang="ru-RU" sz="2800" i="1" dirty="0"/>
              <a:t> </a:t>
            </a:r>
            <a:r>
              <a:rPr lang="ru-RU" sz="2800" i="1" dirty="0" err="1"/>
              <a:t>назовні</a:t>
            </a:r>
            <a:r>
              <a:rPr lang="ru-RU" sz="2800" i="1" dirty="0"/>
              <a:t> </a:t>
            </a:r>
            <a:r>
              <a:rPr lang="ru-RU" sz="2800" i="1" dirty="0" err="1"/>
              <a:t>спільним</a:t>
            </a:r>
            <a:r>
              <a:rPr lang="ru-RU" sz="2800" i="1" dirty="0"/>
              <a:t> </a:t>
            </a:r>
            <a:r>
              <a:rPr lang="ru-RU" sz="2800" i="1" dirty="0" err="1"/>
              <a:t>видільним</a:t>
            </a:r>
            <a:r>
              <a:rPr lang="ru-RU" sz="2800" i="1" dirty="0"/>
              <a:t> </a:t>
            </a:r>
            <a:r>
              <a:rPr lang="ru-RU" sz="2800" i="1" dirty="0" err="1"/>
              <a:t>отвором</a:t>
            </a:r>
            <a:endParaRPr lang="ru-RU" sz="2800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2295" y="738102"/>
            <a:ext cx="3597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Linux Libertine"/>
              </a:rPr>
              <a:t>Видільна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Linux Libertine"/>
              </a:rPr>
              <a:t> система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231">
            <a:off x="418703" y="1631780"/>
            <a:ext cx="6527387" cy="490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9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3350" y="0"/>
            <a:ext cx="3887787" cy="995402"/>
          </a:xfrm>
        </p:spPr>
        <p:txBody>
          <a:bodyPr>
            <a:normAutofit/>
          </a:bodyPr>
          <a:lstStyle/>
          <a:p>
            <a:r>
              <a:rPr lang="uk-UA" dirty="0" smtClean="0"/>
              <a:t>Травна система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160653" y="1479884"/>
            <a:ext cx="51901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травна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система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наскрізна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-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має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вигляд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трубки,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починається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ротовим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отвором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, а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закінчується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анальним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;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завдяки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наскрізному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кишечнику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обмін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речовин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стає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інтенсивнішим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адже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виведення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неперетравлених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решток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не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заважає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надходженню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нових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порцій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їжі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     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5793">
            <a:off x="680856" y="1335143"/>
            <a:ext cx="5892665" cy="444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40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57941" y="425067"/>
            <a:ext cx="3887787" cy="99540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ЗНАЧЕННЯ</a:t>
            </a:r>
            <a:r>
              <a:rPr lang="ru-RU" b="1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b="1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03313" y="1013707"/>
            <a:ext cx="7345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нематоди</a:t>
            </a:r>
            <a:r>
              <a:rPr lang="ru-RU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- </a:t>
            </a:r>
            <a:r>
              <a:rPr lang="ru-RU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одні</a:t>
            </a:r>
            <a:r>
              <a:rPr lang="ru-RU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з </a:t>
            </a:r>
            <a:r>
              <a:rPr lang="ru-RU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найчисленніших</a:t>
            </a:r>
            <a:r>
              <a:rPr lang="ru-RU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мешканців</a:t>
            </a:r>
            <a:r>
              <a:rPr lang="ru-RU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ґрунту</a:t>
            </a:r>
            <a:r>
              <a:rPr lang="ru-RU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  <a:p>
            <a:pPr algn="r">
              <a:defRPr/>
            </a:pPr>
            <a:r>
              <a:rPr lang="ru-RU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вони – </a:t>
            </a:r>
            <a:r>
              <a:rPr lang="ru-RU" sz="24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сапротрофи</a:t>
            </a:r>
            <a:r>
              <a:rPr lang="ru-RU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пропускаючи</a:t>
            </a:r>
            <a:r>
              <a:rPr lang="ru-RU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органічні</a:t>
            </a:r>
            <a:r>
              <a:rPr lang="ru-RU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речовини</a:t>
            </a:r>
            <a:r>
              <a:rPr lang="ru-RU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через </a:t>
            </a:r>
            <a:r>
              <a:rPr lang="ru-RU" sz="24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свій</a:t>
            </a:r>
            <a:r>
              <a:rPr lang="ru-RU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кишечник, </a:t>
            </a:r>
            <a:r>
              <a:rPr lang="ru-RU" sz="24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сприяють</a:t>
            </a:r>
            <a:r>
              <a:rPr lang="ru-RU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утворенню</a:t>
            </a:r>
            <a:r>
              <a:rPr lang="ru-RU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гумусу</a:t>
            </a:r>
            <a:endParaRPr lang="ru-RU" sz="2400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437" y="391067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хижі</a:t>
            </a:r>
            <a:r>
              <a:rPr lang="ru-RU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паразитичні</a:t>
            </a:r>
            <a:r>
              <a:rPr lang="ru-RU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нематоди</a:t>
            </a:r>
            <a:r>
              <a:rPr lang="ru-RU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зменшують</a:t>
            </a:r>
            <a:r>
              <a:rPr lang="ru-RU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чисельність</a:t>
            </a:r>
            <a:r>
              <a:rPr lang="ru-RU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видів</a:t>
            </a:r>
            <a:r>
              <a:rPr lang="ru-RU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безхребетних</a:t>
            </a:r>
            <a:r>
              <a:rPr lang="ru-RU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тварин</a:t>
            </a:r>
            <a:r>
              <a:rPr lang="ru-RU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серед</a:t>
            </a:r>
            <a:r>
              <a:rPr lang="ru-RU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яких</a:t>
            </a:r>
            <a:r>
              <a:rPr lang="ru-RU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є </a:t>
            </a:r>
            <a:r>
              <a:rPr lang="ru-RU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шкідники</a:t>
            </a:r>
            <a:r>
              <a:rPr lang="ru-RU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ru-RU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деяких</a:t>
            </a:r>
            <a:r>
              <a:rPr lang="ru-RU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з них </a:t>
            </a:r>
            <a:r>
              <a:rPr lang="ru-RU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людина</a:t>
            </a:r>
            <a:r>
              <a:rPr lang="ru-RU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використовує</a:t>
            </a:r>
            <a:r>
              <a:rPr lang="ru-RU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біологічному</a:t>
            </a:r>
            <a:r>
              <a:rPr lang="ru-RU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методі</a:t>
            </a:r>
            <a:r>
              <a:rPr lang="ru-RU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боротьби</a:t>
            </a:r>
            <a:endParaRPr lang="ru-RU" sz="2400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6953" y="3048317"/>
            <a:ext cx="5064641" cy="384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842" y="128456"/>
            <a:ext cx="3654581" cy="3754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3457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Профілактика зараження паразитичних </a:t>
            </a:r>
            <a:r>
              <a:rPr lang="uk-UA" dirty="0" err="1" smtClean="0"/>
              <a:t>червів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3" y="2089933"/>
            <a:ext cx="11449513" cy="31904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3369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hlinkClick r:id="rId3" tooltip="Біологічна класифікація"/>
              </a:rPr>
              <a:t>Біологічна</a:t>
            </a:r>
            <a:r>
              <a:rPr lang="ru-RU" b="1" dirty="0">
                <a:hlinkClick r:id="rId3" tooltip="Біологічна класифікація"/>
              </a:rPr>
              <a:t> </a:t>
            </a:r>
            <a:r>
              <a:rPr lang="ru-RU" b="1" dirty="0" err="1">
                <a:hlinkClick r:id="rId3" tooltip="Біологічна класифікація"/>
              </a:rPr>
              <a:t>класифікація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74427"/>
              </p:ext>
            </p:extLst>
          </p:nvPr>
        </p:nvGraphicFramePr>
        <p:xfrm>
          <a:off x="1348692" y="1495452"/>
          <a:ext cx="10739204" cy="4312920"/>
        </p:xfrm>
        <a:graphic>
          <a:graphicData uri="http://schemas.openxmlformats.org/drawingml/2006/table">
            <a:tbl>
              <a:tblPr/>
              <a:tblGrid>
                <a:gridCol w="5369602"/>
                <a:gridCol w="5369602"/>
              </a:tblGrid>
              <a:tr h="612895"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u="none" dirty="0" smtClean="0">
                          <a:solidFill>
                            <a:schemeClr val="tx1"/>
                          </a:solidFill>
                          <a:hlinkClick r:id="rId4" tooltip="Домен (біологія)"/>
                        </a:rPr>
                        <a:t>Домен</a:t>
                      </a:r>
                      <a:r>
                        <a:rPr lang="ru-RU" sz="2400" b="0" i="0" u="none" dirty="0" smtClean="0"/>
                        <a:t>:</a:t>
                      </a:r>
                      <a:endParaRPr lang="ru-RU" sz="2400" b="0" i="0" u="none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>
                          <a:hlinkClick r:id="rId5" tooltip="Еукаріоти"/>
                        </a:rPr>
                        <a:t>Еукаріоти</a:t>
                      </a:r>
                      <a:r>
                        <a:rPr lang="ru-RU" sz="2400"/>
                        <a:t> (</a:t>
                      </a:r>
                      <a:r>
                        <a:rPr lang="en-US" sz="2400"/>
                        <a:t>Eukaryota)</a:t>
                      </a:r>
                      <a:br>
                        <a:rPr lang="en-US" sz="2400"/>
                      </a:br>
                      <a:endParaRPr lang="en-US" sz="240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895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solidFill>
                            <a:schemeClr val="tx1"/>
                          </a:solidFill>
                          <a:hlinkClick r:id="rId6" tooltip="Царство (біологія)"/>
                        </a:rPr>
                        <a:t>Царство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>
                          <a:hlinkClick r:id="rId7" tooltip="Тварини"/>
                        </a:rPr>
                        <a:t>Тварини</a:t>
                      </a:r>
                      <a:r>
                        <a:rPr lang="ru-RU" sz="2400" dirty="0"/>
                        <a:t> (</a:t>
                      </a:r>
                      <a:r>
                        <a:rPr lang="en-US" sz="2400" dirty="0"/>
                        <a:t>Animalia)</a:t>
                      </a:r>
                      <a:br>
                        <a:rPr lang="en-US" sz="2400" dirty="0"/>
                      </a:br>
                      <a:endParaRPr lang="en-US" sz="2400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8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>
                          <a:hlinkClick r:id="rId8" tooltip="Справжні багатоклітинні"/>
                        </a:rPr>
                        <a:t>Справжні</a:t>
                      </a:r>
                      <a:r>
                        <a:rPr lang="ru-RU" sz="2400" dirty="0">
                          <a:hlinkClick r:id="rId8" tooltip="Справжні багатоклітинні"/>
                        </a:rPr>
                        <a:t> </a:t>
                      </a:r>
                      <a:r>
                        <a:rPr lang="ru-RU" sz="2400" dirty="0" err="1">
                          <a:hlinkClick r:id="rId8" tooltip="Справжні багатоклітинні"/>
                        </a:rPr>
                        <a:t>багатоклітинні</a:t>
                      </a:r>
                      <a:r>
                        <a:rPr lang="ru-RU" sz="2400" dirty="0"/>
                        <a:t>(</a:t>
                      </a:r>
                      <a:r>
                        <a:rPr lang="en-US" sz="2400" dirty="0" err="1"/>
                        <a:t>Eumetazoa</a:t>
                      </a:r>
                      <a:r>
                        <a:rPr lang="en-US" sz="2400" dirty="0"/>
                        <a:t>)</a:t>
                      </a:r>
                      <a:br>
                        <a:rPr lang="en-US" sz="2400" dirty="0"/>
                      </a:br>
                      <a:endParaRPr lang="en-US" sz="2400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8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>
                          <a:hlinkClick r:id="rId9" tooltip="Двобічно-симетричні"/>
                        </a:rPr>
                        <a:t>Двобічно-симетричні</a:t>
                      </a:r>
                      <a:r>
                        <a:rPr lang="ru-RU" sz="2400" dirty="0"/>
                        <a:t>(</a:t>
                      </a:r>
                      <a:r>
                        <a:rPr lang="en-US" sz="2400" dirty="0" err="1"/>
                        <a:t>Bilateralia</a:t>
                      </a:r>
                      <a:r>
                        <a:rPr lang="en-US" sz="2400" dirty="0"/>
                        <a:t>)</a:t>
                      </a:r>
                      <a:br>
                        <a:rPr lang="en-US" sz="2400" dirty="0"/>
                      </a:br>
                      <a:endParaRPr lang="en-US" sz="2400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895"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u="sng" dirty="0" err="1" smtClean="0">
                          <a:solidFill>
                            <a:srgbClr val="0070C0"/>
                          </a:solidFill>
                          <a:hlinkClick r:id="rId10" tooltip="Первиннороті"/>
                        </a:rPr>
                        <a:t>Первинно</a:t>
                      </a:r>
                      <a:r>
                        <a:rPr lang="ru-RU" sz="2400" u="sng" dirty="0" err="1" smtClean="0">
                          <a:solidFill>
                            <a:srgbClr val="0070C0"/>
                          </a:solidFill>
                        </a:rPr>
                        <a:t>порожнинні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</a:rPr>
                        <a:t> 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Protostomia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</a:rPr>
                      </a:b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3563"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hlinkClick r:id="rId11" tooltip="Тип (таксономічна категорія)"/>
                        </a:rPr>
                        <a:t>Тип</a:t>
                      </a:r>
                      <a:r>
                        <a:rPr lang="ru-RU" sz="2800" dirty="0"/>
                        <a:t>: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u="sng" dirty="0" smtClean="0">
                          <a:solidFill>
                            <a:srgbClr val="0070C0"/>
                          </a:solidFill>
                        </a:rPr>
                        <a:t>Нематода </a:t>
                      </a:r>
                      <a:r>
                        <a:rPr lang="uk-UA" sz="2400" dirty="0" smtClean="0"/>
                        <a:t>(</a:t>
                      </a:r>
                      <a:r>
                        <a:rPr lang="en-US" sz="2400" dirty="0" err="1" smtClean="0"/>
                        <a:t>Nematoda</a:t>
                      </a:r>
                      <a:r>
                        <a:rPr lang="uk-UA" sz="2400" dirty="0" smtClean="0"/>
                        <a:t>)</a:t>
                      </a:r>
                      <a:endParaRPr lang="en-US" sz="2400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72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типу </a:t>
            </a:r>
            <a:r>
              <a:rPr lang="ru-RU" dirty="0" err="1"/>
              <a:t>властиві</a:t>
            </a:r>
            <a:r>
              <a:rPr lang="ru-RU" dirty="0"/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тришаровість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екто</a:t>
            </a:r>
            <a:r>
              <a:rPr lang="ru-RU" dirty="0"/>
              <a:t>-, </a:t>
            </a:r>
            <a:r>
              <a:rPr lang="ru-RU" dirty="0" err="1"/>
              <a:t>енто</a:t>
            </a:r>
            <a:r>
              <a:rPr lang="ru-RU" dirty="0"/>
              <a:t>- і </a:t>
            </a:r>
            <a:r>
              <a:rPr lang="ru-RU" dirty="0" err="1"/>
              <a:t>ме­зодерми</a:t>
            </a:r>
            <a:r>
              <a:rPr lang="ru-RU" dirty="0"/>
              <a:t> у </a:t>
            </a:r>
            <a:r>
              <a:rPr lang="ru-RU" dirty="0" err="1"/>
              <a:t>ембріонів</a:t>
            </a:r>
            <a:r>
              <a:rPr lang="ru-RU" dirty="0"/>
              <a:t>;</a:t>
            </a:r>
          </a:p>
          <a:p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пер­винної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і </a:t>
            </a:r>
            <a:r>
              <a:rPr lang="ru-RU" dirty="0" err="1"/>
              <a:t>епітеліально</a:t>
            </a:r>
            <a:r>
              <a:rPr lang="ru-RU" dirty="0"/>
              <a:t>-мускульного </a:t>
            </a:r>
            <a:r>
              <a:rPr lang="ru-RU" dirty="0" err="1"/>
              <a:t>мішка</a:t>
            </a:r>
            <a:r>
              <a:rPr lang="ru-RU" dirty="0"/>
              <a:t>;</a:t>
            </a:r>
          </a:p>
          <a:p>
            <a:r>
              <a:rPr lang="ru-RU" dirty="0" err="1"/>
              <a:t>двобічна</a:t>
            </a:r>
            <a:r>
              <a:rPr lang="ru-RU" dirty="0"/>
              <a:t> </a:t>
            </a:r>
            <a:r>
              <a:rPr lang="ru-RU" dirty="0" err="1"/>
              <a:t>симетрія</a:t>
            </a:r>
            <a:r>
              <a:rPr lang="ru-RU" dirty="0"/>
              <a:t>;</a:t>
            </a:r>
          </a:p>
          <a:p>
            <a:r>
              <a:rPr lang="ru-RU" dirty="0" err="1"/>
              <a:t>видовжене</a:t>
            </a:r>
            <a:r>
              <a:rPr lang="ru-RU" dirty="0"/>
              <a:t> </a:t>
            </a:r>
            <a:r>
              <a:rPr lang="ru-RU" dirty="0" err="1"/>
              <a:t>несегментоване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, яке на поперечному </a:t>
            </a:r>
            <a:r>
              <a:rPr lang="ru-RU" dirty="0" err="1"/>
              <a:t>розрізі</a:t>
            </a:r>
            <a:r>
              <a:rPr lang="ru-RU" dirty="0"/>
              <a:t> </a:t>
            </a:r>
            <a:r>
              <a:rPr lang="ru-RU" dirty="0" err="1"/>
              <a:t>круглясте</a:t>
            </a:r>
            <a:r>
              <a:rPr lang="ru-RU" dirty="0"/>
              <a:t>;</a:t>
            </a:r>
          </a:p>
          <a:p>
            <a:r>
              <a:rPr lang="ru-RU" dirty="0" err="1"/>
              <a:t>наявність</a:t>
            </a:r>
            <a:r>
              <a:rPr lang="ru-RU" dirty="0"/>
              <a:t> систем </a:t>
            </a:r>
            <a:r>
              <a:rPr lang="ru-RU" dirty="0" err="1"/>
              <a:t>органів</a:t>
            </a:r>
            <a:r>
              <a:rPr lang="ru-RU" dirty="0"/>
              <a:t> — </a:t>
            </a:r>
            <a:r>
              <a:rPr lang="ru-RU" dirty="0" err="1"/>
              <a:t>м'язової</a:t>
            </a:r>
            <a:r>
              <a:rPr lang="ru-RU" dirty="0"/>
              <a:t>, </a:t>
            </a:r>
            <a:r>
              <a:rPr lang="ru-RU" dirty="0" err="1"/>
              <a:t>травної</a:t>
            </a:r>
            <a:r>
              <a:rPr lang="ru-RU" dirty="0"/>
              <a:t>, </a:t>
            </a:r>
            <a:r>
              <a:rPr lang="ru-RU" dirty="0" err="1"/>
              <a:t>нервової</a:t>
            </a:r>
            <a:r>
              <a:rPr lang="ru-RU" dirty="0"/>
              <a:t> і </a:t>
            </a:r>
            <a:r>
              <a:rPr lang="ru-RU" dirty="0" err="1"/>
              <a:t>статевої</a:t>
            </a:r>
            <a:r>
              <a:rPr lang="ru-RU" dirty="0"/>
              <a:t>;</a:t>
            </a:r>
          </a:p>
          <a:p>
            <a:r>
              <a:rPr lang="ru-RU" dirty="0" err="1"/>
              <a:t>роздільностатевість</a:t>
            </a:r>
            <a:r>
              <a:rPr lang="ru-RU" dirty="0"/>
              <a:t>;</a:t>
            </a:r>
          </a:p>
          <a:p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dirty="0" err="1"/>
              <a:t>тре­тього</a:t>
            </a:r>
            <a:r>
              <a:rPr lang="ru-RU" dirty="0"/>
              <a:t>, </a:t>
            </a:r>
            <a:r>
              <a:rPr lang="ru-RU" dirty="0" err="1"/>
              <a:t>заднього</a:t>
            </a:r>
            <a:r>
              <a:rPr lang="ru-RU" dirty="0"/>
              <a:t> </a:t>
            </a:r>
            <a:r>
              <a:rPr lang="ru-RU" dirty="0" err="1"/>
              <a:t>відділу</a:t>
            </a:r>
            <a:r>
              <a:rPr lang="ru-RU" dirty="0"/>
              <a:t> </a:t>
            </a:r>
            <a:r>
              <a:rPr lang="ru-RU" dirty="0" err="1"/>
              <a:t>травної</a:t>
            </a:r>
            <a:r>
              <a:rPr lang="ru-RU" dirty="0"/>
              <a:t> </a:t>
            </a:r>
            <a:r>
              <a:rPr lang="ru-RU" dirty="0" err="1"/>
              <a:t>систе­ми</a:t>
            </a:r>
            <a:r>
              <a:rPr lang="ru-RU" dirty="0"/>
              <a:t> і анального </a:t>
            </a:r>
            <a:r>
              <a:rPr lang="ru-RU" dirty="0" err="1"/>
              <a:t>отвору</a:t>
            </a:r>
            <a:r>
              <a:rPr lang="ru-RU" dirty="0"/>
              <a:t>.</a:t>
            </a:r>
          </a:p>
          <a:p>
            <a:r>
              <a:rPr lang="ru-RU" dirty="0" err="1"/>
              <a:t>нервова</a:t>
            </a:r>
            <a:r>
              <a:rPr lang="ru-RU" dirty="0"/>
              <a:t> система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навкологлоткового</a:t>
            </a:r>
            <a:r>
              <a:rPr lang="ru-RU" dirty="0"/>
              <a:t> </a:t>
            </a:r>
            <a:r>
              <a:rPr lang="ru-RU" dirty="0" err="1"/>
              <a:t>кільця</a:t>
            </a:r>
            <a:r>
              <a:rPr lang="ru-RU" dirty="0"/>
              <a:t> і </a:t>
            </a:r>
            <a:r>
              <a:rPr lang="ru-RU" dirty="0" err="1"/>
              <a:t>нервових</a:t>
            </a:r>
            <a:r>
              <a:rPr lang="ru-RU" dirty="0"/>
              <a:t> </a:t>
            </a:r>
            <a:r>
              <a:rPr lang="ru-RU" dirty="0" err="1"/>
              <a:t>стовбурів</a:t>
            </a:r>
            <a:r>
              <a:rPr lang="ru-RU" dirty="0"/>
              <a:t>,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поперечними</a:t>
            </a:r>
            <a:r>
              <a:rPr lang="ru-RU" dirty="0"/>
              <a:t> </a:t>
            </a:r>
            <a:r>
              <a:rPr lang="ru-RU" dirty="0" err="1"/>
              <a:t>перемичками</a:t>
            </a:r>
            <a:r>
              <a:rPr lang="ru-RU" dirty="0"/>
              <a:t>.</a:t>
            </a:r>
          </a:p>
          <a:p>
            <a:r>
              <a:rPr lang="ru-RU" dirty="0" err="1"/>
              <a:t>живуть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середовищах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30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725" y="0"/>
            <a:ext cx="11772275" cy="1325563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Круглі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черви,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Нематоди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або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			       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Первиннопорожнинні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180288" y="1696035"/>
            <a:ext cx="5116643" cy="4467069"/>
          </a:xfrm>
          <a:noFill/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відміну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від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плоских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червів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мають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первинну</a:t>
            </a:r>
            <a:r>
              <a:rPr lang="ru-RU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порожнину</a:t>
            </a:r>
            <a:r>
              <a:rPr lang="ru-RU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тіла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вона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заповнена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рідиною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і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виконує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роль </a:t>
            </a:r>
            <a:r>
              <a:rPr lang="ru-RU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гідроскелета</a:t>
            </a:r>
            <a:r>
              <a:rPr lang="ru-RU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це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більш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організована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група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тварин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що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має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ряд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прогресивних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рис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організації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578"/>
            <a:ext cx="6835515" cy="562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6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691">
            <a:off x="532830" y="1284268"/>
            <a:ext cx="6672029" cy="447795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15586" y="520217"/>
            <a:ext cx="6867993" cy="1115701"/>
          </a:xfrm>
        </p:spPr>
        <p:txBody>
          <a:bodyPr/>
          <a:lstStyle/>
          <a:p>
            <a:r>
              <a:rPr lang="ru-RU" dirty="0" err="1" smtClean="0"/>
              <a:t>Середовище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679231" y="2341771"/>
            <a:ext cx="5507636" cy="4351338"/>
          </a:xfrm>
        </p:spPr>
        <p:txBody>
          <a:bodyPr/>
          <a:lstStyle/>
          <a:p>
            <a:pPr algn="r"/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поширені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по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всій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земній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кулі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вони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живуть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в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найрізноманітніших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умовах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у морях,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прісних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водах,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ґрунті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algn="r"/>
            <a:endParaRPr lang="ru-RU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багато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з них –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паразити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людини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тварин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і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рослин</a:t>
            </a:r>
            <a:endParaRPr lang="ru-RU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98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3875">
            <a:off x="429627" y="1757623"/>
            <a:ext cx="6558822" cy="4376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2619" y="-177527"/>
            <a:ext cx="8350770" cy="2423045"/>
          </a:xfrm>
        </p:spPr>
        <p:txBody>
          <a:bodyPr>
            <a:normAutofit/>
          </a:bodyPr>
          <a:lstStyle/>
          <a:p>
            <a:r>
              <a:rPr lang="uk-UA" b="1" dirty="0">
                <a:latin typeface="Courier New" panose="02070309020205020404" pitchFamily="49" charset="0"/>
                <a:cs typeface="Courier New" panose="02070309020205020404" pitchFamily="49" charset="0"/>
              </a:rPr>
              <a:t>ФОРМА ТІЛА</a:t>
            </a:r>
            <a:br>
              <a:rPr lang="uk-U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uk-UA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РОЗМІРИ СИМЕТРІЯ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4443" y="1033996"/>
            <a:ext cx="5627557" cy="4351338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тіло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нематод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витягнуте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нитко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чи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веретеноподібне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у поперечному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перерізі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округле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має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білатеральну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симетрію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r"/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розміри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тіла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нематод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варіюють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від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часток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міліметра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наприклад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у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мешканців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ґрунту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до 8 м (у паразита кашалота)</a:t>
            </a:r>
            <a:endParaRPr lang="ru-RU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0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6994" y="194499"/>
            <a:ext cx="5634900" cy="132556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ЗОВНІШНЯ БУДОВА  ПОКРИВИ ТІЛА</a:t>
            </a:r>
            <a:r>
              <a:rPr lang="ru-RU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5203" y="1690688"/>
            <a:ext cx="6356797" cy="5429988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круглих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червів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ru-RU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шкірно-м’язовий</a:t>
            </a:r>
            <a:r>
              <a:rPr lang="ru-RU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мішок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r"/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назовні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клітини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покривного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епітелію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виділяють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багатошарову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кутикулу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щільний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неклітинний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утвір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вона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також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захищає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тіло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від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ушкоджень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твердими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частинками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ґрунту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а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також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від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шкідливої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дії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хімічних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речовин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довкілля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або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травних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соків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хазяїна</a:t>
            </a:r>
            <a:endParaRPr lang="ru-RU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0477">
            <a:off x="-26211" y="1590756"/>
            <a:ext cx="6226315" cy="389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7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9108" y="0"/>
            <a:ext cx="10933090" cy="1325563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ОСОБЛИВОСТІ </a:t>
            </a:r>
            <a:r>
              <a:rPr lang="uk-UA" b="1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ВНУТРІШНЬОЇ БУДОВИ</a:t>
            </a:r>
            <a:r>
              <a:rPr lang="ru-RU" b="1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b="1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0" y="662781"/>
            <a:ext cx="10276268" cy="61602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1478" y="2755193"/>
            <a:ext cx="5014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первинна</a:t>
            </a:r>
            <a:r>
              <a:rPr lang="ru-RU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порожнина</a:t>
            </a:r>
            <a:r>
              <a:rPr lang="ru-RU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тіла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простір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між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зовнішніми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покривами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і кишечником, в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якому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лежать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внутрішні</a:t>
            </a:r>
            <a:r>
              <a:rPr lang="ru-RU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органи</a:t>
            </a:r>
            <a:endParaRPr lang="ru-RU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7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3718" y="0"/>
            <a:ext cx="3824490" cy="939197"/>
          </a:xfrm>
        </p:spPr>
        <p:txBody>
          <a:bodyPr>
            <a:normAutofit/>
          </a:bodyPr>
          <a:lstStyle/>
          <a:p>
            <a:r>
              <a:rPr lang="uk-UA" dirty="0" smtClean="0"/>
              <a:t>Рух нематоди</a:t>
            </a:r>
            <a:endParaRPr lang="ru-RU" dirty="0"/>
          </a:p>
        </p:txBody>
      </p:sp>
      <p:pic>
        <p:nvPicPr>
          <p:cNvPr id="4" name="CrawlingCelegan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7886" y="1119190"/>
            <a:ext cx="10065913" cy="528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443</Words>
  <Application>Microsoft Office PowerPoint</Application>
  <PresentationFormat>Широкоэкранный</PresentationFormat>
  <Paragraphs>61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Linux Libertine</vt:lpstr>
      <vt:lpstr>verdana</vt:lpstr>
      <vt:lpstr>Тема Office</vt:lpstr>
      <vt:lpstr>Презентація на тему</vt:lpstr>
      <vt:lpstr>Біологічна класифікація</vt:lpstr>
      <vt:lpstr>Для тварин, які відносяться до цього типу властиві:</vt:lpstr>
      <vt:lpstr>Круглі черви, Нематоди або                Первиннопорожнинні</vt:lpstr>
      <vt:lpstr>Середовище існування</vt:lpstr>
      <vt:lpstr>ФОРМА ТІЛА РОЗМІРИ СИМЕТРІЯ </vt:lpstr>
      <vt:lpstr>ЗОВНІШНЯ БУДОВА  ПОКРИВИ ТІЛА </vt:lpstr>
      <vt:lpstr>ОСОБЛИВОСТІ ВНУТРІШНЬОЇ БУДОВИ </vt:lpstr>
      <vt:lpstr>Рух нематоди</vt:lpstr>
      <vt:lpstr>Розмноження і розвиток</vt:lpstr>
      <vt:lpstr>Цикл розвитку аскариди </vt:lpstr>
      <vt:lpstr>Нервова система </vt:lpstr>
      <vt:lpstr> Кровоносна і дихальна системи від­сутні, що вказує на примітивність організації нематод. Дихання здійс­нюється через покриви або біоенерге­тичний процес відбувається за типом аноксибіозу (бродіння). Особливістю є те, що вони хоч і дихають покривами тіла їхнє дихання є анаеоробним, тобто майже не здійснюється. </vt:lpstr>
      <vt:lpstr>Презентация PowerPoint</vt:lpstr>
      <vt:lpstr>Травна система</vt:lpstr>
      <vt:lpstr>ЗНАЧЕННЯ </vt:lpstr>
      <vt:lpstr>Профілактика зараження паразитичних червів.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 Еникеева</dc:creator>
  <cp:lastModifiedBy>Маргарита Еникеева</cp:lastModifiedBy>
  <cp:revision>14</cp:revision>
  <dcterms:created xsi:type="dcterms:W3CDTF">2014-11-03T08:41:47Z</dcterms:created>
  <dcterms:modified xsi:type="dcterms:W3CDTF">2015-02-01T13:40:05Z</dcterms:modified>
</cp:coreProperties>
</file>