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FFC74"/>
    <a:srgbClr val="7CBF33"/>
    <a:srgbClr val="FFDEA3"/>
    <a:srgbClr val="0033CC"/>
    <a:srgbClr val="CCFF99"/>
    <a:srgbClr val="D7A7FB"/>
    <a:srgbClr val="663300"/>
    <a:srgbClr val="66FFFF"/>
    <a:srgbClr val="00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46494801816597"/>
          <c:y val="1.4399099318889916E-2"/>
        </c:manualLayout>
      </c:layout>
      <c:overlay val="0"/>
      <c:txPr>
        <a:bodyPr/>
        <a:lstStyle/>
        <a:p>
          <a:pPr>
            <a:defRPr sz="3200">
              <a:solidFill>
                <a:schemeClr val="accent4">
                  <a:lumMod val="75000"/>
                </a:schemeClr>
              </a:solidFill>
              <a:latin typeface="Agency FB" pitchFamily="34" charset="0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Національний склад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Лист1!$A$2:$A$4</c:f>
              <c:strCache>
                <c:ptCount val="3"/>
                <c:pt idx="0">
                  <c:v>англоавстралійці</c:v>
                </c:pt>
                <c:pt idx="1">
                  <c:v>емігранти</c:v>
                </c:pt>
                <c:pt idx="2">
                  <c:v>аборигени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0.74100000000000033</c:v>
                </c:pt>
                <c:pt idx="1">
                  <c:v>0.24900000000000008</c:v>
                </c:pt>
                <c:pt idx="2" formatCode="0%">
                  <c:v>1.0000000000000007E-2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8437316274251803"/>
          <c:y val="0.30094967464294742"/>
          <c:w val="0.30403271550764016"/>
          <c:h val="0.366824579155551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FA1AAA-2A81-4E9E-9AD7-CEB43E139ADC}" type="datetimeFigureOut">
              <a:rPr lang="ru-RU" smtClean="0"/>
              <a:pPr/>
              <a:t>17.05.2012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C45117-9DBA-4878-A1DC-BA7B55F9A4B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Admin\Рабочий стол\541px-Australia_(orthographic_projection)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7430"/>
            <a:ext cx="4500570" cy="450057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71480"/>
            <a:ext cx="8643966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200" b="1" dirty="0" smtClean="0">
                <a:ln w="11430"/>
                <a:solidFill>
                  <a:srgbClr val="005C2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Австралійський Союз</a:t>
            </a:r>
            <a:endParaRPr lang="ru-RU" sz="7200" b="1" cap="none" spc="0" dirty="0">
              <a:ln w="11430"/>
              <a:solidFill>
                <a:srgbClr val="005C2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4876" y="3643314"/>
            <a:ext cx="4140877" cy="18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 smtClean="0">
                <a:latin typeface="Comic Sans MS" pitchFamily="66" charset="0"/>
              </a:rPr>
              <a:t>Площа 7,7</a:t>
            </a:r>
            <a:r>
              <a:rPr lang="uk-UA" sz="24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км</a:t>
            </a:r>
            <a:r>
              <a:rPr lang="uk-UA" sz="2400" baseline="300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2 </a:t>
            </a:r>
            <a:r>
              <a:rPr lang="uk-UA" sz="24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(</a:t>
            </a:r>
            <a:r>
              <a:rPr lang="en-US" sz="24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VI)</a:t>
            </a:r>
          </a:p>
          <a:p>
            <a:pPr algn="just"/>
            <a:r>
              <a:rPr lang="uk-UA" sz="24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Населення – 22,3 млн. чол.</a:t>
            </a:r>
          </a:p>
          <a:p>
            <a:pPr>
              <a:lnSpc>
                <a:spcPct val="150000"/>
              </a:lnSpc>
            </a:pPr>
            <a:r>
              <a:rPr lang="uk-UA" sz="24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Столиця –  Канберра</a:t>
            </a:r>
            <a:endParaRPr lang="ru-RU" sz="2400" dirty="0">
              <a:solidFill>
                <a:srgbClr val="00000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0">
    <p:newsflash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60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357166"/>
            <a:ext cx="7499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Демографічна ситуація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1428736"/>
            <a:ext cx="8358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В Австралії  -  </a:t>
            </a:r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I </a:t>
            </a:r>
            <a:r>
              <a:rPr lang="uk-UA" sz="2400" i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тип відтворення населення  </a:t>
            </a:r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12,1 н – 7,5 с = 4,6п.п. , який спадає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і додатне </a:t>
            </a:r>
            <a:r>
              <a:rPr lang="ru-RU" sz="2400" i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сальдо  міграцій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. До 60-х років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XX</a:t>
            </a:r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ст. Проводилася політика “ </a:t>
            </a:r>
            <a:r>
              <a:rPr lang="uk-UA" sz="2400" b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білої Австралії </a:t>
            </a:r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”:європейцям створювалися кращі умови для життя, таким чином аборигенів було витіснено до центру країни – у пустелі.</a:t>
            </a:r>
          </a:p>
          <a:p>
            <a:r>
              <a:rPr lang="uk-UA" sz="2400" i="1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Трудові ресурси</a:t>
            </a:r>
            <a:r>
              <a:rPr lang="uk-UA" sz="2400" dirty="0" smtClean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: частка зайнятих у торгівлі та сфері послуг – 55 %, у промисловості – 30 %, а у сільському господарстві – 6 %.  </a:t>
            </a:r>
            <a:endParaRPr lang="ru-RU" sz="2400" dirty="0" smtClean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285720" y="214290"/>
          <a:ext cx="6572296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2066" y="4071942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+mj-lt"/>
              </a:rPr>
              <a:t>       </a:t>
            </a:r>
            <a:r>
              <a:rPr lang="uk-UA" sz="2400" b="1" dirty="0" smtClean="0">
                <a:latin typeface="+mj-lt"/>
              </a:rPr>
              <a:t>Релігія</a:t>
            </a:r>
            <a:endParaRPr lang="ru-RU" sz="2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4714884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dirty="0" smtClean="0">
                <a:latin typeface="Arial Narrow" pitchFamily="34" charset="0"/>
              </a:rPr>
              <a:t>Християнство</a:t>
            </a:r>
            <a:r>
              <a:rPr lang="uk-UA" dirty="0" smtClean="0"/>
              <a:t> – 86 %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протестантизм – 56 %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католицтво – 27%</a:t>
            </a:r>
          </a:p>
          <a:p>
            <a:pPr marL="342900" indent="-342900"/>
            <a:r>
              <a:rPr lang="uk-UA" dirty="0" smtClean="0"/>
              <a:t>2.   </a:t>
            </a:r>
            <a:r>
              <a:rPr lang="uk-UA" dirty="0" smtClean="0">
                <a:latin typeface="Arial Narrow" pitchFamily="34" charset="0"/>
              </a:rPr>
              <a:t>Тотемізм</a:t>
            </a:r>
            <a:r>
              <a:rPr lang="uk-UA" dirty="0" smtClean="0"/>
              <a:t>(аборигени)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0"/>
            <a:ext cx="660462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Аборигени – корінне </a:t>
            </a:r>
          </a:p>
          <a:p>
            <a:pPr algn="ctr"/>
            <a:r>
              <a:rPr lang="uk-UA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Населення Австралії </a:t>
            </a:r>
            <a:endParaRPr lang="ru-RU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285860"/>
            <a:ext cx="86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Австралійські </a:t>
            </a:r>
            <a:r>
              <a:rPr lang="uk-UA" b="1" u="sng" dirty="0" smtClean="0"/>
              <a:t>аборигени</a:t>
            </a:r>
            <a:r>
              <a:rPr lang="uk-UA" b="1" dirty="0" smtClean="0"/>
              <a:t> </a:t>
            </a:r>
            <a:r>
              <a:rPr lang="uk-UA" dirty="0" smtClean="0"/>
              <a:t>- люди середнього зросту або вище середнього, які мали темну шкіру, товсті губи та широкий ніс,як у негрів, довге чорне хвилясте волосся, як у європейців. Вони займалися </a:t>
            </a:r>
            <a:r>
              <a:rPr lang="uk-UA" b="1" dirty="0" smtClean="0"/>
              <a:t>збиральництвом</a:t>
            </a:r>
            <a:r>
              <a:rPr lang="uk-UA" dirty="0" smtClean="0"/>
              <a:t>, </a:t>
            </a:r>
            <a:r>
              <a:rPr lang="uk-UA" b="1" dirty="0" smtClean="0"/>
              <a:t>рибальством</a:t>
            </a:r>
            <a:r>
              <a:rPr lang="uk-UA" dirty="0" smtClean="0"/>
              <a:t>. На </a:t>
            </a:r>
            <a:r>
              <a:rPr lang="uk-UA" b="1" dirty="0" smtClean="0"/>
              <a:t>полювання</a:t>
            </a:r>
            <a:r>
              <a:rPr lang="uk-UA" dirty="0" smtClean="0"/>
              <a:t> виходили зі списами та бумерангами.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428868"/>
            <a:ext cx="47863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u="sng" dirty="0" smtClean="0"/>
              <a:t>Одягу</a:t>
            </a:r>
            <a:r>
              <a:rPr lang="uk-UA" dirty="0" smtClean="0"/>
              <a:t> в них майже не було. У жінок – фартухи,  у чоловіків – пояс із людського волосся, на якому попереду висіла перламутрова мушля. В холодні дні – плащі зі шкур кенгуру, з</a:t>
            </a:r>
            <a:r>
              <a:rPr lang="en-US" dirty="0" smtClean="0"/>
              <a:t>’</a:t>
            </a:r>
            <a:r>
              <a:rPr lang="uk-UA" dirty="0" smtClean="0"/>
              <a:t>єднаних сухожиллями. Аборигени винайшли сандалії, щоб не ходити босоніж по розпеченому піску і колючій щебінці.</a:t>
            </a:r>
          </a:p>
          <a:p>
            <a:pPr algn="just"/>
            <a:r>
              <a:rPr lang="uk-UA" dirty="0" smtClean="0"/>
              <a:t>Аборигени не мали постійних </a:t>
            </a:r>
            <a:r>
              <a:rPr lang="uk-UA" b="1" u="sng" dirty="0" smtClean="0"/>
              <a:t>жител</a:t>
            </a:r>
            <a:r>
              <a:rPr lang="uk-UA" dirty="0" smtClean="0"/>
              <a:t>. Це заглиблення на землі, захищені від вітру заслоном із гілок, а між такими схованками горіли вогнища. Або хатинки з гілок, глини та шматків кори.  В західних, пустельних та гірських, районах – житло з каміння, або печери.</a:t>
            </a:r>
            <a:endParaRPr lang="ru-RU" dirty="0"/>
          </a:p>
        </p:txBody>
      </p:sp>
      <p:pic>
        <p:nvPicPr>
          <p:cNvPr id="5" name="Picture 4" descr="C:\Documents and Settings\Admin\Рабочий стол\абориге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2532" y="1928802"/>
            <a:ext cx="3631468" cy="4929198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602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3773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Розселення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6182" y="357166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Середня густота населення – 2,8 чол./км</a:t>
            </a:r>
            <a:r>
              <a:rPr lang="uk-UA" sz="1600" baseline="300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2</a:t>
            </a:r>
            <a:r>
              <a:rPr lang="uk-UA" sz="1600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rgbClr val="000000"/>
                </a:solidFill>
                <a:latin typeface="Comic Sans MS" pitchFamily="66" charset="0"/>
                <a:cs typeface="Times New Roman" pitchFamily="18" charset="0"/>
              </a:rPr>
              <a:t>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785794"/>
            <a:ext cx="75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Comic Sans MS" pitchFamily="66" charset="0"/>
              </a:rPr>
              <a:t>На 5% площі живе 90 % населення(на пд.-сх. від лінії: Аделаїда – Ньюкасл)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3042" y="1285860"/>
            <a:ext cx="71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latin typeface="Comic Sans MS" pitchFamily="66" charset="0"/>
              </a:rPr>
              <a:t>Рівень урбанізації – 86 %. Міста – мільйонери: Сідней(4,3млн), Мельбурн(3,7),</a:t>
            </a:r>
          </a:p>
          <a:p>
            <a:r>
              <a:rPr lang="uk-UA" sz="1600" dirty="0" smtClean="0">
                <a:latin typeface="Comic Sans MS" pitchFamily="66" charset="0"/>
              </a:rPr>
              <a:t>Брісбен(1,9), Перт(1,5), Аделаїда(1,1). Канберра – 370 тис. чол.</a:t>
            </a:r>
            <a:endParaRPr lang="ru-RU" sz="1600" dirty="0"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FF99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259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Господарство</a:t>
            </a:r>
            <a:r>
              <a:rPr lang="uk-UA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Австралії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928802"/>
            <a:ext cx="8143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dirty="0" smtClean="0">
                <a:latin typeface="Comic Sans MS" pitchFamily="66" charset="0"/>
              </a:rPr>
              <a:t>Австралія –  індустріально-аграрна країна;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>
                <a:latin typeface="Comic Sans MS" pitchFamily="66" charset="0"/>
              </a:rPr>
              <a:t>Швидке економічне зростання у </a:t>
            </a:r>
            <a:r>
              <a:rPr lang="en-US" sz="2400" dirty="0" smtClean="0">
                <a:latin typeface="Comic Sans MS" pitchFamily="66" charset="0"/>
              </a:rPr>
              <a:t>XX</a:t>
            </a:r>
            <a:r>
              <a:rPr lang="uk-UA" sz="2400" dirty="0" smtClean="0">
                <a:latin typeface="Comic Sans MS" pitchFamily="66" charset="0"/>
              </a:rPr>
              <a:t> ст. (причинами були принесений в готовому вигляді, багатство ресурсів, не було війн);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>
                <a:latin typeface="Comic Sans MS" pitchFamily="66" charset="0"/>
              </a:rPr>
              <a:t>40 % підприємств знаходяться під контролем іноземного капіталу;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 smtClean="0">
                <a:latin typeface="Comic Sans MS" pitchFamily="66" charset="0"/>
              </a:rPr>
              <a:t>Подвійний характер економіки:</a:t>
            </a:r>
          </a:p>
          <a:p>
            <a:pPr marL="342900" indent="-342900"/>
            <a:r>
              <a:rPr lang="uk-UA" sz="2400" dirty="0" smtClean="0">
                <a:latin typeface="Comic Sans MS" pitchFamily="66" charset="0"/>
              </a:rPr>
              <a:t>		а) високий рівень економічного розвитку;</a:t>
            </a:r>
          </a:p>
          <a:p>
            <a:pPr marL="342900" indent="-342900"/>
            <a:r>
              <a:rPr lang="uk-UA" sz="2400" dirty="0" smtClean="0">
                <a:latin typeface="Comic Sans MS" pitchFamily="66" charset="0"/>
              </a:rPr>
              <a:t>		б) аграрно-сировинна спеціалізація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02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4282" y="1643050"/>
            <a:ext cx="85725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      За останні 40 років видобуток корисних копалин в Австралії розширювався, і нині країна є великим постачальником мінеральної сировини на світовий ринок. Австралія випереджає інші країни за виробництвом бокситів, алмазів, свинцю і цирконію і за експортом кам'яного вугілля, залізної руди, бокситів, свинцю, алмазів і цинку. Австралія посідає друге місце у світі за експортом бокситів і урану і третє місце - за експортом золота й алюмінію. Найбільшою галуззю видобувної промисловості є вугільна, на частку кам'яного вугілля припадає 10% австралійського експорту.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Крім кам'яного вугілля, з Австралії експортувалися залізна руда, нафта, мідь, цинкові руди й уран.  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bg1"/>
                </a:solidFill>
              </a:rPr>
              <a:t>Вугільна промисловість має виключно важливе господарське значення, у тому числі для виробництва електроенергії, організації експорту і вирішення проблем зайнятості. Програма розвідки нафтових родовищ, розпочата в 1950-х роках за підтримки держави, сприяла чіткому виділенню принаймні 20 басейнів; з них у дев'ятьох зараз добувається нафта.  Австралія - основний виробник цинку і свинцю, що часто зустрічаються у поєднанні зі сріблом.   Після відкриття родовищ алмазів на північному сході Західної Австралії в 1979 Австралія стала їх головним виробником. 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0"/>
            <a:ext cx="52006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Гірничодобувна</a:t>
            </a:r>
          </a:p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промисловість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02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71604" y="214290"/>
            <a:ext cx="3824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/>
                <a:solidFill>
                  <a:schemeClr val="accent5">
                    <a:lumMod val="75000"/>
                  </a:schemeClr>
                </a:solidFill>
              </a:rPr>
              <a:t>Енергетика</a:t>
            </a:r>
            <a:endParaRPr lang="ru-RU" sz="54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1142984"/>
            <a:ext cx="6572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    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Австралія відносно добре забезпечена енергетичними і мінеральними ресурсами. На частку цієї країни припадає приблизно 8% світових запасів кам'яного вугілля і 15% запасів бурого вугілля, а по запасах урану Австралія, ймовірно, посідає друге місце у світі, поступаючись тільки колишньому СРСР. Ресурси нафти в Австралії обмежені, а газу - великі. Використовувати гідроенергоресурси можна лише в Сніжних горах і Тасманії, за рахунок цього джерела забезпечується 10% усієї електроенергії, що виробляється в країні.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602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81690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Обробна </a:t>
            </a:r>
            <a:r>
              <a:rPr lang="uk-UA" sz="6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промисловість</a:t>
            </a:r>
            <a:endParaRPr lang="ru-RU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928670"/>
            <a:ext cx="86439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 </a:t>
            </a:r>
            <a:r>
              <a:rPr lang="uk-UA" dirty="0" smtClean="0">
                <a:solidFill>
                  <a:schemeClr val="accent5"/>
                </a:solidFill>
                <a:latin typeface="Comic Sans MS" pitchFamily="66" charset="0"/>
              </a:rPr>
              <a:t>Розвитку обробної промисловості в Австралії сприяло скорочення імпорту в роки Другої світової війни. Розширення цієї галузі продовжувалося в 1950-х і 1960-х роках, і зайнятість там зросла на 70%. У 1970-х роках зростання зайнятості в обробній промисловості загальмувався, і ця тенденція зберігається й досі.</a:t>
            </a:r>
          </a:p>
          <a:p>
            <a:r>
              <a:rPr lang="uk-UA" dirty="0" smtClean="0">
                <a:solidFill>
                  <a:schemeClr val="accent5"/>
                </a:solidFill>
                <a:latin typeface="Comic Sans MS" pitchFamily="66" charset="0"/>
              </a:rPr>
              <a:t> Обробна промисловість представлена галузями харчової,текстильної промисловості автомобілебудуванням, чорною металургією. Близько 2/3 підприємств обробної промисловості сконцентровані у штатах Новий Південний Уельс і Вікторія. Інтенсивно розвивається обробна промисловість у штаті Південна Австралія.</a:t>
            </a:r>
            <a:endParaRPr lang="ru-RU" dirty="0">
              <a:solidFill>
                <a:schemeClr val="accent5"/>
              </a:solidFill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rmine\Рабочий стол\Новая папка\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6513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Сільське</a:t>
            </a:r>
            <a:r>
              <a:rPr lang="uk-UA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48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господарство</a:t>
            </a:r>
            <a:endParaRPr lang="ru-RU" sz="4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85723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   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Австралія є лідером Кернської групи країн-виробників сільськогосподарської продукції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92880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   В Австралії знаходиться 14% усього світового поголів'я овець (понад 150 млн. голів), таким чином країна є найбільшим у світі постачальником вовни: до 30% усього світового обсягу вовни має австралійське походження. Крім цього, країна - один з головних виробників зернових, цукру, молочних продуктів, фруктів. Австралійські ферми здебільшого займають великі ділянки землі, вони - капіталомісткі, спеціалізуються на виробництві одного з видів сировини й орієнтовані на експорт. Орні території займають менше 10% від загальної площі країни. Пшеницю вирощують у кожному штаті, при цьому експортується від 70% до 80% врожаю. У районах, що спеціалізуються на виробництві пшениці, вирощують ячмінь, овес, ведуть заготівлю фуражу.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92919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   У Квінсленді і на північних прибережних рівнинах Нового Південного Уельсу вирощують цукрову тростину. Її виробництво високо механізоване, традиційне ручне збирання тростини залишилося в минулому. В Австралії вирощують також бавовну, рис, тютюн, фрукти помірних і тропічних широт, сорго, олійні культури. В усіх штатах, а особливо в Новому Південному Уельсі, Вікторії і Південній Австралії, розвинуте виноградарство.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02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2844" y="1428736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  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Морські перевезення За масштабами обороту масових вантажів провідні позиції посідають порти Дампір (залізна руда), Порт-Хедленд (залізна руда), Ньюкасл (кам'яне вугілля і залізна руда) і Хей-Пойнт (кам'яне вугілля). Столиці всіх штатів розташовані на узбережжі і є вантажними портами загального типу. Мельбурн, Сідней, Брісбен і Фрімантл (аванпорт Перта) є найбільшими портами за показниками загального вантажообороту. </a:t>
            </a:r>
            <a:b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  Достатньою мірою забезпечені дорогами тільки східні, південно-східні і південно-західні райони країни. Лише 40% усіх доріг має тверде покриття - асфальтове або бетонне.       Повітряний транспорт. Розвиток повітряного транспорту в Австралії допоміг налагодити сполучення із зовнішнім світом і всередині країни. На внутрішніх лініях пасажирські перевезення забезпечуються головним чином авіакомпаніями "Куонтас" і "Ансетт". Крім того, міжнародними перевезеннями займалася державна компанія "Куонтас".  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214290"/>
            <a:ext cx="3518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Транспорт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28" y="428604"/>
            <a:ext cx="65999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Державний</a:t>
            </a:r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uk-UA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лад</a:t>
            </a:r>
            <a:endParaRPr lang="ru-RU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2285992"/>
            <a:ext cx="82868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Comic Sans MS" pitchFamily="66" charset="0"/>
              </a:rPr>
              <a:t>Країна у складі Співдружності (Брит.), федеративна держава</a:t>
            </a:r>
          </a:p>
          <a:p>
            <a:endParaRPr lang="uk-UA" sz="2000" dirty="0" smtClean="0">
              <a:latin typeface="Comic Sans MS" pitchFamily="66" charset="0"/>
            </a:endParaRPr>
          </a:p>
          <a:p>
            <a:pPr algn="just"/>
            <a:r>
              <a:rPr lang="uk-UA" sz="2000" b="1" dirty="0" smtClean="0">
                <a:latin typeface="Comic Sans MS" pitchFamily="66" charset="0"/>
              </a:rPr>
              <a:t>Склад території</a:t>
            </a:r>
            <a:r>
              <a:rPr lang="uk-UA" sz="2000" dirty="0" smtClean="0">
                <a:latin typeface="Comic Sans MS" pitchFamily="66" charset="0"/>
              </a:rPr>
              <a:t>: - 6 штатів (Новий Пд. Уельс, Вікторія, Квісленд, Зх. Австралія, Пд. Австралія, Тасманія);</a:t>
            </a:r>
          </a:p>
          <a:p>
            <a:r>
              <a:rPr lang="uk-UA" sz="2000" dirty="0" smtClean="0">
                <a:latin typeface="Comic Sans MS" pitchFamily="66" charset="0"/>
              </a:rPr>
              <a:t>                               - 2 території (Північна, Австралійська столична)</a:t>
            </a:r>
          </a:p>
          <a:p>
            <a:pPr>
              <a:lnSpc>
                <a:spcPct val="150000"/>
              </a:lnSpc>
            </a:pPr>
            <a:r>
              <a:rPr lang="uk-UA" sz="2000" b="1" dirty="0" smtClean="0">
                <a:latin typeface="Comic Sans MS" pitchFamily="66" charset="0"/>
              </a:rPr>
              <a:t>Грошова одиниця</a:t>
            </a:r>
            <a:r>
              <a:rPr lang="uk-UA" sz="2000" dirty="0" smtClean="0">
                <a:latin typeface="Comic Sans MS" pitchFamily="66" charset="0"/>
              </a:rPr>
              <a:t>: австралійський долар = 100 центів</a:t>
            </a:r>
          </a:p>
          <a:p>
            <a:endParaRPr lang="uk-UA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602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214290"/>
            <a:ext cx="6072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Зовнішня торгівля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5984" y="46434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142984"/>
            <a:ext cx="31432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 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Австралія завжди залежала від заморських ринків, куди збувалася продукція її ранчо, ферм, рудників і - з недавніх пір - підприємств обробної промисловості.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143248"/>
            <a:ext cx="36433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Економічні зв'язки Австралії і США привертають особливу увагу. Австралія вважається активним союзником США, але по лінії зовнішньої торгівлі баланс складається не на користь Австралії - точно так само, як у торгівлі між США і Японією у виграші залишається остання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71966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456808"/>
            <a:ext cx="1928826" cy="240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071934" y="-214338"/>
            <a:ext cx="4826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uk-UA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Ботанічні</a:t>
            </a:r>
            <a:r>
              <a:rPr lang="uk-UA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uk-UA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рідкості</a:t>
            </a:r>
            <a:endParaRPr lang="ru-RU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4810" y="92867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>
                <a:latin typeface="Comic Sans MS" pitchFamily="66" charset="0"/>
              </a:rPr>
              <a:t>Австралійський материк тривалий час, починаючи з крейдового періоду (близько 135 млн. років тому), знаходився в ізоляції від інших материків планети. Тому  тут збереглися рослини, які можна зустріти тільки в Австралії. Їх понад 9 тисяч.</a:t>
            </a:r>
          </a:p>
          <a:p>
            <a:endParaRPr lang="uk-UA" dirty="0" smtClean="0">
              <a:latin typeface="Comic Sans MS" pitchFamily="66" charset="0"/>
            </a:endParaRPr>
          </a:p>
          <a:p>
            <a:r>
              <a:rPr lang="uk-UA" dirty="0" smtClean="0">
                <a:latin typeface="Comic Sans MS" pitchFamily="66" charset="0"/>
              </a:rPr>
              <a:t>Евкаліпт, пляшкове дерево, казуаріна, каустін,  деревоподібна ксанторея, кінгія австралійська, кенгурова лапа(емблема штату зх Австралії) дореантес, макрозалія.   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84430"/>
            <a:ext cx="2643174" cy="1973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92" y="4572008"/>
            <a:ext cx="214310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929198"/>
            <a:ext cx="2428892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3412750"/>
            <a:ext cx="2143108" cy="344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aust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517207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0034" y="0"/>
            <a:ext cx="8072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Ендеміки Австралії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43504" y="714356"/>
            <a:ext cx="37147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solidFill>
                  <a:srgbClr val="FF3300"/>
                </a:solidFill>
                <a:latin typeface="Comic Sans MS" pitchFamily="66" charset="0"/>
              </a:rPr>
              <a:t>Дивовижний, унікальний тваринний світ Австралії. Подібних тварин немає в жодному іншому куточку світу. І не тільки тому, що на всій планеті вони вимерли, а в Австралії збереглися. Такі живі раритети, як качкодзьоб і єхидна, науковцям невідомі навіть у викопному стані.</a:t>
            </a:r>
          </a:p>
          <a:p>
            <a:r>
              <a:rPr lang="uk-UA" sz="1600" dirty="0" smtClean="0">
                <a:solidFill>
                  <a:srgbClr val="FF3300"/>
                </a:solidFill>
                <a:latin typeface="Comic Sans MS" pitchFamily="66" charset="0"/>
              </a:rPr>
              <a:t>Динго, кенгуру, коала, терміти, варани, молох, страус Ему, райські птахи, лірохвости. </a:t>
            </a:r>
            <a:endParaRPr lang="ru-RU" sz="160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43380"/>
            <a:ext cx="2643174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599015"/>
            <a:ext cx="2500330" cy="2258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4572008"/>
            <a:ext cx="2286016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30718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8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Егп</a:t>
            </a:r>
            <a:endParaRPr lang="ru-RU" sz="8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2714620"/>
            <a:ext cx="80724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uk-UA" sz="2400" dirty="0" smtClean="0">
                <a:latin typeface="Comic Sans MS" pitchFamily="66" charset="0"/>
              </a:rPr>
              <a:t>Віддаленість від усіх регіонів світу;</a:t>
            </a:r>
          </a:p>
          <a:p>
            <a:pPr marL="342900" indent="-342900">
              <a:buFont typeface="Wingdings" pitchFamily="2" charset="2"/>
              <a:buChar char="ü"/>
            </a:pPr>
            <a:endParaRPr lang="uk-UA" sz="2400" dirty="0">
              <a:latin typeface="Comic Sans MS" pitchFamily="66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uk-UA" sz="2400" dirty="0" smtClean="0">
                <a:latin typeface="Comic Sans MS" pitchFamily="66" charset="0"/>
              </a:rPr>
              <a:t>Мало зручних бухт6 порти </a:t>
            </a:r>
            <a:r>
              <a:rPr lang="uk-UA" sz="2400" dirty="0">
                <a:latin typeface="Comic Sans MS" pitchFamily="66" charset="0"/>
              </a:rPr>
              <a:t>С</a:t>
            </a:r>
            <a:r>
              <a:rPr lang="uk-UA" sz="2400" dirty="0" smtClean="0">
                <a:latin typeface="Comic Sans MS" pitchFamily="66" charset="0"/>
              </a:rPr>
              <a:t>ідней, Мельбурн;</a:t>
            </a:r>
          </a:p>
          <a:p>
            <a:pPr marL="342900" indent="-342900">
              <a:buFont typeface="Wingdings" pitchFamily="2" charset="2"/>
              <a:buChar char="ü"/>
            </a:pPr>
            <a:endParaRPr lang="uk-UA" sz="2400" dirty="0">
              <a:latin typeface="Comic Sans MS" pitchFamily="66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uk-UA" sz="2400" dirty="0" smtClean="0">
                <a:latin typeface="Comic Sans MS" pitchFamily="66" charset="0"/>
              </a:rPr>
              <a:t>Найдовші морські траси: Сідней – Лондон(21 тис. км). Сідней – Нью-Йорк(18 тис. км)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857364"/>
            <a:ext cx="79296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sz="2000" dirty="0" smtClean="0">
                <a:latin typeface="Comic Sans MS" pitchFamily="66" charset="0"/>
              </a:rPr>
              <a:t> Першим помітив північні береги Австралії голландський мореплавець Віллем Янсзон на початку 17 ст.1770р. Англійський мореплавець Джеймс Кук відкрив східний берег Австралії і оголосив, що ця земля належить Великобританії</a:t>
            </a:r>
          </a:p>
          <a:p>
            <a:endParaRPr lang="uk-UA" sz="20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Comic Sans MS" pitchFamily="66" charset="0"/>
              </a:rPr>
              <a:t> У </a:t>
            </a:r>
            <a:r>
              <a:rPr lang="en-US" sz="2000" dirty="0" smtClean="0">
                <a:latin typeface="Comic Sans MS" pitchFamily="66" charset="0"/>
              </a:rPr>
              <a:t> XVIII-XIX </a:t>
            </a:r>
            <a:r>
              <a:rPr lang="uk-UA" sz="2000" dirty="0" smtClean="0">
                <a:latin typeface="Comic Sans MS" pitchFamily="66" charset="0"/>
              </a:rPr>
              <a:t>ст. Австралія служила місцем заслання Великої Британії</a:t>
            </a:r>
          </a:p>
          <a:p>
            <a:endParaRPr lang="uk-UA" sz="20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Comic Sans MS" pitchFamily="66" charset="0"/>
              </a:rPr>
              <a:t> З 1827 р. на території Австралії  існувало 6 колоній, найперша з яких – колонія Пд. Уельсу</a:t>
            </a:r>
          </a:p>
          <a:p>
            <a:pPr>
              <a:buFont typeface="Arial" pitchFamily="34" charset="0"/>
              <a:buChar char="•"/>
            </a:pPr>
            <a:endParaRPr lang="uk-UA" sz="20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Comic Sans MS" pitchFamily="66" charset="0"/>
              </a:rPr>
              <a:t>1901р. – утворення Австралійського Союзу з домініоном Великої  Британії</a:t>
            </a:r>
          </a:p>
          <a:p>
            <a:pPr>
              <a:buFont typeface="Arial" pitchFamily="34" charset="0"/>
              <a:buChar char="•"/>
            </a:pPr>
            <a:endParaRPr lang="uk-UA" sz="2000" dirty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Comic Sans MS" pitchFamily="66" charset="0"/>
              </a:rPr>
              <a:t> З 1931р. – повний суверенітет.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357166"/>
            <a:ext cx="7518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Формування території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 dir="in"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60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285728"/>
            <a:ext cx="24390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Рельєф</a:t>
            </a:r>
            <a:endParaRPr lang="ru-RU" sz="54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2571744"/>
            <a:ext cx="5786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95% площі займають рівнини, найбільші з яких Центральна низовина та західноавстралійське  плоскогір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</a:rPr>
              <a:t>’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я. Озеро Ейр –  найнижче місце  Австралії.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i="1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uk-UA" b="1" i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Східно-Австралійські гори (Великий Вододільний хребет)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мають середню висоту, найвищою точкою материка є гора Косцюшко (2 234 м), які займають 5%  загальної  площі.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На сході розташований Великий Бар</a:t>
            </a:r>
            <a:r>
              <a:rPr lang="en-US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єрний риф, протяжністю 2тис. км.</a:t>
            </a:r>
            <a:endParaRPr lang="uk-UA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>
              <a:solidFill>
                <a:schemeClr val="bg1"/>
              </a:solidFill>
            </a:endParaRPr>
          </a:p>
          <a:p>
            <a:pPr marL="342900" indent="-342900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602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742572" y="142852"/>
            <a:ext cx="2401428" cy="9233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5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Клімат</a:t>
            </a:r>
            <a:endParaRPr lang="ru-RU" sz="5400" b="1" cap="none" spc="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285860"/>
            <a:ext cx="18573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Дуже сухий і жаркий</a:t>
            </a:r>
          </a:p>
          <a:p>
            <a:pPr marL="342900" indent="-342900" algn="just"/>
            <a:r>
              <a:rPr lang="uk-UA" dirty="0">
                <a:solidFill>
                  <a:schemeClr val="bg1"/>
                </a:solidFill>
                <a:latin typeface="Comic Sans MS" pitchFamily="66" charset="0"/>
              </a:rPr>
              <a:t>з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:+12…+20</a:t>
            </a:r>
          </a:p>
          <a:p>
            <a:pPr marL="342900" indent="-342900"/>
            <a:r>
              <a:rPr lang="uk-UA" dirty="0">
                <a:solidFill>
                  <a:schemeClr val="bg1"/>
                </a:solidFill>
                <a:latin typeface="Comic Sans MS" pitchFamily="66" charset="0"/>
              </a:rPr>
              <a:t>л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:+20…+30</a:t>
            </a:r>
          </a:p>
          <a:p>
            <a:pPr marL="342900" indent="-342900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40%  площі </a:t>
            </a:r>
          </a:p>
          <a:p>
            <a:pPr marL="342900" indent="-342900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займають </a:t>
            </a:r>
          </a:p>
          <a:p>
            <a:pPr marL="342900" indent="-342900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пустелі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4929198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2.Кліматичні пояси Австралії: субекваторіальний, тропічний, субтропічний.</a:t>
            </a:r>
          </a:p>
          <a:p>
            <a:endParaRPr lang="uk-UA" dirty="0">
              <a:solidFill>
                <a:schemeClr val="bg1"/>
              </a:solidFill>
              <a:latin typeface="Comic Sans MS" pitchFamily="66" charset="0"/>
            </a:endParaRP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3.Коефіцієнт вологості дорівнює одиниці на сх., пд-сх., пд-зх., і менше одиниці у цн., на пн. і на пд.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0"/>
            <a:ext cx="6160662" cy="9233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635000"/>
          </a:effectLst>
          <a:scene3d>
            <a:camera prst="perspective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ndara" pitchFamily="34" charset="0"/>
              </a:rPr>
              <a:t>Мінеральні</a:t>
            </a:r>
            <a:r>
              <a:rPr lang="uk-UA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ndara" pitchFamily="34" charset="0"/>
              </a:rPr>
              <a:t>ресурси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3" name="Picture 5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27029"/>
            <a:ext cx="4929222" cy="553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929190" y="1285860"/>
            <a:ext cx="42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00628" y="1785926"/>
            <a:ext cx="4000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pPr marL="342900" lvl="0" indent="-342900"/>
            <a:r>
              <a:rPr lang="uk-UA" dirty="0" smtClean="0">
                <a:solidFill>
                  <a:prstClr val="black"/>
                </a:solidFill>
                <a:latin typeface="Candara" pitchFamily="34" charset="0"/>
              </a:rPr>
              <a:t>  1)  </a:t>
            </a:r>
            <a:r>
              <a:rPr lang="uk-UA" u="sng" dirty="0" smtClean="0">
                <a:solidFill>
                  <a:prstClr val="black"/>
                </a:solidFill>
                <a:latin typeface="Candara" pitchFamily="34" charset="0"/>
              </a:rPr>
              <a:t>Паливні</a:t>
            </a:r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:</a:t>
            </a:r>
          </a:p>
          <a:p>
            <a:pPr marL="342900" lvl="0" indent="-342900"/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 - </a:t>
            </a:r>
            <a:r>
              <a:rPr lang="uk-UA" i="1" dirty="0" err="1">
                <a:solidFill>
                  <a:prstClr val="black"/>
                </a:solidFill>
                <a:latin typeface="Candara" pitchFamily="34" charset="0"/>
              </a:rPr>
              <a:t>Кам</a:t>
            </a:r>
            <a:r>
              <a:rPr lang="en-US" i="1" dirty="0">
                <a:solidFill>
                  <a:prstClr val="black"/>
                </a:solidFill>
                <a:latin typeface="Candara" pitchFamily="34" charset="0"/>
              </a:rPr>
              <a:t>’</a:t>
            </a:r>
            <a:r>
              <a:rPr lang="uk-UA" i="1" dirty="0" err="1">
                <a:solidFill>
                  <a:prstClr val="black"/>
                </a:solidFill>
                <a:latin typeface="Candara" pitchFamily="34" charset="0"/>
              </a:rPr>
              <a:t>яне</a:t>
            </a:r>
            <a:r>
              <a:rPr lang="uk-UA" i="1" dirty="0">
                <a:solidFill>
                  <a:prstClr val="black"/>
                </a:solidFill>
                <a:latin typeface="Candara" pitchFamily="34" charset="0"/>
              </a:rPr>
              <a:t> вугілля </a:t>
            </a:r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- Новий Пд. Уельс (</a:t>
            </a:r>
            <a:r>
              <a:rPr lang="uk-UA" dirty="0" err="1">
                <a:solidFill>
                  <a:prstClr val="black"/>
                </a:solidFill>
                <a:latin typeface="Candara" pitchFamily="34" charset="0"/>
              </a:rPr>
              <a:t>Ньюкасл</a:t>
            </a:r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), </a:t>
            </a:r>
            <a:r>
              <a:rPr lang="uk-UA" dirty="0" err="1">
                <a:solidFill>
                  <a:prstClr val="black"/>
                </a:solidFill>
                <a:latin typeface="Candara" pitchFamily="34" charset="0"/>
              </a:rPr>
              <a:t>Квінсленд</a:t>
            </a:r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 (Брісбен)</a:t>
            </a:r>
          </a:p>
          <a:p>
            <a:pPr marL="342900" lvl="0" indent="-342900"/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 - </a:t>
            </a:r>
            <a:r>
              <a:rPr lang="uk-UA" i="1" dirty="0">
                <a:solidFill>
                  <a:prstClr val="black"/>
                </a:solidFill>
                <a:latin typeface="Candara" pitchFamily="34" charset="0"/>
              </a:rPr>
              <a:t>Нафта, природний газ</a:t>
            </a:r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 – </a:t>
            </a:r>
            <a:r>
              <a:rPr lang="uk-UA" dirty="0" err="1">
                <a:solidFill>
                  <a:prstClr val="black"/>
                </a:solidFill>
                <a:latin typeface="Candara" pitchFamily="34" charset="0"/>
              </a:rPr>
              <a:t>Квінсленд</a:t>
            </a:r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, </a:t>
            </a:r>
            <a:r>
              <a:rPr lang="uk-UA" dirty="0" err="1">
                <a:solidFill>
                  <a:prstClr val="black"/>
                </a:solidFill>
                <a:latin typeface="Candara" pitchFamily="34" charset="0"/>
              </a:rPr>
              <a:t>Бассова</a:t>
            </a:r>
            <a:r>
              <a:rPr lang="uk-UA" dirty="0">
                <a:solidFill>
                  <a:prstClr val="black"/>
                </a:solidFill>
                <a:latin typeface="Candara" pitchFamily="34" charset="0"/>
              </a:rPr>
              <a:t> </a:t>
            </a:r>
            <a:r>
              <a:rPr lang="uk-UA" dirty="0" smtClean="0">
                <a:solidFill>
                  <a:prstClr val="black"/>
                </a:solidFill>
                <a:latin typeface="Candara" pitchFamily="34" charset="0"/>
              </a:rPr>
              <a:t>протока</a:t>
            </a:r>
            <a:endParaRPr lang="uk-UA" u="sng" dirty="0">
              <a:latin typeface="Candara" pitchFamily="34" charset="0"/>
            </a:endParaRPr>
          </a:p>
          <a:p>
            <a:pPr marL="342900" indent="-342900">
              <a:buAutoNum type="arabicParenR"/>
            </a:pPr>
            <a:endParaRPr lang="uk-UA" u="sng" dirty="0" smtClean="0">
              <a:latin typeface="Candara" pitchFamily="34" charset="0"/>
            </a:endParaRPr>
          </a:p>
          <a:p>
            <a:r>
              <a:rPr lang="uk-UA" dirty="0" smtClean="0">
                <a:latin typeface="Candara" pitchFamily="34" charset="0"/>
              </a:rPr>
              <a:t>   2) </a:t>
            </a:r>
            <a:r>
              <a:rPr lang="uk-UA" u="sng" dirty="0" smtClean="0">
                <a:latin typeface="Candara" pitchFamily="34" charset="0"/>
              </a:rPr>
              <a:t>Рудні</a:t>
            </a:r>
            <a:r>
              <a:rPr lang="uk-UA" dirty="0" smtClean="0">
                <a:latin typeface="Candara" pitchFamily="34" charset="0"/>
              </a:rPr>
              <a:t> </a:t>
            </a:r>
            <a:r>
              <a:rPr lang="uk-UA" dirty="0" smtClean="0">
                <a:latin typeface="Candara" pitchFamily="34" charset="0"/>
              </a:rPr>
              <a:t>:</a:t>
            </a:r>
          </a:p>
          <a:p>
            <a:pPr marL="342900" indent="-342900"/>
            <a:r>
              <a:rPr lang="uk-UA" i="1" dirty="0" smtClean="0">
                <a:latin typeface="Candara" pitchFamily="34" charset="0"/>
              </a:rPr>
              <a:t> - Залізні руди </a:t>
            </a:r>
            <a:r>
              <a:rPr lang="uk-UA" dirty="0" smtClean="0">
                <a:latin typeface="Candara" pitchFamily="34" charset="0"/>
              </a:rPr>
              <a:t>– Зх. і Пд. Австралія</a:t>
            </a:r>
          </a:p>
          <a:p>
            <a:pPr marL="342900" indent="-342900" algn="just"/>
            <a:r>
              <a:rPr lang="uk-UA" i="1" dirty="0" smtClean="0">
                <a:latin typeface="Candara" pitchFamily="34" charset="0"/>
              </a:rPr>
              <a:t> - Алюмінієві</a:t>
            </a:r>
            <a:r>
              <a:rPr lang="uk-UA" dirty="0" smtClean="0">
                <a:latin typeface="Candara" pitchFamily="34" charset="0"/>
              </a:rPr>
              <a:t> </a:t>
            </a:r>
            <a:r>
              <a:rPr lang="uk-UA" i="1" dirty="0" smtClean="0">
                <a:latin typeface="Candara" pitchFamily="34" charset="0"/>
              </a:rPr>
              <a:t>руди</a:t>
            </a:r>
            <a:r>
              <a:rPr lang="uk-UA" dirty="0" smtClean="0">
                <a:latin typeface="Candara" pitchFamily="34" charset="0"/>
              </a:rPr>
              <a:t> – П-ів Кейп-Йорк</a:t>
            </a:r>
          </a:p>
          <a:p>
            <a:pPr marL="342900" indent="-342900"/>
            <a:r>
              <a:rPr lang="uk-UA" i="1" dirty="0" smtClean="0">
                <a:latin typeface="Candara" pitchFamily="34" charset="0"/>
              </a:rPr>
              <a:t> - Поліметалічні</a:t>
            </a:r>
            <a:r>
              <a:rPr lang="uk-UA" dirty="0" smtClean="0">
                <a:latin typeface="Candara" pitchFamily="34" charset="0"/>
              </a:rPr>
              <a:t>, </a:t>
            </a:r>
            <a:r>
              <a:rPr lang="uk-UA" i="1" dirty="0" smtClean="0">
                <a:latin typeface="Candara" pitchFamily="34" charset="0"/>
              </a:rPr>
              <a:t>мідні</a:t>
            </a:r>
            <a:r>
              <a:rPr lang="uk-UA" dirty="0" smtClean="0">
                <a:latin typeface="Candara" pitchFamily="34" charset="0"/>
              </a:rPr>
              <a:t> </a:t>
            </a:r>
            <a:r>
              <a:rPr lang="uk-UA" i="1" dirty="0" smtClean="0">
                <a:latin typeface="Candara" pitchFamily="34" charset="0"/>
              </a:rPr>
              <a:t>руди</a:t>
            </a:r>
            <a:r>
              <a:rPr lang="uk-UA" dirty="0" smtClean="0">
                <a:latin typeface="Candara" pitchFamily="34" charset="0"/>
              </a:rPr>
              <a:t> - Квінсленд, новий Пд. Уельс</a:t>
            </a:r>
          </a:p>
          <a:p>
            <a:pPr marL="342900" indent="-342900"/>
            <a:r>
              <a:rPr lang="uk-UA" i="1" dirty="0" smtClean="0">
                <a:latin typeface="Candara" pitchFamily="34" charset="0"/>
              </a:rPr>
              <a:t> - Золото, нікелеві</a:t>
            </a:r>
            <a:r>
              <a:rPr lang="uk-UA" dirty="0" smtClean="0">
                <a:latin typeface="Candara" pitchFamily="34" charset="0"/>
              </a:rPr>
              <a:t> </a:t>
            </a:r>
            <a:r>
              <a:rPr lang="uk-UA" i="1" dirty="0" smtClean="0">
                <a:latin typeface="Candara" pitchFamily="34" charset="0"/>
              </a:rPr>
              <a:t>руди</a:t>
            </a:r>
            <a:r>
              <a:rPr lang="uk-UA" dirty="0" smtClean="0">
                <a:latin typeface="Candara" pitchFamily="34" charset="0"/>
              </a:rPr>
              <a:t> - Зх. Австралія </a:t>
            </a:r>
          </a:p>
          <a:p>
            <a:pPr marL="342900" indent="-342900"/>
            <a:r>
              <a:rPr lang="uk-UA" i="1" dirty="0" smtClean="0">
                <a:latin typeface="Candara" pitchFamily="34" charset="0"/>
              </a:rPr>
              <a:t> - Уранові, марганцеві руди </a:t>
            </a:r>
            <a:r>
              <a:rPr lang="uk-UA" dirty="0" smtClean="0">
                <a:latin typeface="Candara" pitchFamily="34" charset="0"/>
              </a:rPr>
              <a:t>- </a:t>
            </a:r>
            <a:r>
              <a:rPr lang="uk-UA" dirty="0" err="1" smtClean="0">
                <a:latin typeface="Candara" pitchFamily="34" charset="0"/>
              </a:rPr>
              <a:t>Пн.територія</a:t>
            </a:r>
            <a:endParaRPr lang="uk-UA" dirty="0" smtClean="0">
              <a:latin typeface="Candara" pitchFamily="34" charset="0"/>
            </a:endParaRPr>
          </a:p>
          <a:p>
            <a:pPr marL="342900" indent="-342900"/>
            <a:endParaRPr lang="uk-UA" dirty="0" smtClean="0">
              <a:latin typeface="Candar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02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4609211" cy="92333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66FF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Водні ресурси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66FF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4857760"/>
            <a:ext cx="85011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На кордоні пустель та Центральної низовини лежить озеро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Ейр.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Його околиці називають “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мертвим серцем Австралії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” – такі мертві його береги, вкриті глиною. Озеро наповнюється водою, яку приносять ріки в дощовий період, але  потім під гарячим сонцем вода випаровується, і озеро  перетворюється в солончак – землю, що розтріскалась від спеки, покрилася сіллю. В улоговинах деяких озер товщина солі буває до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1,5 м. </a:t>
            </a:r>
            <a:endParaRPr lang="ru-RU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714752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У Австралії спекотно, дощі – це дивина, і тому так мало річок. Майже всі вони нікуди не впадають. Річки, що постійно пересихають, називають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кріками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. Вони наповнюються водою тільки під час дощів, а потім перетворюються на сухі балки.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857232"/>
            <a:ext cx="878687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Ріки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Муррей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та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Маррамбіджи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 мають постійне річище.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Муррей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– найбагатоводніша річка.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Дарлінг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, найдовша річка, під час посух губиться в пісках і не завжди досягає Муррею, у який вона впадає.</a:t>
            </a:r>
          </a:p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Посухи на континенті можуть продовжуватися кілька років поспіль.</a:t>
            </a:r>
          </a:p>
          <a:p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Проте в надрах землі Австралії приховане ціле море чистої, прозорої прісної води. Величезний підземний водяний басейн розлігся під Центральною низовиною. Його називають Великий Артезіанський Басейн. Вода розташовується на різних глибинах – від 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20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 до</a:t>
            </a:r>
            <a:r>
              <a:rPr lang="uk-UA" b="1" dirty="0" smtClean="0">
                <a:solidFill>
                  <a:schemeClr val="bg1"/>
                </a:solidFill>
                <a:latin typeface="Comic Sans MS" pitchFamily="66" charset="0"/>
              </a:rPr>
              <a:t> 2000 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м. тут пробурено безліч артезіанських колодязів, із яких іноді б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’</a:t>
            </a: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ють фонтани. 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602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285728"/>
            <a:ext cx="5592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Земельні ресурси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20" y="1357298"/>
            <a:ext cx="564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dirty="0" smtClean="0">
                <a:latin typeface="Comic Sans MS" pitchFamily="66" charset="0"/>
              </a:rPr>
              <a:t>Червоно-бурі і коричневі ґрунти (пд.-сх., пд.-зх.);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>
                <a:latin typeface="Comic Sans MS" pitchFamily="66" charset="0"/>
              </a:rPr>
              <a:t>Тропічні пустельні ґрунти  (центр, пн.).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2357430"/>
            <a:ext cx="5500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 smtClean="0">
                <a:solidFill>
                  <a:srgbClr val="663300"/>
                </a:solidFill>
                <a:latin typeface="Comic Sans MS" pitchFamily="66" charset="0"/>
              </a:rPr>
              <a:t>Кормові ресурси</a:t>
            </a:r>
            <a:r>
              <a:rPr lang="uk-UA" sz="2200" b="1" dirty="0" smtClean="0">
                <a:latin typeface="Comic Sans MS" pitchFamily="66" charset="0"/>
              </a:rPr>
              <a:t>:</a:t>
            </a:r>
            <a:r>
              <a:rPr lang="uk-UA" sz="2200" dirty="0" smtClean="0">
                <a:latin typeface="Comic Sans MS" pitchFamily="66" charset="0"/>
              </a:rPr>
              <a:t> половину загальної площі країни займають пасовища.</a:t>
            </a:r>
            <a:endParaRPr lang="ru-RU" sz="22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615</TotalTime>
  <Words>1404</Words>
  <Application>Microsoft Office PowerPoint</Application>
  <PresentationFormat>Экран (4:3)</PresentationFormat>
  <Paragraphs>113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Armine</dc:creator>
  <cp:lastModifiedBy>Армине</cp:lastModifiedBy>
  <cp:revision>106</cp:revision>
  <dcterms:created xsi:type="dcterms:W3CDTF">2011-05-15T10:06:17Z</dcterms:created>
  <dcterms:modified xsi:type="dcterms:W3CDTF">2012-05-17T07:33:02Z</dcterms:modified>
</cp:coreProperties>
</file>