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 Скульптура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573016"/>
            <a:ext cx="5544616" cy="3284984"/>
          </a:xfrm>
        </p:spPr>
        <p:txBody>
          <a:bodyPr>
            <a:normAutofit/>
          </a:bodyPr>
          <a:lstStyle/>
          <a:p>
            <a:r>
              <a:rPr lang="uk-UA" sz="3800" dirty="0" smtClean="0"/>
              <a:t>Підготувала </a:t>
            </a:r>
            <a:endParaRPr lang="uk-UA" sz="3800" dirty="0" smtClean="0"/>
          </a:p>
          <a:p>
            <a:r>
              <a:rPr lang="uk-UA" sz="3800" dirty="0" smtClean="0"/>
              <a:t>Учениця</a:t>
            </a:r>
            <a:r>
              <a:rPr lang="uk-UA" sz="3800" dirty="0" smtClean="0"/>
              <a:t> </a:t>
            </a:r>
            <a:r>
              <a:rPr lang="uk-UA" sz="3800" dirty="0" smtClean="0">
                <a:latin typeface="Times New Roman" pitchFamily="18" charset="0"/>
                <a:cs typeface="Aharoni" pitchFamily="2" charset="-79"/>
              </a:rPr>
              <a:t>11-Б класу</a:t>
            </a:r>
            <a:endParaRPr lang="en-US" sz="3800" dirty="0" smtClean="0">
              <a:latin typeface="Times New Roman" pitchFamily="18" charset="0"/>
              <a:cs typeface="Aharoni" pitchFamily="2" charset="-79"/>
            </a:endParaRPr>
          </a:p>
          <a:p>
            <a:r>
              <a:rPr lang="uk-UA" sz="3800" dirty="0" smtClean="0">
                <a:latin typeface="Times New Roman" pitchFamily="18" charset="0"/>
                <a:cs typeface="Aharoni" pitchFamily="2" charset="-79"/>
              </a:rPr>
              <a:t>Павленко Наталка.</a:t>
            </a:r>
            <a:endParaRPr lang="en-US" sz="3800" dirty="0" smtClean="0">
              <a:latin typeface="Times New Roman" pitchFamily="18" charset="0"/>
              <a:cs typeface="Aharoni" pitchFamily="2" charset="-79"/>
            </a:endParaRPr>
          </a:p>
          <a:p>
            <a:endParaRPr lang="uk-UA" sz="3800" dirty="0" smtClean="0">
              <a:latin typeface="Times New Roman" pitchFamily="18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210084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У </a:t>
            </a:r>
            <a:r>
              <a:rPr lang="ru-RU" sz="1400" dirty="0" err="1" smtClean="0">
                <a:solidFill>
                  <a:schemeClr val="tx1"/>
                </a:solidFill>
              </a:rPr>
              <a:t>північно-західній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частині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Еллади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був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розташований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місто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Олімпія</a:t>
            </a:r>
            <a:r>
              <a:rPr lang="ru-RU" sz="1400" dirty="0" smtClean="0">
                <a:solidFill>
                  <a:schemeClr val="tx1"/>
                </a:solidFill>
              </a:rPr>
              <a:t> , слава про </a:t>
            </a:r>
            <a:r>
              <a:rPr lang="ru-RU" sz="1400" dirty="0" err="1" smtClean="0">
                <a:solidFill>
                  <a:schemeClr val="tx1"/>
                </a:solidFill>
              </a:rPr>
              <a:t>який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поширювалася</a:t>
            </a:r>
            <a:r>
              <a:rPr lang="ru-RU" sz="1400" dirty="0" smtClean="0">
                <a:solidFill>
                  <a:schemeClr val="tx1"/>
                </a:solidFill>
              </a:rPr>
              <a:t> далеко за </a:t>
            </a:r>
            <a:r>
              <a:rPr lang="ru-RU" sz="1400" dirty="0" err="1" smtClean="0">
                <a:solidFill>
                  <a:schemeClr val="tx1"/>
                </a:solidFill>
              </a:rPr>
              <a:t>межі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країни</a:t>
            </a:r>
            <a:r>
              <a:rPr lang="ru-RU" sz="1400" dirty="0" smtClean="0">
                <a:solidFill>
                  <a:schemeClr val="tx1"/>
                </a:solidFill>
              </a:rPr>
              <a:t>. За </a:t>
            </a:r>
            <a:r>
              <a:rPr lang="ru-RU" sz="1400" dirty="0" err="1" smtClean="0">
                <a:solidFill>
                  <a:schemeClr val="tx1"/>
                </a:solidFill>
              </a:rPr>
              <a:t>переказами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саме</a:t>
            </a:r>
            <a:r>
              <a:rPr lang="ru-RU" sz="1400" dirty="0" smtClean="0">
                <a:solidFill>
                  <a:schemeClr val="tx1"/>
                </a:solidFill>
              </a:rPr>
              <a:t> тут Зевс вступив в </a:t>
            </a:r>
            <a:r>
              <a:rPr lang="ru-RU" sz="1400" dirty="0" err="1" smtClean="0">
                <a:solidFill>
                  <a:schemeClr val="tx1"/>
                </a:solidFill>
              </a:rPr>
              <a:t>боротьбу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своїм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батьком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кровожерливим</a:t>
            </a:r>
            <a:r>
              <a:rPr lang="ru-RU" sz="1400" dirty="0" smtClean="0">
                <a:solidFill>
                  <a:schemeClr val="tx1"/>
                </a:solidFill>
              </a:rPr>
              <a:t> і </a:t>
            </a:r>
            <a:r>
              <a:rPr lang="ru-RU" sz="1400" dirty="0" err="1" smtClean="0">
                <a:solidFill>
                  <a:schemeClr val="tx1"/>
                </a:solidFill>
              </a:rPr>
              <a:t>віроломним</a:t>
            </a:r>
            <a:r>
              <a:rPr lang="ru-RU" sz="1400" dirty="0" smtClean="0">
                <a:solidFill>
                  <a:schemeClr val="tx1"/>
                </a:solidFill>
              </a:rPr>
              <a:t> Кроном , </a:t>
            </a:r>
            <a:r>
              <a:rPr lang="ru-RU" sz="1400" dirty="0" err="1" smtClean="0">
                <a:solidFill>
                  <a:schemeClr val="tx1"/>
                </a:solidFill>
              </a:rPr>
              <a:t>який</a:t>
            </a:r>
            <a:r>
              <a:rPr lang="ru-RU" sz="1400" dirty="0" smtClean="0">
                <a:solidFill>
                  <a:schemeClr val="tx1"/>
                </a:solidFill>
              </a:rPr>
              <a:t> пожирав </a:t>
            </a:r>
            <a:r>
              <a:rPr lang="ru-RU" sz="1400" dirty="0" err="1" smtClean="0">
                <a:solidFill>
                  <a:schemeClr val="tx1"/>
                </a:solidFill>
              </a:rPr>
              <a:t>своїх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дітей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оскільки</a:t>
            </a:r>
            <a:r>
              <a:rPr lang="ru-RU" sz="1400" dirty="0" smtClean="0">
                <a:solidFill>
                  <a:schemeClr val="tx1"/>
                </a:solidFill>
              </a:rPr>
              <a:t> оракул </a:t>
            </a:r>
            <a:r>
              <a:rPr lang="ru-RU" sz="1400" dirty="0" err="1" smtClean="0">
                <a:solidFill>
                  <a:schemeClr val="tx1"/>
                </a:solidFill>
              </a:rPr>
              <a:t>передбачив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йому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загибель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від</a:t>
            </a:r>
            <a:r>
              <a:rPr lang="ru-RU" sz="1400" dirty="0" smtClean="0">
                <a:solidFill>
                  <a:schemeClr val="tx1"/>
                </a:solidFill>
              </a:rPr>
              <a:t> руки </a:t>
            </a:r>
            <a:r>
              <a:rPr lang="ru-RU" sz="1400" dirty="0" err="1" smtClean="0">
                <a:solidFill>
                  <a:schemeClr val="tx1"/>
                </a:solidFill>
              </a:rPr>
              <a:t>сина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Врятований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матір'ю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змужнілий</a:t>
            </a:r>
            <a:r>
              <a:rPr lang="ru-RU" sz="1400" dirty="0" smtClean="0">
                <a:solidFill>
                  <a:schemeClr val="tx1"/>
                </a:solidFill>
              </a:rPr>
              <a:t> Зевс </a:t>
            </a:r>
            <a:r>
              <a:rPr lang="ru-RU" sz="1400" dirty="0" err="1" smtClean="0">
                <a:solidFill>
                  <a:schemeClr val="tx1"/>
                </a:solidFill>
              </a:rPr>
              <a:t>здобув</a:t>
            </a:r>
            <a:r>
              <a:rPr lang="ru-RU" sz="1400" dirty="0" smtClean="0">
                <a:solidFill>
                  <a:schemeClr val="tx1"/>
                </a:solidFill>
              </a:rPr>
              <a:t> перемогу і </a:t>
            </a:r>
            <a:r>
              <a:rPr lang="ru-RU" sz="1400" dirty="0" err="1" smtClean="0">
                <a:solidFill>
                  <a:schemeClr val="tx1"/>
                </a:solidFill>
              </a:rPr>
              <a:t>змусив</a:t>
            </a:r>
            <a:r>
              <a:rPr lang="ru-RU" sz="1400" dirty="0" smtClean="0">
                <a:solidFill>
                  <a:schemeClr val="tx1"/>
                </a:solidFill>
              </a:rPr>
              <a:t> Крона </a:t>
            </a:r>
            <a:r>
              <a:rPr lang="ru-RU" sz="1400" dirty="0" err="1" smtClean="0">
                <a:solidFill>
                  <a:schemeClr val="tx1"/>
                </a:solidFill>
              </a:rPr>
              <a:t>відригнути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своїх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братів</a:t>
            </a:r>
            <a:r>
              <a:rPr lang="ru-RU" sz="1400" dirty="0" smtClean="0">
                <a:solidFill>
                  <a:schemeClr val="tx1"/>
                </a:solidFill>
              </a:rPr>
              <a:t> і сестер.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На честь </a:t>
            </a:r>
            <a:r>
              <a:rPr lang="ru-RU" sz="1400" dirty="0" err="1" smtClean="0">
                <a:solidFill>
                  <a:schemeClr val="tx1"/>
                </a:solidFill>
              </a:rPr>
              <a:t>цієї</a:t>
            </a:r>
            <a:r>
              <a:rPr lang="ru-RU" sz="1400" dirty="0" smtClean="0">
                <a:solidFill>
                  <a:schemeClr val="tx1"/>
                </a:solidFill>
              </a:rPr>
              <a:t> перемоги </a:t>
            </a:r>
            <a:r>
              <a:rPr lang="ru-RU" sz="1400" dirty="0" err="1" smtClean="0">
                <a:solidFill>
                  <a:schemeClr val="tx1"/>
                </a:solidFill>
              </a:rPr>
              <a:t>були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засновані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олімпійські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ігри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вперше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відбулися</a:t>
            </a:r>
            <a:r>
              <a:rPr lang="ru-RU" sz="1400" dirty="0" smtClean="0">
                <a:solidFill>
                  <a:schemeClr val="tx1"/>
                </a:solidFill>
              </a:rPr>
              <a:t> в 776 р. до н. е. . Минуло </a:t>
            </a:r>
            <a:r>
              <a:rPr lang="ru-RU" sz="1400" dirty="0" err="1" smtClean="0">
                <a:solidFill>
                  <a:schemeClr val="tx1"/>
                </a:solidFill>
              </a:rPr>
              <a:t>більше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двох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століть</a:t>
            </a:r>
            <a:r>
              <a:rPr lang="ru-RU" sz="1400" dirty="0" smtClean="0">
                <a:solidFill>
                  <a:schemeClr val="tx1"/>
                </a:solidFill>
              </a:rPr>
              <a:t> , і в 456 р. до н. е. . в </a:t>
            </a:r>
            <a:r>
              <a:rPr lang="ru-RU" sz="1400" dirty="0" err="1" smtClean="0">
                <a:solidFill>
                  <a:schemeClr val="tx1"/>
                </a:solidFill>
              </a:rPr>
              <a:t>Олімпії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архітектором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Либонь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був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побудований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присвячений</a:t>
            </a:r>
            <a:r>
              <a:rPr lang="ru-RU" sz="1400" dirty="0" smtClean="0">
                <a:solidFill>
                  <a:schemeClr val="tx1"/>
                </a:solidFill>
              </a:rPr>
              <a:t> Зевсу храм , </a:t>
            </a:r>
            <a:r>
              <a:rPr lang="ru-RU" sz="1400" dirty="0" err="1" smtClean="0">
                <a:solidFill>
                  <a:schemeClr val="tx1"/>
                </a:solidFill>
              </a:rPr>
              <a:t>що</a:t>
            </a:r>
            <a:r>
              <a:rPr lang="ru-RU" sz="1400" dirty="0" smtClean="0">
                <a:solidFill>
                  <a:schemeClr val="tx1"/>
                </a:solidFill>
              </a:rPr>
              <a:t> став головною </a:t>
            </a:r>
            <a:r>
              <a:rPr lang="ru-RU" sz="1400" dirty="0" err="1" smtClean="0">
                <a:solidFill>
                  <a:schemeClr val="tx1"/>
                </a:solidFill>
              </a:rPr>
              <a:t>святинею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міста</a:t>
            </a:r>
            <a:r>
              <a:rPr lang="ru-RU" sz="1400" dirty="0" smtClean="0">
                <a:solidFill>
                  <a:schemeClr val="tx1"/>
                </a:solidFill>
              </a:rPr>
              <a:t> 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statue_of_ze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571744"/>
            <a:ext cx="6403156" cy="381642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78595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</a:rPr>
              <a:t>Пієта</a:t>
            </a:r>
            <a:r>
              <a:rPr lang="ru-RU" sz="1400" dirty="0" smtClean="0">
                <a:solidFill>
                  <a:schemeClr val="tx1"/>
                </a:solidFill>
              </a:rPr>
              <a:t>» - </a:t>
            </a:r>
            <a:r>
              <a:rPr lang="ru-RU" sz="1400" dirty="0" err="1" smtClean="0">
                <a:solidFill>
                  <a:schemeClr val="tx1"/>
                </a:solidFill>
              </a:rPr>
              <a:t>зображення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Діви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Марії</a:t>
            </a:r>
            <a:r>
              <a:rPr lang="ru-RU" sz="1400" dirty="0" smtClean="0">
                <a:solidFill>
                  <a:schemeClr val="tx1"/>
                </a:solidFill>
              </a:rPr>
              <a:t>, яка </a:t>
            </a:r>
            <a:r>
              <a:rPr lang="ru-RU" sz="1400" dirty="0" err="1" smtClean="0">
                <a:solidFill>
                  <a:schemeClr val="tx1"/>
                </a:solidFill>
              </a:rPr>
              <a:t>тримає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тіло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Ісуса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після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його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смерті</a:t>
            </a:r>
            <a:r>
              <a:rPr lang="ru-RU" sz="1400" dirty="0" smtClean="0">
                <a:solidFill>
                  <a:schemeClr val="tx1"/>
                </a:solidFill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</a:rPr>
              <a:t>хресті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Ця</a:t>
            </a:r>
            <a:r>
              <a:rPr lang="ru-RU" sz="1400" dirty="0" smtClean="0">
                <a:solidFill>
                  <a:schemeClr val="tx1"/>
                </a:solidFill>
              </a:rPr>
              <a:t> тема </a:t>
            </a:r>
            <a:r>
              <a:rPr lang="ru-RU" sz="1400" dirty="0" err="1" smtClean="0">
                <a:solidFill>
                  <a:schemeClr val="tx1"/>
                </a:solidFill>
              </a:rPr>
              <a:t>була</a:t>
            </a:r>
            <a:r>
              <a:rPr lang="ru-RU" sz="1400" dirty="0" smtClean="0">
                <a:solidFill>
                  <a:schemeClr val="tx1"/>
                </a:solidFill>
              </a:rPr>
              <a:t> і </a:t>
            </a:r>
            <a:r>
              <a:rPr lang="ru-RU" sz="1400" dirty="0" err="1" smtClean="0">
                <a:solidFill>
                  <a:schemeClr val="tx1"/>
                </a:solidFill>
              </a:rPr>
              <a:t>залишається</a:t>
            </a:r>
            <a:r>
              <a:rPr lang="ru-RU" sz="1400" dirty="0" smtClean="0">
                <a:solidFill>
                  <a:schemeClr val="tx1"/>
                </a:solidFill>
              </a:rPr>
              <a:t> популярною в </a:t>
            </a:r>
            <a:r>
              <a:rPr lang="ru-RU" sz="1400" dirty="0" err="1" smtClean="0">
                <a:solidFill>
                  <a:schemeClr val="tx1"/>
                </a:solidFill>
              </a:rPr>
              <a:t>багатьох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художників</a:t>
            </a:r>
            <a:r>
              <a:rPr lang="ru-RU" sz="1400" dirty="0" smtClean="0">
                <a:solidFill>
                  <a:schemeClr val="tx1"/>
                </a:solidFill>
              </a:rPr>
              <a:t>, і </a:t>
            </a:r>
            <a:r>
              <a:rPr lang="ru-RU" sz="1400" dirty="0" err="1" smtClean="0">
                <a:solidFill>
                  <a:schemeClr val="tx1"/>
                </a:solidFill>
              </a:rPr>
              <a:t>скульптори</a:t>
            </a:r>
            <a:r>
              <a:rPr lang="ru-RU" sz="1400" dirty="0" smtClean="0">
                <a:solidFill>
                  <a:schemeClr val="tx1"/>
                </a:solidFill>
              </a:rPr>
              <a:t> - не </a:t>
            </a:r>
            <a:r>
              <a:rPr lang="ru-RU" sz="1400" dirty="0" err="1" smtClean="0">
                <a:solidFill>
                  <a:schemeClr val="tx1"/>
                </a:solidFill>
              </a:rPr>
              <a:t>виняток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Однак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найвідомішою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є</a:t>
            </a:r>
            <a:r>
              <a:rPr lang="ru-RU" sz="1400" dirty="0" smtClean="0">
                <a:solidFill>
                  <a:schemeClr val="tx1"/>
                </a:solidFill>
              </a:rPr>
              <a:t> скульптура </a:t>
            </a:r>
            <a:r>
              <a:rPr lang="ru-RU" sz="1400" dirty="0" err="1" smtClean="0">
                <a:solidFill>
                  <a:schemeClr val="tx1"/>
                </a:solidFill>
              </a:rPr>
              <a:t>Мікеланджело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завдяки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якій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він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здобув</a:t>
            </a:r>
            <a:r>
              <a:rPr lang="ru-RU" sz="1400" dirty="0" smtClean="0">
                <a:solidFill>
                  <a:schemeClr val="tx1"/>
                </a:solidFill>
              </a:rPr>
              <a:t> славу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err="1" smtClean="0">
                <a:solidFill>
                  <a:schemeClr val="tx1"/>
                </a:solidFill>
              </a:rPr>
              <a:t>Мікеланджело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висік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композицію</a:t>
            </a:r>
            <a:r>
              <a:rPr lang="ru-RU" sz="1400" dirty="0" smtClean="0">
                <a:solidFill>
                  <a:schemeClr val="tx1"/>
                </a:solidFill>
              </a:rPr>
              <a:t> з </a:t>
            </a:r>
            <a:r>
              <a:rPr lang="ru-RU" sz="1400" dirty="0" err="1" smtClean="0">
                <a:solidFill>
                  <a:schemeClr val="tx1"/>
                </a:solidFill>
              </a:rPr>
              <a:t>суцільного</a:t>
            </a:r>
            <a:r>
              <a:rPr lang="ru-RU" sz="1400" dirty="0" smtClean="0">
                <a:solidFill>
                  <a:schemeClr val="tx1"/>
                </a:solidFill>
              </a:rPr>
              <a:t> шматка </a:t>
            </a:r>
            <a:r>
              <a:rPr lang="ru-RU" sz="1400" dirty="0" err="1" smtClean="0">
                <a:solidFill>
                  <a:schemeClr val="tx1"/>
                </a:solidFill>
              </a:rPr>
              <a:t>мармуру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Майстер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зобразив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Марію</a:t>
            </a:r>
            <a:r>
              <a:rPr lang="ru-RU" sz="1400" dirty="0" smtClean="0">
                <a:solidFill>
                  <a:schemeClr val="tx1"/>
                </a:solidFill>
              </a:rPr>
              <a:t> молодою і неземною, </a:t>
            </a:r>
            <a:r>
              <a:rPr lang="ru-RU" sz="1400" dirty="0" err="1" smtClean="0">
                <a:solidFill>
                  <a:schemeClr val="tx1"/>
                </a:solidFill>
              </a:rPr>
              <a:t>щоб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протиставити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її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численним</a:t>
            </a:r>
            <a:r>
              <a:rPr lang="ru-RU" sz="1400" dirty="0" smtClean="0">
                <a:solidFill>
                  <a:schemeClr val="tx1"/>
                </a:solidFill>
              </a:rPr>
              <a:t> старим, </a:t>
            </a:r>
            <a:r>
              <a:rPr lang="ru-RU" sz="1400" dirty="0" err="1" smtClean="0">
                <a:solidFill>
                  <a:schemeClr val="tx1"/>
                </a:solidFill>
              </a:rPr>
              <a:t>втомленим</a:t>
            </a:r>
            <a:r>
              <a:rPr lang="ru-RU" sz="1400" dirty="0" smtClean="0">
                <a:solidFill>
                  <a:schemeClr val="tx1"/>
                </a:solidFill>
              </a:rPr>
              <a:t> і </a:t>
            </a:r>
            <a:r>
              <a:rPr lang="ru-RU" sz="1400" dirty="0" err="1" smtClean="0">
                <a:solidFill>
                  <a:schemeClr val="tx1"/>
                </a:solidFill>
              </a:rPr>
              <a:t>вбитим</a:t>
            </a:r>
            <a:r>
              <a:rPr lang="ru-RU" sz="1400" dirty="0" smtClean="0">
                <a:solidFill>
                  <a:schemeClr val="tx1"/>
                </a:solidFill>
              </a:rPr>
              <a:t> горем </a:t>
            </a:r>
            <a:r>
              <a:rPr lang="ru-RU" sz="1400" dirty="0" err="1" smtClean="0">
                <a:solidFill>
                  <a:schemeClr val="tx1"/>
                </a:solidFill>
              </a:rPr>
              <a:t>жінкам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інших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скульпторів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7_pie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357430"/>
            <a:ext cx="5328592" cy="388843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200026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«Гермес з </a:t>
            </a:r>
            <a:r>
              <a:rPr lang="ru-RU" sz="1400" dirty="0" err="1" smtClean="0">
                <a:solidFill>
                  <a:schemeClr val="tx1"/>
                </a:solidFill>
              </a:rPr>
              <a:t>немовлям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Діонісом</a:t>
            </a:r>
            <a:r>
              <a:rPr lang="ru-RU" sz="1400" dirty="0" smtClean="0">
                <a:solidFill>
                  <a:schemeClr val="tx1"/>
                </a:solidFill>
              </a:rPr>
              <a:t> » </a:t>
            </a:r>
            <a:r>
              <a:rPr lang="ru-RU" sz="1400" dirty="0" err="1" smtClean="0">
                <a:solidFill>
                  <a:schemeClr val="tx1"/>
                </a:solidFill>
              </a:rPr>
              <a:t>або</a:t>
            </a:r>
            <a:r>
              <a:rPr lang="ru-RU" sz="1400" dirty="0" smtClean="0">
                <a:solidFill>
                  <a:schemeClr val="tx1"/>
                </a:solidFill>
              </a:rPr>
              <a:t> « Гермес </a:t>
            </a:r>
            <a:r>
              <a:rPr lang="ru-RU" sz="1400" dirty="0" err="1" smtClean="0">
                <a:solidFill>
                  <a:schemeClr val="tx1"/>
                </a:solidFill>
              </a:rPr>
              <a:t>Олімпійський</a:t>
            </a:r>
            <a:r>
              <a:rPr lang="ru-RU" sz="1400" dirty="0" smtClean="0">
                <a:solidFill>
                  <a:schemeClr val="tx1"/>
                </a:solidFill>
              </a:rPr>
              <a:t>» - </a:t>
            </a:r>
            <a:r>
              <a:rPr lang="ru-RU" sz="1400" dirty="0" err="1" smtClean="0">
                <a:solidFill>
                  <a:schemeClr val="tx1"/>
                </a:solidFill>
              </a:rPr>
              <a:t>елліністична</a:t>
            </a:r>
            <a:r>
              <a:rPr lang="ru-RU" sz="1400" dirty="0" smtClean="0">
                <a:solidFill>
                  <a:schemeClr val="tx1"/>
                </a:solidFill>
              </a:rPr>
              <a:t> статуя з паросского </a:t>
            </a:r>
            <a:r>
              <a:rPr lang="ru-RU" sz="1400" dirty="0" err="1" smtClean="0">
                <a:solidFill>
                  <a:schemeClr val="tx1"/>
                </a:solidFill>
              </a:rPr>
              <a:t>мармуру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виявлена</a:t>
            </a:r>
            <a:r>
              <a:rPr lang="ru-RU" sz="1400" dirty="0" smtClean="0">
                <a:solidFill>
                  <a:schemeClr val="tx1"/>
                </a:solidFill>
              </a:rPr>
              <a:t> ​​</a:t>
            </a:r>
            <a:r>
              <a:rPr lang="ru-RU" sz="1400" dirty="0" err="1" smtClean="0">
                <a:solidFill>
                  <a:schemeClr val="tx1"/>
                </a:solidFill>
              </a:rPr>
              <a:t>Ернстом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Курц</a:t>
            </a:r>
            <a:r>
              <a:rPr lang="ru-RU" sz="1400" dirty="0" smtClean="0">
                <a:solidFill>
                  <a:schemeClr val="tx1"/>
                </a:solidFill>
              </a:rPr>
              <a:t> в 1877 </a:t>
            </a:r>
            <a:r>
              <a:rPr lang="ru-RU" sz="1400" dirty="0" err="1" smtClean="0">
                <a:solidFill>
                  <a:schemeClr val="tx1"/>
                </a:solidFill>
              </a:rPr>
              <a:t>році</a:t>
            </a:r>
            <a:r>
              <a:rPr lang="ru-RU" sz="1400" dirty="0" smtClean="0">
                <a:solidFill>
                  <a:schemeClr val="tx1"/>
                </a:solidFill>
              </a:rPr>
              <a:t> при </a:t>
            </a:r>
            <a:r>
              <a:rPr lang="ru-RU" sz="1400" dirty="0" err="1" smtClean="0">
                <a:solidFill>
                  <a:schemeClr val="tx1"/>
                </a:solidFill>
              </a:rPr>
              <a:t>розкопках</a:t>
            </a:r>
            <a:r>
              <a:rPr lang="ru-RU" sz="1400" dirty="0" smtClean="0">
                <a:solidFill>
                  <a:schemeClr val="tx1"/>
                </a:solidFill>
              </a:rPr>
              <a:t> храму </a:t>
            </a:r>
            <a:r>
              <a:rPr lang="ru-RU" sz="1400" dirty="0" err="1" smtClean="0">
                <a:solidFill>
                  <a:schemeClr val="tx1"/>
                </a:solidFill>
              </a:rPr>
              <a:t>Гери</a:t>
            </a:r>
            <a:r>
              <a:rPr lang="ru-RU" sz="1400" dirty="0" smtClean="0">
                <a:solidFill>
                  <a:schemeClr val="tx1"/>
                </a:solidFill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</a:rPr>
              <a:t>Олімпії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Висота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фігури</a:t>
            </a:r>
            <a:r>
              <a:rPr lang="ru-RU" sz="1400" dirty="0" smtClean="0">
                <a:solidFill>
                  <a:schemeClr val="tx1"/>
                </a:solidFill>
              </a:rPr>
              <a:t> Гермеса - 212 см , з </a:t>
            </a:r>
            <a:r>
              <a:rPr lang="ru-RU" sz="1400" dirty="0" err="1" smtClean="0">
                <a:solidFill>
                  <a:schemeClr val="tx1"/>
                </a:solidFill>
              </a:rPr>
              <a:t>п'єдесталом</a:t>
            </a:r>
            <a:r>
              <a:rPr lang="ru-RU" sz="1400" dirty="0" smtClean="0">
                <a:solidFill>
                  <a:schemeClr val="tx1"/>
                </a:solidFill>
              </a:rPr>
              <a:t> - 370 см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Навіть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якщо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допустити</a:t>
            </a:r>
            <a:r>
              <a:rPr lang="ru-RU" sz="1400" dirty="0" smtClean="0">
                <a:solidFill>
                  <a:schemeClr val="tx1"/>
                </a:solidFill>
              </a:rPr>
              <a:t> авторство Праксителя , статуя в </a:t>
            </a:r>
            <a:r>
              <a:rPr lang="ru-RU" sz="1400" dirty="0" err="1" smtClean="0">
                <a:solidFill>
                  <a:schemeClr val="tx1"/>
                </a:solidFill>
              </a:rPr>
              <a:t>давнину</a:t>
            </a:r>
            <a:r>
              <a:rPr lang="ru-RU" sz="1400" dirty="0" smtClean="0">
                <a:solidFill>
                  <a:schemeClr val="tx1"/>
                </a:solidFill>
              </a:rPr>
              <a:t> не </a:t>
            </a:r>
            <a:r>
              <a:rPr lang="ru-RU" sz="1400" dirty="0" err="1" smtClean="0">
                <a:solidFill>
                  <a:schemeClr val="tx1"/>
                </a:solidFill>
              </a:rPr>
              <a:t>відносилася</a:t>
            </a:r>
            <a:r>
              <a:rPr lang="ru-RU" sz="1400" dirty="0" smtClean="0">
                <a:solidFill>
                  <a:schemeClr val="tx1"/>
                </a:solidFill>
              </a:rPr>
              <a:t> до числа </a:t>
            </a:r>
            <a:r>
              <a:rPr lang="ru-RU" sz="1400" dirty="0" err="1" smtClean="0">
                <a:solidFill>
                  <a:schemeClr val="tx1"/>
                </a:solidFill>
              </a:rPr>
              <a:t>знаменитих</a:t>
            </a:r>
            <a:r>
              <a:rPr lang="ru-RU" sz="1400" dirty="0" smtClean="0">
                <a:solidFill>
                  <a:schemeClr val="tx1"/>
                </a:solidFill>
              </a:rPr>
              <a:t> , </a:t>
            </a:r>
            <a:r>
              <a:rPr lang="ru-RU" sz="1400" dirty="0" err="1" smtClean="0">
                <a:solidFill>
                  <a:schemeClr val="tx1"/>
                </a:solidFill>
              </a:rPr>
              <a:t>бо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копії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її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невідомі</a:t>
            </a:r>
            <a:r>
              <a:rPr lang="ru-RU" sz="1400" dirty="0" smtClean="0">
                <a:solidFill>
                  <a:schemeClr val="tx1"/>
                </a:solidFill>
              </a:rPr>
              <a:t>. Статуя </a:t>
            </a:r>
            <a:r>
              <a:rPr lang="ru-RU" sz="1400" dirty="0" err="1" smtClean="0">
                <a:solidFill>
                  <a:schemeClr val="tx1"/>
                </a:solidFill>
              </a:rPr>
              <a:t>знаходиться</a:t>
            </a:r>
            <a:r>
              <a:rPr lang="ru-RU" sz="1400" dirty="0" smtClean="0">
                <a:solidFill>
                  <a:schemeClr val="tx1"/>
                </a:solidFill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</a:rPr>
              <a:t>зборах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Археологічного</a:t>
            </a:r>
            <a:r>
              <a:rPr lang="ru-RU" sz="1400" dirty="0" smtClean="0">
                <a:solidFill>
                  <a:schemeClr val="tx1"/>
                </a:solidFill>
              </a:rPr>
              <a:t> музею </a:t>
            </a:r>
            <a:r>
              <a:rPr lang="ru-RU" sz="1400" dirty="0" err="1" smtClean="0">
                <a:solidFill>
                  <a:schemeClr val="tx1"/>
                </a:solidFill>
              </a:rPr>
              <a:t>Олімпії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Кінцівки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фігур</a:t>
            </a:r>
            <a:r>
              <a:rPr lang="ru-RU" sz="1400" dirty="0" smtClean="0">
                <a:solidFill>
                  <a:schemeClr val="tx1"/>
                </a:solidFill>
              </a:rPr>
              <a:t> Гермеса і </a:t>
            </a:r>
            <a:r>
              <a:rPr lang="ru-RU" sz="1400" dirty="0" err="1" smtClean="0">
                <a:solidFill>
                  <a:schemeClr val="tx1"/>
                </a:solidFill>
              </a:rPr>
              <a:t>Діоніса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частково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втрачені</a:t>
            </a:r>
            <a:r>
              <a:rPr lang="ru-RU" sz="1400" dirty="0" smtClean="0">
                <a:solidFill>
                  <a:schemeClr val="tx1"/>
                </a:solidFill>
              </a:rPr>
              <a:t>; на </a:t>
            </a:r>
            <a:r>
              <a:rPr lang="ru-RU" sz="1400" dirty="0" err="1" smtClean="0">
                <a:solidFill>
                  <a:schemeClr val="tx1"/>
                </a:solidFill>
              </a:rPr>
              <a:t>волоссі</a:t>
            </a:r>
            <a:r>
              <a:rPr lang="ru-RU" sz="1400" dirty="0" smtClean="0">
                <a:solidFill>
                  <a:schemeClr val="tx1"/>
                </a:solidFill>
              </a:rPr>
              <a:t> Гермеса </a:t>
            </a:r>
            <a:r>
              <a:rPr lang="ru-RU" sz="1400" dirty="0" err="1" smtClean="0">
                <a:solidFill>
                  <a:schemeClr val="tx1"/>
                </a:solidFill>
              </a:rPr>
              <a:t>збереглися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сліди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кіноварного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покриття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_her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2285992"/>
            <a:ext cx="3500462" cy="4572008"/>
          </a:xfrm>
          <a:prstGeom prst="round2DiagRect">
            <a:avLst>
              <a:gd name="adj1" fmla="val 16667"/>
              <a:gd name="adj2" fmla="val 17885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65721eacda7bab014a54f45f05c0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85728"/>
            <a:ext cx="5832647" cy="61237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42048" cy="47149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«</a:t>
            </a:r>
            <a:r>
              <a:rPr lang="ru-RU" sz="1800" dirty="0" err="1" smtClean="0">
                <a:solidFill>
                  <a:schemeClr val="tx1"/>
                </a:solidFill>
              </a:rPr>
              <a:t>Мойсей</a:t>
            </a:r>
            <a:r>
              <a:rPr lang="ru-RU" sz="1800" dirty="0" smtClean="0">
                <a:solidFill>
                  <a:schemeClr val="tx1"/>
                </a:solidFill>
              </a:rPr>
              <a:t>» - </a:t>
            </a:r>
            <a:r>
              <a:rPr lang="ru-RU" sz="1800" dirty="0" err="1" smtClean="0">
                <a:solidFill>
                  <a:schemeClr val="tx1"/>
                </a:solidFill>
              </a:rPr>
              <a:t>мармурова</a:t>
            </a:r>
            <a:r>
              <a:rPr lang="ru-RU" sz="1800" dirty="0" smtClean="0">
                <a:solidFill>
                  <a:schemeClr val="tx1"/>
                </a:solidFill>
              </a:rPr>
              <a:t> статуя </a:t>
            </a:r>
            <a:r>
              <a:rPr lang="ru-RU" sz="1800" dirty="0" err="1" smtClean="0">
                <a:solidFill>
                  <a:schemeClr val="tx1"/>
                </a:solidFill>
              </a:rPr>
              <a:t>старозавітного</a:t>
            </a:r>
            <a:r>
              <a:rPr lang="ru-RU" sz="1800" dirty="0" smtClean="0">
                <a:solidFill>
                  <a:schemeClr val="tx1"/>
                </a:solidFill>
              </a:rPr>
              <a:t> пророка </a:t>
            </a:r>
            <a:r>
              <a:rPr lang="ru-RU" sz="1800" dirty="0" err="1" smtClean="0">
                <a:solidFill>
                  <a:schemeClr val="tx1"/>
                </a:solidFill>
              </a:rPr>
              <a:t>висотою</a:t>
            </a:r>
            <a:r>
              <a:rPr lang="ru-RU" sz="1800" dirty="0" smtClean="0">
                <a:solidFill>
                  <a:schemeClr val="tx1"/>
                </a:solidFill>
              </a:rPr>
              <a:t> 235 см , яка </a:t>
            </a:r>
            <a:r>
              <a:rPr lang="ru-RU" sz="1800" dirty="0" err="1" smtClean="0">
                <a:solidFill>
                  <a:schemeClr val="tx1"/>
                </a:solidFill>
              </a:rPr>
              <a:t>займає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центральне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місце</a:t>
            </a:r>
            <a:r>
              <a:rPr lang="ru-RU" sz="1800" dirty="0" smtClean="0">
                <a:solidFill>
                  <a:schemeClr val="tx1"/>
                </a:solidFill>
              </a:rPr>
              <a:t> в </a:t>
            </a:r>
            <a:r>
              <a:rPr lang="ru-RU" sz="1800" dirty="0" err="1" smtClean="0">
                <a:solidFill>
                  <a:schemeClr val="tx1"/>
                </a:solidFill>
              </a:rPr>
              <a:t>скульптурній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гробниці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папи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Юлія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римській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базиліці</a:t>
            </a:r>
            <a:r>
              <a:rPr lang="ru-RU" sz="1800" dirty="0" smtClean="0">
                <a:solidFill>
                  <a:schemeClr val="tx1"/>
                </a:solidFill>
              </a:rPr>
              <a:t> Сан -</a:t>
            </a:r>
            <a:r>
              <a:rPr lang="ru-RU" sz="1800" dirty="0" err="1" smtClean="0">
                <a:solidFill>
                  <a:schemeClr val="tx1"/>
                </a:solidFill>
              </a:rPr>
              <a:t>П'єтро</a:t>
            </a:r>
            <a:r>
              <a:rPr lang="ru-RU" sz="1800" dirty="0" smtClean="0">
                <a:solidFill>
                  <a:schemeClr val="tx1"/>
                </a:solidFill>
              </a:rPr>
              <a:t> -</a:t>
            </a:r>
            <a:r>
              <a:rPr lang="ru-RU" sz="1800" dirty="0" err="1" smtClean="0">
                <a:solidFill>
                  <a:schemeClr val="tx1"/>
                </a:solidFill>
              </a:rPr>
              <a:t>ін</a:t>
            </a:r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 err="1" smtClean="0">
                <a:solidFill>
                  <a:schemeClr val="tx1"/>
                </a:solidFill>
              </a:rPr>
              <a:t>Вінколі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Над </a:t>
            </a:r>
            <a:r>
              <a:rPr lang="ru-RU" sz="1800" dirty="0" err="1" smtClean="0">
                <a:solidFill>
                  <a:schemeClr val="tx1"/>
                </a:solidFill>
              </a:rPr>
              <a:t>цією</a:t>
            </a:r>
            <a:r>
              <a:rPr lang="ru-RU" sz="1800" dirty="0" smtClean="0">
                <a:solidFill>
                  <a:schemeClr val="tx1"/>
                </a:solidFill>
              </a:rPr>
              <a:t> скульптурою з 1513 по 1515 роки </a:t>
            </a:r>
            <a:r>
              <a:rPr lang="ru-RU" sz="1800" dirty="0" err="1" smtClean="0">
                <a:solidFill>
                  <a:schemeClr val="tx1"/>
                </a:solidFill>
              </a:rPr>
              <a:t>працював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Мікеланджело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З </a:t>
            </a:r>
            <a:r>
              <a:rPr lang="ru-RU" sz="1800" dirty="0" err="1" smtClean="0">
                <a:solidFill>
                  <a:schemeClr val="tx1"/>
                </a:solidFill>
              </a:rPr>
              <a:t>боків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від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Мойсея</a:t>
            </a:r>
            <a:r>
              <a:rPr lang="ru-RU" sz="1800" dirty="0" smtClean="0">
                <a:solidFill>
                  <a:schemeClr val="tx1"/>
                </a:solidFill>
              </a:rPr>
              <a:t> стоять </a:t>
            </a:r>
            <a:r>
              <a:rPr lang="ru-RU" sz="1800" dirty="0" err="1" smtClean="0">
                <a:solidFill>
                  <a:schemeClr val="tx1"/>
                </a:solidFill>
              </a:rPr>
              <a:t>фігури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Лії</a:t>
            </a:r>
            <a:r>
              <a:rPr lang="ru-RU" sz="1800" dirty="0" smtClean="0">
                <a:solidFill>
                  <a:schemeClr val="tx1"/>
                </a:solidFill>
              </a:rPr>
              <a:t> і </a:t>
            </a:r>
            <a:r>
              <a:rPr lang="ru-RU" sz="1800" dirty="0" err="1" smtClean="0">
                <a:solidFill>
                  <a:schemeClr val="tx1"/>
                </a:solidFill>
              </a:rPr>
              <a:t>Рахілі</a:t>
            </a:r>
            <a:r>
              <a:rPr lang="ru-RU" sz="1800" dirty="0" smtClean="0">
                <a:solidFill>
                  <a:schemeClr val="tx1"/>
                </a:solidFill>
              </a:rPr>
              <a:t> , </a:t>
            </a:r>
            <a:r>
              <a:rPr lang="ru-RU" sz="1800" dirty="0" err="1" smtClean="0">
                <a:solidFill>
                  <a:schemeClr val="tx1"/>
                </a:solidFill>
              </a:rPr>
              <a:t>виконані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учнями</a:t>
            </a:r>
            <a:r>
              <a:rPr lang="ru-RU" sz="1800" dirty="0" smtClean="0">
                <a:solidFill>
                  <a:schemeClr val="tx1"/>
                </a:solidFill>
              </a:rPr>
              <a:t> великого </a:t>
            </a:r>
            <a:r>
              <a:rPr lang="ru-RU" sz="1800" dirty="0" err="1" smtClean="0">
                <a:solidFill>
                  <a:schemeClr val="tx1"/>
                </a:solidFill>
              </a:rPr>
              <a:t>майстра</a:t>
            </a:r>
            <a:r>
              <a:rPr lang="ru-RU" sz="1800" dirty="0" smtClean="0">
                <a:solidFill>
                  <a:schemeClr val="tx1"/>
                </a:solidFill>
              </a:rPr>
              <a:t>. «</a:t>
            </a:r>
            <a:r>
              <a:rPr lang="ru-RU" sz="1800" dirty="0" err="1" smtClean="0">
                <a:solidFill>
                  <a:schemeClr val="tx1"/>
                </a:solidFill>
              </a:rPr>
              <a:t>Мойсей</a:t>
            </a:r>
            <a:r>
              <a:rPr lang="ru-RU" sz="1800" dirty="0" smtClean="0">
                <a:solidFill>
                  <a:schemeClr val="tx1"/>
                </a:solidFill>
              </a:rPr>
              <a:t>» </a:t>
            </a:r>
            <a:r>
              <a:rPr lang="ru-RU" sz="1800" dirty="0" err="1" smtClean="0">
                <a:solidFill>
                  <a:schemeClr val="tx1"/>
                </a:solidFill>
              </a:rPr>
              <a:t>являє</a:t>
            </a:r>
            <a:r>
              <a:rPr lang="ru-RU" sz="1800" dirty="0" smtClean="0">
                <a:solidFill>
                  <a:schemeClr val="tx1"/>
                </a:solidFill>
              </a:rPr>
              <a:t> собою фрагмент </a:t>
            </a:r>
            <a:r>
              <a:rPr lang="ru-RU" sz="1800" dirty="0" err="1" smtClean="0">
                <a:solidFill>
                  <a:schemeClr val="tx1"/>
                </a:solidFill>
              </a:rPr>
              <a:t>грандіозного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задуму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гробниці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Юлія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 , </a:t>
            </a:r>
            <a:r>
              <a:rPr lang="ru-RU" sz="1800" dirty="0" err="1" smtClean="0">
                <a:solidFill>
                  <a:schemeClr val="tx1"/>
                </a:solidFill>
              </a:rPr>
              <a:t>який</a:t>
            </a:r>
            <a:r>
              <a:rPr lang="ru-RU" sz="1800" dirty="0" smtClean="0">
                <a:solidFill>
                  <a:schemeClr val="tx1"/>
                </a:solidFill>
              </a:rPr>
              <a:t> не </a:t>
            </a:r>
            <a:r>
              <a:rPr lang="ru-RU" sz="1800" dirty="0" err="1" smtClean="0">
                <a:solidFill>
                  <a:schemeClr val="tx1"/>
                </a:solidFill>
              </a:rPr>
              <a:t>здійснився</a:t>
            </a:r>
            <a:r>
              <a:rPr lang="ru-RU" sz="1800" dirty="0" smtClean="0">
                <a:solidFill>
                  <a:schemeClr val="tx1"/>
                </a:solidFill>
              </a:rPr>
              <a:t> через </a:t>
            </a:r>
            <a:r>
              <a:rPr lang="ru-RU" sz="1800" dirty="0" err="1" smtClean="0">
                <a:solidFill>
                  <a:schemeClr val="tx1"/>
                </a:solidFill>
              </a:rPr>
              <a:t>фінансові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труднощі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спадкоємців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понтифіка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</a:rPr>
              <a:t>Спочатку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гробницю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передбачалося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встановити</a:t>
            </a:r>
            <a:r>
              <a:rPr lang="ru-RU" sz="1800" dirty="0" smtClean="0">
                <a:solidFill>
                  <a:schemeClr val="tx1"/>
                </a:solidFill>
              </a:rPr>
              <a:t> в </a:t>
            </a:r>
            <a:r>
              <a:rPr lang="ru-RU" sz="1800" dirty="0" err="1" smtClean="0">
                <a:solidFill>
                  <a:schemeClr val="tx1"/>
                </a:solidFill>
              </a:rPr>
              <a:t>базиліці</a:t>
            </a:r>
            <a:r>
              <a:rPr lang="ru-RU" sz="1800" dirty="0" smtClean="0">
                <a:solidFill>
                  <a:schemeClr val="tx1"/>
                </a:solidFill>
              </a:rPr>
              <a:t> св. Петра . Скульптор </a:t>
            </a:r>
            <a:r>
              <a:rPr lang="ru-RU" sz="1800" dirty="0" err="1" smtClean="0">
                <a:solidFill>
                  <a:schemeClr val="tx1"/>
                </a:solidFill>
              </a:rPr>
              <a:t>виконав</a:t>
            </a:r>
            <a:r>
              <a:rPr lang="ru-RU" sz="1800" dirty="0" smtClean="0">
                <a:solidFill>
                  <a:schemeClr val="tx1"/>
                </a:solidFill>
              </a:rPr>
              <a:t> для </a:t>
            </a:r>
            <a:r>
              <a:rPr lang="ru-RU" sz="1800" dirty="0" err="1" smtClean="0">
                <a:solidFill>
                  <a:schemeClr val="tx1"/>
                </a:solidFill>
              </a:rPr>
              <a:t>неї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ще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кілька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фігур</a:t>
            </a:r>
            <a:r>
              <a:rPr lang="ru-RU" sz="1800" dirty="0" smtClean="0">
                <a:solidFill>
                  <a:schemeClr val="tx1"/>
                </a:solidFill>
              </a:rPr>
              <a:t> , у тому </a:t>
            </a:r>
            <a:r>
              <a:rPr lang="ru-RU" sz="1800" dirty="0" err="1" smtClean="0">
                <a:solidFill>
                  <a:schemeClr val="tx1"/>
                </a:solidFill>
              </a:rPr>
              <a:t>числі</a:t>
            </a:r>
            <a:r>
              <a:rPr lang="ru-RU" sz="1800" dirty="0" smtClean="0">
                <a:solidFill>
                  <a:schemeClr val="tx1"/>
                </a:solidFill>
              </a:rPr>
              <a:t> « </a:t>
            </a:r>
            <a:r>
              <a:rPr lang="ru-RU" sz="1800" dirty="0" err="1" smtClean="0">
                <a:solidFill>
                  <a:schemeClr val="tx1"/>
                </a:solidFill>
              </a:rPr>
              <a:t>повсталого</a:t>
            </a:r>
            <a:r>
              <a:rPr lang="ru-RU" sz="1800" dirty="0" smtClean="0">
                <a:solidFill>
                  <a:schemeClr val="tx1"/>
                </a:solidFill>
              </a:rPr>
              <a:t> раба » і « </a:t>
            </a:r>
            <a:r>
              <a:rPr lang="ru-RU" sz="1800" dirty="0" err="1" smtClean="0">
                <a:solidFill>
                  <a:schemeClr val="tx1"/>
                </a:solidFill>
              </a:rPr>
              <a:t>вмираючого</a:t>
            </a:r>
            <a:r>
              <a:rPr lang="ru-RU" sz="1800" dirty="0" smtClean="0">
                <a:solidFill>
                  <a:schemeClr val="tx1"/>
                </a:solidFill>
              </a:rPr>
              <a:t> раба », </a:t>
            </a:r>
            <a:r>
              <a:rPr lang="ru-RU" sz="1800" dirty="0" err="1" smtClean="0">
                <a:solidFill>
                  <a:schemeClr val="tx1"/>
                </a:solidFill>
              </a:rPr>
              <a:t>які</a:t>
            </a:r>
            <a:r>
              <a:rPr lang="ru-RU" sz="1800" dirty="0" smtClean="0">
                <a:solidFill>
                  <a:schemeClr val="tx1"/>
                </a:solidFill>
              </a:rPr>
              <a:t> не </a:t>
            </a:r>
            <a:r>
              <a:rPr lang="ru-RU" sz="1800" dirty="0" err="1" smtClean="0">
                <a:solidFill>
                  <a:schemeClr val="tx1"/>
                </a:solidFill>
              </a:rPr>
              <a:t>увійшли</a:t>
            </a:r>
            <a:r>
              <a:rPr lang="ru-RU" sz="1800" dirty="0" smtClean="0">
                <a:solidFill>
                  <a:schemeClr val="tx1"/>
                </a:solidFill>
              </a:rPr>
              <a:t> в </a:t>
            </a:r>
            <a:r>
              <a:rPr lang="ru-RU" sz="1800" dirty="0" err="1" smtClean="0">
                <a:solidFill>
                  <a:schemeClr val="tx1"/>
                </a:solidFill>
              </a:rPr>
              <a:t>остаточну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версію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гробниці</a:t>
            </a:r>
            <a:r>
              <a:rPr lang="ru-RU" sz="1800" dirty="0" smtClean="0">
                <a:solidFill>
                  <a:schemeClr val="tx1"/>
                </a:solidFill>
              </a:rPr>
              <a:t> через </a:t>
            </a:r>
            <a:r>
              <a:rPr lang="ru-RU" sz="1800" dirty="0" err="1" smtClean="0">
                <a:solidFill>
                  <a:schemeClr val="tx1"/>
                </a:solidFill>
              </a:rPr>
              <a:t>зміненого</a:t>
            </a:r>
            <a:r>
              <a:rPr lang="ru-RU" sz="1800" dirty="0" smtClean="0">
                <a:solidFill>
                  <a:schemeClr val="tx1"/>
                </a:solidFill>
              </a:rPr>
              <a:t> масштабу.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0px-Michelangelos_Dav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6408712" cy="6264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42048" cy="602587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Давид - шедевр </a:t>
            </a:r>
            <a:r>
              <a:rPr lang="ru-RU" sz="1600" dirty="0" err="1" smtClean="0">
                <a:solidFill>
                  <a:schemeClr val="tx1"/>
                </a:solidFill>
              </a:rPr>
              <a:t>епохи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Відродження</a:t>
            </a:r>
            <a:r>
              <a:rPr lang="ru-RU" sz="1600" dirty="0" smtClean="0">
                <a:solidFill>
                  <a:schemeClr val="tx1"/>
                </a:solidFill>
              </a:rPr>
              <a:t> , </a:t>
            </a:r>
            <a:r>
              <a:rPr lang="ru-RU" sz="1600" dirty="0" err="1" smtClean="0">
                <a:solidFill>
                  <a:schemeClr val="tx1"/>
                </a:solidFill>
              </a:rPr>
              <a:t>мармурова</a:t>
            </a:r>
            <a:r>
              <a:rPr lang="ru-RU" sz="1600" dirty="0" smtClean="0">
                <a:solidFill>
                  <a:schemeClr val="tx1"/>
                </a:solidFill>
              </a:rPr>
              <a:t> скульптура </a:t>
            </a:r>
            <a:r>
              <a:rPr lang="ru-RU" sz="1600" dirty="0" err="1" smtClean="0">
                <a:solidFill>
                  <a:schemeClr val="tx1"/>
                </a:solidFill>
              </a:rPr>
              <a:t>Мікеланджело</a:t>
            </a:r>
            <a:r>
              <a:rPr lang="ru-RU" sz="1600" dirty="0" smtClean="0">
                <a:solidFill>
                  <a:schemeClr val="tx1"/>
                </a:solidFill>
              </a:rPr>
              <a:t> , Створена ПРОТЯГ 1501 - 1504 </a:t>
            </a:r>
            <a:r>
              <a:rPr lang="ru-RU" sz="1600" dirty="0" err="1" smtClean="0">
                <a:solidFill>
                  <a:schemeClr val="tx1"/>
                </a:solidFill>
              </a:rPr>
              <a:t>рр</a:t>
            </a:r>
            <a:r>
              <a:rPr lang="ru-RU" sz="1600" dirty="0" smtClean="0">
                <a:solidFill>
                  <a:schemeClr val="tx1"/>
                </a:solidFill>
              </a:rPr>
              <a:t> . Статуя </a:t>
            </a:r>
            <a:r>
              <a:rPr lang="ru-RU" sz="1600" dirty="0" err="1" smtClean="0">
                <a:solidFill>
                  <a:schemeClr val="tx1"/>
                </a:solidFill>
              </a:rPr>
              <a:t>зображає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біблійного</a:t>
            </a:r>
            <a:r>
              <a:rPr lang="ru-RU" sz="1600" dirty="0" smtClean="0">
                <a:solidFill>
                  <a:schemeClr val="tx1"/>
                </a:solidFill>
              </a:rPr>
              <a:t> персонажа Давида перед </a:t>
            </a:r>
            <a:r>
              <a:rPr lang="ru-RU" sz="1600" dirty="0" err="1" smtClean="0">
                <a:solidFill>
                  <a:schemeClr val="tx1"/>
                </a:solidFill>
              </a:rPr>
              <a:t>вірішальнім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двобоєм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Із</a:t>
            </a:r>
            <a:r>
              <a:rPr lang="ru-RU" sz="1600" dirty="0" smtClean="0">
                <a:solidFill>
                  <a:schemeClr val="tx1"/>
                </a:solidFill>
              </a:rPr>
              <a:t> филистимлянином </a:t>
            </a:r>
            <a:r>
              <a:rPr lang="ru-RU" sz="1600" dirty="0" err="1" smtClean="0">
                <a:solidFill>
                  <a:schemeClr val="tx1"/>
                </a:solidFill>
              </a:rPr>
              <a:t>Голіафом</a:t>
            </a:r>
            <a:r>
              <a:rPr lang="ru-RU" sz="1600" dirty="0" smtClean="0">
                <a:solidFill>
                  <a:schemeClr val="tx1"/>
                </a:solidFill>
              </a:rPr>
              <a:t> . </a:t>
            </a:r>
            <a:r>
              <a:rPr lang="ru-RU" sz="1600" dirty="0" err="1" smtClean="0">
                <a:solidFill>
                  <a:schemeClr val="tx1"/>
                </a:solidFill>
              </a:rPr>
              <a:t>Молодий</a:t>
            </a:r>
            <a:r>
              <a:rPr lang="ru-RU" sz="1600" dirty="0" smtClean="0">
                <a:solidFill>
                  <a:schemeClr val="tx1"/>
                </a:solidFill>
              </a:rPr>
              <a:t> пастух , </a:t>
            </a:r>
            <a:r>
              <a:rPr lang="ru-RU" sz="1600" dirty="0" err="1" smtClean="0">
                <a:solidFill>
                  <a:schemeClr val="tx1"/>
                </a:solidFill>
              </a:rPr>
              <a:t>Майбутній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цар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Ізраїлю</a:t>
            </a:r>
            <a:r>
              <a:rPr lang="ru-RU" sz="1600" dirty="0" smtClean="0">
                <a:solidFill>
                  <a:schemeClr val="tx1"/>
                </a:solidFill>
              </a:rPr>
              <a:t> , </a:t>
            </a:r>
            <a:r>
              <a:rPr lang="ru-RU" sz="1600" dirty="0" err="1" smtClean="0">
                <a:solidFill>
                  <a:schemeClr val="tx1"/>
                </a:solidFill>
              </a:rPr>
              <a:t>зосереджено</a:t>
            </a:r>
            <a:r>
              <a:rPr lang="ru-RU" sz="1600" dirty="0" smtClean="0">
                <a:solidFill>
                  <a:schemeClr val="tx1"/>
                </a:solidFill>
              </a:rPr>
              <a:t> дивиться на </a:t>
            </a:r>
            <a:r>
              <a:rPr lang="ru-RU" sz="1600" dirty="0" err="1" smtClean="0">
                <a:solidFill>
                  <a:schemeClr val="tx1"/>
                </a:solidFill>
              </a:rPr>
              <a:t>свого</a:t>
            </a:r>
            <a:r>
              <a:rPr lang="ru-RU" sz="1600" dirty="0" smtClean="0">
                <a:solidFill>
                  <a:schemeClr val="tx1"/>
                </a:solidFill>
              </a:rPr>
              <a:t> невидимого супротивника , </a:t>
            </a:r>
            <a:r>
              <a:rPr lang="ru-RU" sz="1600" dirty="0" err="1" smtClean="0">
                <a:solidFill>
                  <a:schemeClr val="tx1"/>
                </a:solidFill>
              </a:rPr>
              <a:t>готуючісь</a:t>
            </a:r>
            <a:r>
              <a:rPr lang="ru-RU" sz="1600" dirty="0" smtClean="0">
                <a:solidFill>
                  <a:schemeClr val="tx1"/>
                </a:solidFill>
              </a:rPr>
              <a:t> до </a:t>
            </a:r>
            <a:r>
              <a:rPr lang="ru-RU" sz="1600" dirty="0" err="1" smtClean="0">
                <a:solidFill>
                  <a:schemeClr val="tx1"/>
                </a:solidFill>
              </a:rPr>
              <a:t>битви</a:t>
            </a:r>
            <a:r>
              <a:rPr lang="ru-RU" sz="1600" dirty="0" smtClean="0">
                <a:solidFill>
                  <a:schemeClr val="tx1"/>
                </a:solidFill>
              </a:rPr>
              <a:t> . Скульптуру </a:t>
            </a:r>
            <a:r>
              <a:rPr lang="ru-RU" sz="1600" dirty="0" err="1" smtClean="0">
                <a:solidFill>
                  <a:schemeClr val="tx1"/>
                </a:solidFill>
              </a:rPr>
              <a:t>Було</a:t>
            </a:r>
            <a:r>
              <a:rPr lang="ru-RU" sz="1600" dirty="0" smtClean="0">
                <a:solidFill>
                  <a:schemeClr val="tx1"/>
                </a:solidFill>
              </a:rPr>
              <a:t> ВСТАНОВЛЕНО 8 </a:t>
            </a:r>
            <a:r>
              <a:rPr lang="ru-RU" sz="1600" dirty="0" err="1" smtClean="0">
                <a:solidFill>
                  <a:schemeClr val="tx1"/>
                </a:solidFill>
              </a:rPr>
              <a:t>вересня</a:t>
            </a:r>
            <a:r>
              <a:rPr lang="ru-RU" sz="1600" dirty="0" smtClean="0">
                <a:solidFill>
                  <a:schemeClr val="tx1"/>
                </a:solidFill>
              </a:rPr>
              <a:t> 1504 году на </a:t>
            </a:r>
            <a:r>
              <a:rPr lang="ru-RU" sz="1600" dirty="0" err="1" smtClean="0">
                <a:solidFill>
                  <a:schemeClr val="tx1"/>
                </a:solidFill>
              </a:rPr>
              <a:t>площі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Сіньйорії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Флоренції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й</a:t>
            </a:r>
            <a:r>
              <a:rPr lang="ru-RU" sz="1600" dirty="0" smtClean="0">
                <a:solidFill>
                  <a:schemeClr val="tx1"/>
                </a:solidFill>
              </a:rPr>
              <a:t> з того </a:t>
            </a:r>
            <a:r>
              <a:rPr lang="ru-RU" sz="1600" dirty="0" err="1" smtClean="0">
                <a:solidFill>
                  <a:schemeClr val="tx1"/>
                </a:solidFill>
              </a:rPr>
              <a:t>годині</a:t>
            </a:r>
            <a:r>
              <a:rPr lang="ru-RU" sz="1600" dirty="0" smtClean="0">
                <a:solidFill>
                  <a:schemeClr val="tx1"/>
                </a:solidFill>
              </a:rPr>
              <a:t> скульптура </a:t>
            </a:r>
            <a:r>
              <a:rPr lang="ru-RU" sz="1600" dirty="0" err="1" smtClean="0">
                <a:solidFill>
                  <a:schemeClr val="tx1"/>
                </a:solidFill>
              </a:rPr>
              <a:t>трактувалася</a:t>
            </a:r>
            <a:r>
              <a:rPr lang="ru-RU" sz="1600" dirty="0" smtClean="0">
                <a:solidFill>
                  <a:schemeClr val="tx1"/>
                </a:solidFill>
              </a:rPr>
              <a:t> як символ </a:t>
            </a:r>
            <a:r>
              <a:rPr lang="ru-RU" sz="1600" dirty="0" err="1" smtClean="0">
                <a:solidFill>
                  <a:schemeClr val="tx1"/>
                </a:solidFill>
              </a:rPr>
              <a:t>Флорентійської</a:t>
            </a:r>
            <a:r>
              <a:rPr lang="ru-RU" sz="1600" dirty="0" smtClean="0">
                <a:solidFill>
                  <a:schemeClr val="tx1"/>
                </a:solidFill>
              </a:rPr>
              <a:t> РЕСПУБЛІКИ , а </a:t>
            </a:r>
            <a:r>
              <a:rPr lang="ru-RU" sz="1600" dirty="0" err="1" smtClean="0">
                <a:solidFill>
                  <a:schemeClr val="tx1"/>
                </a:solidFill>
              </a:rPr>
              <a:t>Згідно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цілої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епохи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Ренесансу</a:t>
            </a:r>
            <a:r>
              <a:rPr lang="ru-RU" sz="1600" dirty="0" smtClean="0">
                <a:solidFill>
                  <a:schemeClr val="tx1"/>
                </a:solidFill>
              </a:rPr>
              <a:t> . У 1991 году </a:t>
            </a:r>
            <a:r>
              <a:rPr lang="ru-RU" sz="1600" dirty="0" err="1" smtClean="0">
                <a:solidFill>
                  <a:schemeClr val="tx1"/>
                </a:solidFill>
              </a:rPr>
              <a:t>нижня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частина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статуї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була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пошкоджена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неврівноваженою</a:t>
            </a:r>
            <a:r>
              <a:rPr lang="ru-RU" sz="1600" dirty="0" smtClean="0">
                <a:solidFill>
                  <a:schemeClr val="tx1"/>
                </a:solidFill>
              </a:rPr>
              <a:t> особою з </a:t>
            </a:r>
            <a:r>
              <a:rPr lang="ru-RU" sz="1600" dirty="0" smtClean="0">
                <a:solidFill>
                  <a:schemeClr val="tx1"/>
                </a:solidFill>
              </a:rPr>
              <a:t>молотком. </a:t>
            </a:r>
            <a:r>
              <a:rPr lang="ru-RU" sz="1600" dirty="0" err="1" smtClean="0">
                <a:solidFill>
                  <a:schemeClr val="tx1"/>
                </a:solidFill>
              </a:rPr>
              <a:t>Зразки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мармуру</a:t>
            </a:r>
            <a:r>
              <a:rPr lang="ru-RU" sz="1600" dirty="0" smtClean="0">
                <a:solidFill>
                  <a:schemeClr val="tx1"/>
                </a:solidFill>
              </a:rPr>
              <a:t> , </a:t>
            </a:r>
            <a:r>
              <a:rPr lang="ru-RU" sz="1600" dirty="0" err="1" smtClean="0">
                <a:solidFill>
                  <a:schemeClr val="tx1"/>
                </a:solidFill>
              </a:rPr>
              <a:t>Отримані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вченими</a:t>
            </a:r>
            <a:r>
              <a:rPr lang="ru-RU" sz="1600" dirty="0" smtClean="0">
                <a:solidFill>
                  <a:schemeClr val="tx1"/>
                </a:solidFill>
              </a:rPr>
              <a:t> через </a:t>
            </a:r>
            <a:r>
              <a:rPr lang="ru-RU" sz="1600" dirty="0" err="1" smtClean="0">
                <a:solidFill>
                  <a:schemeClr val="tx1"/>
                </a:solidFill>
              </a:rPr>
              <a:t>цей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Інцидент</a:t>
            </a:r>
            <a:r>
              <a:rPr lang="ru-RU" sz="1600" dirty="0" smtClean="0">
                <a:solidFill>
                  <a:schemeClr val="tx1"/>
                </a:solidFill>
              </a:rPr>
              <a:t> , дозволили </a:t>
            </a:r>
            <a:r>
              <a:rPr lang="ru-RU" sz="1600" dirty="0" err="1" smtClean="0">
                <a:solidFill>
                  <a:schemeClr val="tx1"/>
                </a:solidFill>
              </a:rPr>
              <a:t>визначити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місце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видобутку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Виявилось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, что </a:t>
            </a:r>
            <a:r>
              <a:rPr lang="ru-RU" sz="1600" dirty="0" err="1" smtClean="0">
                <a:solidFill>
                  <a:schemeClr val="tx1"/>
                </a:solidFill>
              </a:rPr>
              <a:t>цей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мармур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містіть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Багато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мікроскопічніх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отворів</a:t>
            </a:r>
            <a:r>
              <a:rPr lang="ru-RU" sz="1600" dirty="0" smtClean="0">
                <a:solidFill>
                  <a:schemeClr val="tx1"/>
                </a:solidFill>
              </a:rPr>
              <a:t> , через </a:t>
            </a:r>
            <a:r>
              <a:rPr lang="ru-RU" sz="1600" dirty="0" err="1" smtClean="0">
                <a:solidFill>
                  <a:schemeClr val="tx1"/>
                </a:solidFill>
              </a:rPr>
              <a:t>щ</a:t>
            </a:r>
            <a:r>
              <a:rPr lang="ru-RU" sz="1600" dirty="0" err="1" smtClean="0">
                <a:solidFill>
                  <a:schemeClr val="tx1"/>
                </a:solidFill>
              </a:rPr>
              <a:t>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стан </a:t>
            </a:r>
            <a:r>
              <a:rPr lang="ru-RU" sz="1600" dirty="0" err="1" smtClean="0">
                <a:solidFill>
                  <a:schemeClr val="tx1"/>
                </a:solidFill>
              </a:rPr>
              <a:t>погіршується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швидше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порівняно</a:t>
            </a:r>
            <a:r>
              <a:rPr lang="ru-RU" sz="1600" dirty="0" smtClean="0">
                <a:solidFill>
                  <a:schemeClr val="tx1"/>
                </a:solidFill>
              </a:rPr>
              <a:t> з </a:t>
            </a:r>
            <a:r>
              <a:rPr lang="ru-RU" sz="1600" dirty="0" err="1" smtClean="0">
                <a:solidFill>
                  <a:schemeClr val="tx1"/>
                </a:solidFill>
              </a:rPr>
              <a:t>іншімі</a:t>
            </a:r>
            <a:r>
              <a:rPr lang="ru-RU" sz="1600" dirty="0" smtClean="0">
                <a:solidFill>
                  <a:schemeClr val="tx1"/>
                </a:solidFill>
              </a:rPr>
              <a:t> видами </a:t>
            </a:r>
            <a:r>
              <a:rPr lang="ru-RU" sz="1600" dirty="0" err="1" smtClean="0">
                <a:solidFill>
                  <a:schemeClr val="tx1"/>
                </a:solidFill>
              </a:rPr>
              <a:t>мармуру</a:t>
            </a:r>
            <a:r>
              <a:rPr lang="ru-RU" sz="1600" dirty="0" smtClean="0">
                <a:solidFill>
                  <a:schemeClr val="tx1"/>
                </a:solidFill>
              </a:rPr>
              <a:t>. Тому з 2003 по 2004 роки </a:t>
            </a:r>
            <a:r>
              <a:rPr lang="ru-RU" sz="1600" dirty="0" err="1" smtClean="0">
                <a:solidFill>
                  <a:schemeClr val="tx1"/>
                </a:solidFill>
              </a:rPr>
              <a:t>Було</a:t>
            </a:r>
            <a:r>
              <a:rPr lang="ru-RU" sz="1600" dirty="0" smtClean="0">
                <a:solidFill>
                  <a:schemeClr val="tx1"/>
                </a:solidFill>
              </a:rPr>
              <a:t> проведено перше великого </a:t>
            </a:r>
            <a:r>
              <a:rPr lang="ru-RU" sz="1600" dirty="0" err="1" smtClean="0">
                <a:solidFill>
                  <a:schemeClr val="tx1"/>
                </a:solidFill>
              </a:rPr>
              <a:t>очищення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статуї</a:t>
            </a:r>
            <a:r>
              <a:rPr lang="ru-RU" sz="1600" dirty="0" smtClean="0">
                <a:solidFill>
                  <a:schemeClr val="tx1"/>
                </a:solidFill>
              </a:rPr>
              <a:t> з 1843 року . </a:t>
            </a:r>
            <a:r>
              <a:rPr lang="ru-RU" sz="1600" dirty="0" err="1" smtClean="0">
                <a:solidFill>
                  <a:schemeClr val="tx1"/>
                </a:solidFill>
              </a:rPr>
              <a:t>Деякі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фахівці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виступали</a:t>
            </a:r>
            <a:r>
              <a:rPr lang="ru-RU" sz="1600" dirty="0" smtClean="0">
                <a:solidFill>
                  <a:schemeClr val="tx1"/>
                </a:solidFill>
              </a:rPr>
              <a:t> проти </a:t>
            </a:r>
            <a:r>
              <a:rPr lang="ru-RU" sz="1600" dirty="0" err="1" smtClean="0">
                <a:solidFill>
                  <a:schemeClr val="tx1"/>
                </a:solidFill>
              </a:rPr>
              <a:t>Очищення</a:t>
            </a:r>
            <a:r>
              <a:rPr lang="ru-RU" sz="1600" dirty="0" smtClean="0">
                <a:solidFill>
                  <a:schemeClr val="tx1"/>
                </a:solidFill>
              </a:rPr>
              <a:t> водою , </a:t>
            </a:r>
            <a:r>
              <a:rPr lang="ru-RU" sz="1600" dirty="0" err="1" smtClean="0">
                <a:solidFill>
                  <a:schemeClr val="tx1"/>
                </a:solidFill>
              </a:rPr>
              <a:t>побоюючісь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Подальшого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погіршення</a:t>
            </a:r>
            <a:r>
              <a:rPr lang="ru-RU" sz="1600" dirty="0" smtClean="0">
                <a:solidFill>
                  <a:schemeClr val="tx1"/>
                </a:solidFill>
              </a:rPr>
              <a:t> . </a:t>
            </a:r>
            <a:r>
              <a:rPr lang="ru-RU" sz="1600" dirty="0" err="1" smtClean="0">
                <a:solidFill>
                  <a:schemeClr val="tx1"/>
                </a:solidFill>
              </a:rPr>
              <a:t>Реставрація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пам'ятника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булу</a:t>
            </a:r>
            <a:r>
              <a:rPr lang="ru-RU" sz="1600" dirty="0" smtClean="0">
                <a:solidFill>
                  <a:schemeClr val="tx1"/>
                </a:solidFill>
              </a:rPr>
              <a:t> проведена под </a:t>
            </a:r>
            <a:r>
              <a:rPr lang="ru-RU" sz="1600" dirty="0" err="1" smtClean="0">
                <a:solidFill>
                  <a:schemeClr val="tx1"/>
                </a:solidFill>
              </a:rPr>
              <a:t>керівніцтвом</a:t>
            </a:r>
            <a:r>
              <a:rPr lang="ru-RU" sz="1600" dirty="0" smtClean="0">
                <a:solidFill>
                  <a:schemeClr val="tx1"/>
                </a:solidFill>
              </a:rPr>
              <a:t> доктора </a:t>
            </a:r>
            <a:r>
              <a:rPr lang="ru-RU" sz="1600" dirty="0" smtClean="0">
                <a:solidFill>
                  <a:schemeClr val="tx1"/>
                </a:solidFill>
              </a:rPr>
              <a:t>Франка. У </a:t>
            </a:r>
            <a:r>
              <a:rPr lang="ru-RU" sz="1600" dirty="0" smtClean="0">
                <a:solidFill>
                  <a:schemeClr val="tx1"/>
                </a:solidFill>
              </a:rPr>
              <a:t>2008 году з метою КРАЩИЙ </a:t>
            </a:r>
            <a:r>
              <a:rPr lang="ru-RU" sz="1600" dirty="0" err="1" smtClean="0">
                <a:solidFill>
                  <a:schemeClr val="tx1"/>
                </a:solidFill>
              </a:rPr>
              <a:t>Збереження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мармуру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Було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запропоновано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ізолювати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статую </a:t>
            </a:r>
            <a:r>
              <a:rPr lang="ru-RU" sz="1600" dirty="0" err="1" smtClean="0">
                <a:solidFill>
                  <a:schemeClr val="tx1"/>
                </a:solidFill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впліву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вібрацій</a:t>
            </a:r>
            <a:r>
              <a:rPr lang="ru-RU" sz="1600" dirty="0" smtClean="0">
                <a:solidFill>
                  <a:schemeClr val="tx1"/>
                </a:solidFill>
              </a:rPr>
              <a:t> , </a:t>
            </a:r>
            <a:r>
              <a:rPr lang="ru-RU" sz="1600" dirty="0" err="1" smtClean="0">
                <a:solidFill>
                  <a:schemeClr val="tx1"/>
                </a:solidFill>
              </a:rPr>
              <a:t>спричинених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кроками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турістів</a:t>
            </a:r>
            <a:r>
              <a:rPr lang="ru-RU" sz="1600" dirty="0" smtClean="0">
                <a:solidFill>
                  <a:schemeClr val="tx1"/>
                </a:solidFill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</a:rPr>
              <a:t>Галереї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Академії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Флоренції</a:t>
            </a:r>
            <a:r>
              <a:rPr lang="ru-RU" sz="1600" dirty="0" smtClean="0">
                <a:solidFill>
                  <a:schemeClr val="tx1"/>
                </a:solidFill>
              </a:rPr>
              <a:t> 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980728"/>
            <a:ext cx="3429000" cy="4223146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Скульптура-</a:t>
            </a:r>
            <a:r>
              <a:rPr lang="uk-UA" sz="3200" dirty="0" smtClean="0"/>
              <a:t> це вид образотворчого мистецтва, твори якого мають об*ємну форму й </a:t>
            </a:r>
            <a:r>
              <a:rPr lang="uk-UA" sz="3200" dirty="0" err="1" smtClean="0"/>
              <a:t>виконються</a:t>
            </a:r>
            <a:r>
              <a:rPr lang="uk-UA" sz="3200" dirty="0" smtClean="0"/>
              <a:t> </a:t>
            </a:r>
            <a:r>
              <a:rPr lang="uk-UA" sz="3200" dirty="0" err="1" smtClean="0"/>
              <a:t>засобавми</a:t>
            </a:r>
            <a:r>
              <a:rPr lang="uk-UA" sz="3200" dirty="0" smtClean="0"/>
              <a:t> </a:t>
            </a:r>
            <a:r>
              <a:rPr lang="uk-UA" sz="3200" dirty="0" err="1" smtClean="0"/>
              <a:t>витесування</a:t>
            </a:r>
            <a:r>
              <a:rPr lang="uk-UA" sz="3200" dirty="0" smtClean="0"/>
              <a:t>, виливання, ліплення.</a:t>
            </a:r>
            <a:endParaRPr lang="ru-RU" sz="3200" dirty="0"/>
          </a:p>
        </p:txBody>
      </p:sp>
      <p:pic>
        <p:nvPicPr>
          <p:cNvPr id="5" name="Рисунок 4" descr="elis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62" r="1862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Кругла скульптура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58072" cy="566355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пов'язана</a:t>
            </a:r>
            <a:r>
              <a:rPr lang="ru-RU" sz="1400" dirty="0" smtClean="0"/>
              <a:t> з </a:t>
            </a:r>
            <a:r>
              <a:rPr lang="ru-RU" sz="1400" dirty="0" err="1" smtClean="0"/>
              <a:t>певною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просторовою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середовищем</a:t>
            </a:r>
            <a:r>
              <a:rPr lang="ru-RU" sz="1400" dirty="0" smtClean="0"/>
              <a:t>, </a:t>
            </a:r>
            <a:r>
              <a:rPr lang="ru-RU" sz="1400" dirty="0" err="1" smtClean="0"/>
              <a:t>висвітлена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штучним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світлом</a:t>
            </a:r>
            <a:r>
              <a:rPr lang="ru-RU" sz="1400" dirty="0" smtClean="0"/>
              <a:t>.  </a:t>
            </a:r>
            <a:r>
              <a:rPr lang="ru-RU" sz="1400" dirty="0" err="1" smtClean="0"/>
              <a:t>Світло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тінь</a:t>
            </a:r>
            <a:r>
              <a:rPr lang="ru-RU" sz="1400" dirty="0" smtClean="0"/>
              <a:t> </a:t>
            </a:r>
            <a:r>
              <a:rPr lang="ru-RU" sz="1400" dirty="0" err="1" smtClean="0"/>
              <a:t>служать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художньо-пластичної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суті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Вони </a:t>
            </a:r>
            <a:r>
              <a:rPr lang="ru-RU" sz="1400" dirty="0" err="1" smtClean="0"/>
              <a:t>розташовуються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поверхні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відповідності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характером </a:t>
            </a:r>
            <a:r>
              <a:rPr lang="ru-RU" sz="1400" dirty="0" err="1" smtClean="0"/>
              <a:t>ліплення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освітлення</a:t>
            </a:r>
            <a:r>
              <a:rPr lang="ru-RU" sz="1400" dirty="0" smtClean="0"/>
              <a:t>. Є ряд </a:t>
            </a:r>
            <a:r>
              <a:rPr lang="ru-RU" sz="1400" dirty="0" err="1" smtClean="0"/>
              <a:t>різновидів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</a:t>
            </a:r>
            <a:r>
              <a:rPr lang="ru-RU" sz="1400" dirty="0" err="1" smtClean="0"/>
              <a:t>Основні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них - статуя,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фігур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пов'язаних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собою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композиційно</a:t>
            </a:r>
            <a:r>
              <a:rPr lang="ru-RU" sz="1400" dirty="0" smtClean="0"/>
              <a:t>, голова, </a:t>
            </a:r>
            <a:r>
              <a:rPr lang="ru-RU" sz="1400" dirty="0" err="1" smtClean="0"/>
              <a:t>погруддя</a:t>
            </a:r>
            <a:r>
              <a:rPr lang="ru-RU" sz="1400" dirty="0" smtClean="0"/>
              <a:t> (</a:t>
            </a:r>
            <a:r>
              <a:rPr lang="ru-RU" sz="1400" dirty="0" err="1" smtClean="0"/>
              <a:t>погрудноє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).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Головними</a:t>
            </a:r>
            <a:r>
              <a:rPr lang="ru-RU" sz="1400" dirty="0" smtClean="0"/>
              <a:t> типами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 є: статуя, </a:t>
            </a:r>
            <a:r>
              <a:rPr lang="ru-RU" sz="1400" dirty="0" err="1" smtClean="0"/>
              <a:t>статуетка</a:t>
            </a:r>
            <a:r>
              <a:rPr lang="ru-RU" sz="1400" dirty="0" smtClean="0"/>
              <a:t>, </a:t>
            </a:r>
            <a:r>
              <a:rPr lang="ru-RU" sz="1400" dirty="0" err="1" smtClean="0"/>
              <a:t>погруддя</a:t>
            </a:r>
            <a:r>
              <a:rPr lang="ru-RU" sz="1400" dirty="0" smtClean="0"/>
              <a:t>, торс </a:t>
            </a:r>
            <a:r>
              <a:rPr lang="ru-RU" sz="1400" dirty="0" err="1" smtClean="0"/>
              <a:t>і</a:t>
            </a:r>
            <a:r>
              <a:rPr lang="ru-RU" sz="1400" dirty="0" smtClean="0"/>
              <a:t> скульптурна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Бюст - </a:t>
            </a:r>
            <a:r>
              <a:rPr lang="ru-RU" sz="1400" dirty="0" err="1" smtClean="0"/>
              <a:t>погрудне</a:t>
            </a:r>
            <a:r>
              <a:rPr lang="ru-RU" sz="1400" dirty="0" smtClean="0"/>
              <a:t>, </a:t>
            </a:r>
            <a:r>
              <a:rPr lang="ru-RU" sz="1400" dirty="0" err="1" smtClean="0"/>
              <a:t>поясний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оплечное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круглій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скульптурі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Скульптурний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верстат</a:t>
            </a:r>
            <a:r>
              <a:rPr lang="ru-RU" sz="1400" dirty="0" smtClean="0"/>
              <a:t> - </a:t>
            </a:r>
            <a:r>
              <a:rPr lang="ru-RU" sz="1400" dirty="0" err="1" smtClean="0"/>
              <a:t>дерев'яний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триніжок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квадратної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дошкою-підставкою</a:t>
            </a:r>
            <a:r>
              <a:rPr lang="ru-RU" sz="1400" dirty="0" smtClean="0"/>
              <a:t>, на яку </a:t>
            </a:r>
            <a:r>
              <a:rPr lang="ru-RU" sz="1400" dirty="0" err="1" smtClean="0"/>
              <a:t>поміщають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створюване</a:t>
            </a:r>
            <a:r>
              <a:rPr lang="ru-RU" sz="1400" dirty="0" smtClean="0"/>
              <a:t> </a:t>
            </a:r>
            <a:r>
              <a:rPr lang="ru-RU" sz="1400" dirty="0" err="1" smtClean="0"/>
              <a:t>твір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Статуетка</a:t>
            </a:r>
            <a:r>
              <a:rPr lang="ru-RU" sz="1400" dirty="0" smtClean="0"/>
              <a:t> - вид </a:t>
            </a:r>
            <a:r>
              <a:rPr lang="ru-RU" sz="1400" dirty="0" err="1" smtClean="0"/>
              <a:t>дрібної</a:t>
            </a:r>
            <a:r>
              <a:rPr lang="ru-RU" sz="1400" dirty="0" smtClean="0"/>
              <a:t> пластики, статуя </a:t>
            </a:r>
            <a:r>
              <a:rPr lang="ru-RU" sz="1400" dirty="0" err="1" smtClean="0"/>
              <a:t>настільного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кабінетного</a:t>
            </a:r>
            <a:r>
              <a:rPr lang="ru-RU" sz="1400" dirty="0" smtClean="0"/>
              <a:t>) </a:t>
            </a:r>
            <a:r>
              <a:rPr lang="ru-RU" sz="1400" dirty="0" err="1" smtClean="0"/>
              <a:t>розміру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натуральної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величини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служить для </a:t>
            </a:r>
            <a:r>
              <a:rPr lang="ru-RU" sz="1400" dirty="0" err="1" smtClean="0"/>
              <a:t>прикраси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інтер'єру</a:t>
            </a:r>
            <a:r>
              <a:rPr lang="ru-RU" sz="1400" dirty="0" smtClean="0"/>
              <a:t>. Статуя - </a:t>
            </a:r>
            <a:r>
              <a:rPr lang="ru-RU" sz="1400" dirty="0" err="1" smtClean="0"/>
              <a:t>вільно</a:t>
            </a:r>
            <a:r>
              <a:rPr lang="ru-RU" sz="1400" dirty="0" smtClean="0"/>
              <a:t> стоячий </a:t>
            </a:r>
            <a:r>
              <a:rPr lang="ru-RU" sz="1400" dirty="0" err="1" smtClean="0"/>
              <a:t>об'ємне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фігури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ріст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фантастичної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істоти</a:t>
            </a:r>
            <a:r>
              <a:rPr lang="ru-RU" sz="1400" dirty="0" smtClean="0"/>
              <a:t>. </a:t>
            </a:r>
            <a:r>
              <a:rPr lang="ru-RU" sz="1400" dirty="0" err="1" smtClean="0"/>
              <a:t>Зазвичай</a:t>
            </a:r>
            <a:r>
              <a:rPr lang="ru-RU" sz="1400" dirty="0" smtClean="0"/>
              <a:t> статуя </a:t>
            </a:r>
            <a:r>
              <a:rPr lang="ru-RU" sz="1400" dirty="0" err="1" smtClean="0"/>
              <a:t>поміщається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постаменті</a:t>
            </a:r>
            <a:r>
              <a:rPr lang="ru-RU" sz="1400" dirty="0" smtClean="0"/>
              <a:t>. Так звана </a:t>
            </a:r>
            <a:r>
              <a:rPr lang="ru-RU" sz="1400" dirty="0" err="1" smtClean="0"/>
              <a:t>кінна</a:t>
            </a:r>
            <a:r>
              <a:rPr lang="ru-RU" sz="1400" dirty="0" smtClean="0"/>
              <a:t> статуя </a:t>
            </a:r>
            <a:r>
              <a:rPr lang="ru-RU" sz="1400" dirty="0" err="1" smtClean="0"/>
              <a:t>зображує</a:t>
            </a:r>
            <a:r>
              <a:rPr lang="ru-RU" sz="1400" dirty="0" smtClean="0"/>
              <a:t> вершника. </a:t>
            </a:r>
          </a:p>
          <a:p>
            <a:r>
              <a:rPr lang="ru-RU" sz="1400" dirty="0" smtClean="0"/>
              <a:t>Торс - </a:t>
            </a:r>
            <a:r>
              <a:rPr lang="ru-RU" sz="1400" dirty="0" err="1" smtClean="0"/>
              <a:t>скульптурне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тулуба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голови</a:t>
            </a:r>
            <a:r>
              <a:rPr lang="ru-RU" sz="1400" dirty="0" smtClean="0"/>
              <a:t>, рук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ніг</a:t>
            </a:r>
            <a:r>
              <a:rPr lang="ru-RU" sz="1400" dirty="0" smtClean="0"/>
              <a:t>. Торс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уламком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самостійної</a:t>
            </a:r>
            <a:r>
              <a:rPr lang="ru-RU" sz="1400" dirty="0" smtClean="0"/>
              <a:t> скульптурною </a:t>
            </a:r>
            <a:r>
              <a:rPr lang="ru-RU" sz="1400" dirty="0" err="1" smtClean="0"/>
              <a:t>композицією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Хрисоелефантинною</a:t>
            </a:r>
            <a:r>
              <a:rPr lang="ru-RU" sz="1400" dirty="0" smtClean="0"/>
              <a:t> скульптура - </a:t>
            </a:r>
            <a:r>
              <a:rPr lang="ru-RU" sz="1400" dirty="0" err="1" smtClean="0"/>
              <a:t>скульптура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золота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кістки</a:t>
            </a:r>
            <a:r>
              <a:rPr lang="ru-RU" sz="1400" dirty="0" smtClean="0"/>
              <a:t>, характерна для античного </a:t>
            </a:r>
            <a:r>
              <a:rPr lang="ru-RU" sz="1400" dirty="0" err="1" smtClean="0"/>
              <a:t>мистецтва</a:t>
            </a:r>
            <a:r>
              <a:rPr lang="ru-RU" sz="1400" dirty="0" smtClean="0"/>
              <a:t>. </a:t>
            </a:r>
            <a:r>
              <a:rPr lang="ru-RU" sz="1400" dirty="0" err="1" smtClean="0"/>
              <a:t>Хрисоелефантинною</a:t>
            </a:r>
            <a:r>
              <a:rPr lang="ru-RU" sz="1400" dirty="0" smtClean="0"/>
              <a:t> скульптура </a:t>
            </a:r>
            <a:r>
              <a:rPr lang="ru-RU" sz="1400" dirty="0" err="1" smtClean="0"/>
              <a:t>складалася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дерев'яного</a:t>
            </a:r>
            <a:r>
              <a:rPr lang="ru-RU" sz="1400" dirty="0" smtClean="0"/>
              <a:t> каркасу, на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наклеювалися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передавали </a:t>
            </a:r>
            <a:r>
              <a:rPr lang="ru-RU" sz="1400" dirty="0" err="1" smtClean="0"/>
              <a:t>оголене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тіло</a:t>
            </a:r>
            <a:r>
              <a:rPr lang="ru-RU" sz="1400" dirty="0" smtClean="0"/>
              <a:t>; </a:t>
            </a:r>
            <a:r>
              <a:rPr lang="ru-RU" sz="1400" dirty="0" err="1" smtClean="0"/>
              <a:t>із</a:t>
            </a:r>
            <a:r>
              <a:rPr lang="ru-RU" sz="1400" dirty="0" smtClean="0"/>
              <a:t> золота </a:t>
            </a:r>
            <a:r>
              <a:rPr lang="ru-RU" sz="1400" dirty="0" err="1" smtClean="0"/>
              <a:t>виконувалися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волосся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Монументальна скульптура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Скульптура</a:t>
            </a:r>
            <a:r>
              <a:rPr lang="ru-RU" sz="1200" dirty="0" smtClean="0">
                <a:cs typeface="Times New Roman" pitchFamily="18" charset="0"/>
              </a:rPr>
              <a:t>: - </a:t>
            </a:r>
            <a:r>
              <a:rPr lang="ru-RU" sz="1200" dirty="0" err="1" smtClean="0">
                <a:cs typeface="Times New Roman" pitchFamily="18" charset="0"/>
              </a:rPr>
              <a:t>розрахована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конкретне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архітектурно-просторове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природне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оточення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адресується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масовому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глядачеві</a:t>
            </a:r>
            <a:r>
              <a:rPr lang="ru-RU" sz="1200" dirty="0" smtClean="0">
                <a:cs typeface="Times New Roman" pitchFamily="18" charset="0"/>
              </a:rPr>
              <a:t>; - покликана </a:t>
            </a:r>
            <a:r>
              <a:rPr lang="ru-RU" sz="1200" dirty="0" err="1" smtClean="0">
                <a:cs typeface="Times New Roman" pitchFamily="18" charset="0"/>
              </a:rPr>
              <a:t>конкретизувати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архітектурний</a:t>
            </a:r>
            <a:r>
              <a:rPr lang="ru-RU" sz="1200" dirty="0" smtClean="0">
                <a:cs typeface="Times New Roman" pitchFamily="18" charset="0"/>
              </a:rPr>
              <a:t> образ і </a:t>
            </a:r>
            <a:r>
              <a:rPr lang="ru-RU" sz="1200" dirty="0" err="1" smtClean="0">
                <a:cs typeface="Times New Roman" pitchFamily="18" charset="0"/>
              </a:rPr>
              <a:t>доповнити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виразність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архітектурних</a:t>
            </a:r>
            <a:r>
              <a:rPr lang="ru-RU" sz="1200" dirty="0" smtClean="0">
                <a:cs typeface="Times New Roman" pitchFamily="18" charset="0"/>
              </a:rPr>
              <a:t> форм </a:t>
            </a:r>
            <a:r>
              <a:rPr lang="ru-RU" sz="1200" dirty="0" err="1" smtClean="0">
                <a:cs typeface="Times New Roman" pitchFamily="18" charset="0"/>
              </a:rPr>
              <a:t>новими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відтінками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До монументального </a:t>
            </a:r>
            <a:r>
              <a:rPr lang="ru-RU" sz="1200" dirty="0" err="1" smtClean="0">
                <a:cs typeface="Times New Roman" pitchFamily="18" charset="0"/>
              </a:rPr>
              <a:t>мистецтва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відносяться</a:t>
            </a:r>
            <a:r>
              <a:rPr lang="ru-RU" sz="1200" dirty="0" smtClean="0">
                <a:cs typeface="Times New Roman" pitchFamily="18" charset="0"/>
              </a:rPr>
              <a:t>: - </a:t>
            </a:r>
            <a:r>
              <a:rPr lang="ru-RU" sz="1200" dirty="0" err="1" smtClean="0">
                <a:cs typeface="Times New Roman" pitchFamily="18" charset="0"/>
              </a:rPr>
              <a:t>пам'ятники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монументи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скульптурні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живописні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мозаїчні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композиції</a:t>
            </a:r>
            <a:r>
              <a:rPr lang="ru-RU" sz="1200" dirty="0" smtClean="0">
                <a:cs typeface="Times New Roman" pitchFamily="18" charset="0"/>
              </a:rPr>
              <a:t> для </a:t>
            </a:r>
            <a:r>
              <a:rPr lang="ru-RU" sz="1200" dirty="0" err="1" smtClean="0">
                <a:cs typeface="Times New Roman" pitchFamily="18" charset="0"/>
              </a:rPr>
              <a:t>будівель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вітражі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міська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паркова</a:t>
            </a:r>
            <a:r>
              <a:rPr lang="ru-RU" sz="1200" dirty="0" smtClean="0">
                <a:cs typeface="Times New Roman" pitchFamily="18" charset="0"/>
              </a:rPr>
              <a:t> скульптура; - </a:t>
            </a:r>
            <a:r>
              <a:rPr lang="ru-RU" sz="1200" dirty="0" err="1" smtClean="0">
                <a:cs typeface="Times New Roman" pitchFamily="18" charset="0"/>
              </a:rPr>
              <a:t>фонтани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т.п.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Акротерієм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прикраса,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поміщається</a:t>
            </a:r>
            <a:r>
              <a:rPr lang="ru-RU" sz="1200" dirty="0" smtClean="0">
                <a:cs typeface="Times New Roman" pitchFamily="18" charset="0"/>
              </a:rPr>
              <a:t> над кутами фронтону </a:t>
            </a:r>
            <a:r>
              <a:rPr lang="ru-RU" sz="1200" dirty="0" err="1" smtClean="0">
                <a:cs typeface="Times New Roman" pitchFamily="18" charset="0"/>
              </a:rPr>
              <a:t>архітектурної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споруди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вибудуваного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із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застосуванням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класичного</a:t>
            </a:r>
            <a:r>
              <a:rPr lang="ru-RU" sz="1200" dirty="0" smtClean="0">
                <a:cs typeface="Times New Roman" pitchFamily="18" charset="0"/>
              </a:rPr>
              <a:t> ордера.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Біга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на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арці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колісниці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запряженій</a:t>
            </a:r>
            <a:r>
              <a:rPr lang="ru-RU" sz="1200" dirty="0" smtClean="0">
                <a:cs typeface="Times New Roman" pitchFamily="18" charset="0"/>
              </a:rPr>
              <a:t> парою коней. </a:t>
            </a:r>
          </a:p>
          <a:p>
            <a:r>
              <a:rPr lang="ru-RU" sz="1200" dirty="0" smtClean="0">
                <a:cs typeface="Times New Roman" pitchFamily="18" charset="0"/>
              </a:rPr>
              <a:t> Герма - у парках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садах </a:t>
            </a:r>
            <a:r>
              <a:rPr lang="en-US" sz="1200" dirty="0" smtClean="0">
                <a:cs typeface="Times New Roman" pitchFamily="18" charset="0"/>
              </a:rPr>
              <a:t>XVIII </a:t>
            </a:r>
            <a:r>
              <a:rPr lang="ru-RU" sz="1200" dirty="0" smtClean="0">
                <a:cs typeface="Times New Roman" pitchFamily="18" charset="0"/>
              </a:rPr>
              <a:t>ст.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у </a:t>
            </a:r>
            <a:r>
              <a:rPr lang="ru-RU" sz="1200" dirty="0" err="1" smtClean="0">
                <a:cs typeface="Times New Roman" pitchFamily="18" charset="0"/>
              </a:rPr>
              <a:t>вигляді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голови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бюста на </a:t>
            </a:r>
            <a:r>
              <a:rPr lang="ru-RU" sz="1200" dirty="0" err="1" smtClean="0">
                <a:cs typeface="Times New Roman" pitchFamily="18" charset="0"/>
              </a:rPr>
              <a:t>чотиригранної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опорі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Десюдепорт - </a:t>
            </a:r>
            <a:r>
              <a:rPr lang="ru-RU" sz="1200" dirty="0" err="1" smtClean="0">
                <a:cs typeface="Times New Roman" pitchFamily="18" charset="0"/>
              </a:rPr>
              <a:t>мальовниче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панно,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розташоване</a:t>
            </a:r>
            <a:r>
              <a:rPr lang="ru-RU" sz="1200" dirty="0" smtClean="0">
                <a:cs typeface="Times New Roman" pitchFamily="18" charset="0"/>
              </a:rPr>
              <a:t> над </a:t>
            </a:r>
            <a:r>
              <a:rPr lang="ru-RU" sz="1200" dirty="0" err="1" smtClean="0">
                <a:cs typeface="Times New Roman" pitchFamily="18" charset="0"/>
              </a:rPr>
              <a:t>дверима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пов'язане</a:t>
            </a:r>
            <a:r>
              <a:rPr lang="ru-RU" sz="1200" dirty="0" smtClean="0">
                <a:cs typeface="Times New Roman" pitchFamily="18" charset="0"/>
              </a:rPr>
              <a:t> з нею </a:t>
            </a:r>
            <a:r>
              <a:rPr lang="ru-RU" sz="1200" dirty="0" err="1" smtClean="0">
                <a:cs typeface="Times New Roman" pitchFamily="18" charset="0"/>
              </a:rPr>
              <a:t>спільним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декоративним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оформленням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Канефора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органічно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вписане</a:t>
            </a:r>
            <a:r>
              <a:rPr lang="ru-RU" sz="1200" dirty="0" smtClean="0">
                <a:cs typeface="Times New Roman" pitchFamily="18" charset="0"/>
              </a:rPr>
              <a:t> в </a:t>
            </a:r>
            <a:r>
              <a:rPr lang="ru-RU" sz="1200" dirty="0" err="1" smtClean="0">
                <a:cs typeface="Times New Roman" pitchFamily="18" charset="0"/>
              </a:rPr>
              <a:t>архітектуру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жіночої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фігури</a:t>
            </a:r>
            <a:r>
              <a:rPr lang="ru-RU" sz="1200" dirty="0" smtClean="0">
                <a:cs typeface="Times New Roman" pitchFamily="18" charset="0"/>
              </a:rPr>
              <a:t>. Конструктивно </a:t>
            </a:r>
            <a:r>
              <a:rPr lang="ru-RU" sz="1200" dirty="0" err="1" smtClean="0">
                <a:cs typeface="Times New Roman" pitchFamily="18" charset="0"/>
              </a:rPr>
              <a:t>канефори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виконують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функції</a:t>
            </a:r>
            <a:r>
              <a:rPr lang="ru-RU" sz="1200" dirty="0" smtClean="0">
                <a:cs typeface="Times New Roman" pitchFamily="18" charset="0"/>
              </a:rPr>
              <a:t> колон.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Каріатіда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стоїть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жіночої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фігури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служить опорою балки в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. </a:t>
            </a:r>
            <a:r>
              <a:rPr lang="ru-RU" sz="1200" dirty="0" err="1" smtClean="0">
                <a:cs typeface="Times New Roman" pitchFamily="18" charset="0"/>
              </a:rPr>
              <a:t>Зазвичай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каріатиди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притулені</a:t>
            </a:r>
            <a:r>
              <a:rPr lang="ru-RU" sz="1200" dirty="0" smtClean="0">
                <a:cs typeface="Times New Roman" pitchFamily="18" charset="0"/>
              </a:rPr>
              <a:t> до </a:t>
            </a:r>
            <a:r>
              <a:rPr lang="ru-RU" sz="1200" dirty="0" err="1" smtClean="0">
                <a:cs typeface="Times New Roman" pitchFamily="18" charset="0"/>
              </a:rPr>
              <a:t>стіни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виступають</a:t>
            </a:r>
            <a:r>
              <a:rPr lang="ru-RU" sz="1200" dirty="0" smtClean="0">
                <a:cs typeface="Times New Roman" pitchFamily="18" charset="0"/>
              </a:rPr>
              <a:t> з </a:t>
            </a:r>
            <a:r>
              <a:rPr lang="ru-RU" sz="1200" dirty="0" err="1" smtClean="0">
                <a:cs typeface="Times New Roman" pitchFamily="18" charset="0"/>
              </a:rPr>
              <a:t>неї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Маскарона - </a:t>
            </a:r>
            <a:r>
              <a:rPr lang="ru-RU" sz="1200" dirty="0" err="1" smtClean="0">
                <a:cs typeface="Times New Roman" pitchFamily="18" charset="0"/>
              </a:rPr>
              <a:t>виконана</a:t>
            </a:r>
            <a:r>
              <a:rPr lang="ru-RU" sz="1200" dirty="0" smtClean="0">
                <a:cs typeface="Times New Roman" pitchFamily="18" charset="0"/>
              </a:rPr>
              <a:t> у </a:t>
            </a:r>
            <a:r>
              <a:rPr lang="ru-RU" sz="1200" dirty="0" err="1" smtClean="0">
                <a:cs typeface="Times New Roman" pitchFamily="18" charset="0"/>
              </a:rPr>
              <a:t>вигляді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голови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маски </a:t>
            </a:r>
            <a:r>
              <a:rPr lang="ru-RU" sz="1200" dirty="0" err="1" smtClean="0">
                <a:cs typeface="Times New Roman" pitchFamily="18" charset="0"/>
              </a:rPr>
              <a:t>рельєфна</a:t>
            </a:r>
            <a:r>
              <a:rPr lang="ru-RU" sz="1200" dirty="0" smtClean="0">
                <a:cs typeface="Times New Roman" pitchFamily="18" charset="0"/>
              </a:rPr>
              <a:t> скульптурна деталь. Маскарона </a:t>
            </a:r>
            <a:r>
              <a:rPr lang="ru-RU" sz="1200" dirty="0" err="1" smtClean="0">
                <a:cs typeface="Times New Roman" pitchFamily="18" charset="0"/>
              </a:rPr>
              <a:t>поміщається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замкових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каменях</a:t>
            </a:r>
            <a:r>
              <a:rPr lang="ru-RU" sz="1200" dirty="0" smtClean="0">
                <a:cs typeface="Times New Roman" pitchFamily="18" charset="0"/>
              </a:rPr>
              <a:t> арок </a:t>
            </a:r>
            <a:r>
              <a:rPr lang="ru-RU" sz="1200" dirty="0" err="1" smtClean="0">
                <a:cs typeface="Times New Roman" pitchFamily="18" charset="0"/>
              </a:rPr>
              <a:t>дверних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віконних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прорізів</a:t>
            </a:r>
            <a:r>
              <a:rPr lang="ru-RU" sz="1200" dirty="0" smtClean="0">
                <a:cs typeface="Times New Roman" pitchFamily="18" charset="0"/>
              </a:rPr>
              <a:t>, на консолях, </a:t>
            </a:r>
            <a:r>
              <a:rPr lang="ru-RU" sz="1200" dirty="0" err="1" smtClean="0">
                <a:cs typeface="Times New Roman" pitchFamily="18" charset="0"/>
              </a:rPr>
              <a:t>стінах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т.д.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Пандатів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ліпне</a:t>
            </a:r>
            <a:r>
              <a:rPr lang="ru-RU" sz="1200" dirty="0" smtClean="0">
                <a:cs typeface="Times New Roman" pitchFamily="18" charset="0"/>
              </a:rPr>
              <a:t> прикраса, </a:t>
            </a:r>
            <a:r>
              <a:rPr lang="ru-RU" sz="1200" dirty="0" err="1" smtClean="0">
                <a:cs typeface="Times New Roman" pitchFamily="18" charset="0"/>
              </a:rPr>
              <a:t>розташоване</a:t>
            </a:r>
            <a:r>
              <a:rPr lang="ru-RU" sz="1200" dirty="0" smtClean="0">
                <a:cs typeface="Times New Roman" pitchFamily="18" charset="0"/>
              </a:rPr>
              <a:t> (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висить</a:t>
            </a:r>
            <a:r>
              <a:rPr lang="ru-RU" sz="1200" dirty="0" smtClean="0">
                <a:cs typeface="Times New Roman" pitchFamily="18" charset="0"/>
              </a:rPr>
              <a:t>) у </a:t>
            </a:r>
            <a:r>
              <a:rPr lang="ru-RU" sz="1200" dirty="0" err="1" smtClean="0">
                <a:cs typeface="Times New Roman" pitchFamily="18" charset="0"/>
              </a:rPr>
              <a:t>вершині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склепіння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Постамент -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підставу</a:t>
            </a:r>
            <a:r>
              <a:rPr lang="ru-RU" sz="1200" dirty="0" smtClean="0">
                <a:cs typeface="Times New Roman" pitchFamily="18" charset="0"/>
              </a:rPr>
              <a:t> твори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 (</a:t>
            </a:r>
            <a:r>
              <a:rPr lang="ru-RU" sz="1200" dirty="0" err="1" smtClean="0">
                <a:cs typeface="Times New Roman" pitchFamily="18" charset="0"/>
              </a:rPr>
              <a:t>п'єдестал</a:t>
            </a:r>
            <a:r>
              <a:rPr lang="ru-RU" sz="1200" dirty="0" smtClean="0">
                <a:cs typeface="Times New Roman" pitchFamily="18" charset="0"/>
              </a:rPr>
              <a:t>); -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підставка</a:t>
            </a:r>
            <a:r>
              <a:rPr lang="ru-RU" sz="1200" dirty="0" smtClean="0">
                <a:cs typeface="Times New Roman" pitchFamily="18" charset="0"/>
              </a:rPr>
              <a:t>, на </a:t>
            </a:r>
            <a:r>
              <a:rPr lang="ru-RU" sz="1200" dirty="0" err="1" smtClean="0">
                <a:cs typeface="Times New Roman" pitchFamily="18" charset="0"/>
              </a:rPr>
              <a:t>якій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встановлюється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твір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станкової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Протоми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передньої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частини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бика</a:t>
            </a:r>
            <a:r>
              <a:rPr lang="ru-RU" sz="1200" dirty="0" smtClean="0">
                <a:cs typeface="Times New Roman" pitchFamily="18" charset="0"/>
              </a:rPr>
              <a:t>, коня, </a:t>
            </a:r>
            <a:r>
              <a:rPr lang="ru-RU" sz="1200" dirty="0" err="1" smtClean="0">
                <a:cs typeface="Times New Roman" pitchFamily="18" charset="0"/>
              </a:rPr>
              <a:t>іншої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тварини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людини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П'єдестал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художньо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оформлене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підставу</a:t>
            </a:r>
            <a:r>
              <a:rPr lang="ru-RU" sz="1200" dirty="0" smtClean="0">
                <a:cs typeface="Times New Roman" pitchFamily="18" charset="0"/>
              </a:rPr>
              <a:t> для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вази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обеліска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колони.</a:t>
            </a:r>
            <a:endParaRPr lang="ru-RU" sz="1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268760"/>
            <a:ext cx="3429000" cy="5589240"/>
          </a:xfrm>
        </p:spPr>
        <p:txBody>
          <a:bodyPr>
            <a:normAutofit/>
          </a:bodyPr>
          <a:lstStyle/>
          <a:p>
            <a:r>
              <a:rPr lang="ru-RU" dirty="0" err="1" smtClean="0"/>
              <a:t>Архаїчний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давньогрецького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скульптори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почали </a:t>
            </a:r>
            <a:r>
              <a:rPr lang="ru-RU" dirty="0" err="1" smtClean="0"/>
              <a:t>вирізати</a:t>
            </a:r>
            <a:r>
              <a:rPr lang="ru-RU" dirty="0" smtClean="0"/>
              <a:t> </a:t>
            </a:r>
            <a:r>
              <a:rPr lang="ru-RU" dirty="0" err="1" smtClean="0"/>
              <a:t>мармурові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на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характерними</a:t>
            </a:r>
            <a:r>
              <a:rPr lang="ru-RU" dirty="0" smtClean="0"/>
              <a:t> </a:t>
            </a:r>
            <a:r>
              <a:rPr lang="ru-RU" dirty="0" err="1" smtClean="0"/>
              <a:t>взірцями</a:t>
            </a:r>
            <a:r>
              <a:rPr lang="ru-RU" dirty="0" smtClean="0"/>
              <a:t> скульптурного </a:t>
            </a:r>
            <a:r>
              <a:rPr lang="ru-RU" dirty="0" err="1" smtClean="0"/>
              <a:t>мистецтва</a:t>
            </a:r>
            <a:r>
              <a:rPr lang="ru-RU" dirty="0" smtClean="0"/>
              <a:t> цього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куроси</a:t>
            </a:r>
            <a:r>
              <a:rPr lang="ru-RU" dirty="0" smtClean="0"/>
              <a:t> – </a:t>
            </a:r>
            <a:r>
              <a:rPr lang="ru-RU" dirty="0" err="1" smtClean="0"/>
              <a:t>статуї</a:t>
            </a:r>
            <a:r>
              <a:rPr lang="ru-RU" dirty="0" smtClean="0"/>
              <a:t> </a:t>
            </a:r>
            <a:r>
              <a:rPr lang="ru-RU" dirty="0" err="1" smtClean="0"/>
              <a:t>юнаків-атлетів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ідеально</a:t>
            </a:r>
            <a:r>
              <a:rPr lang="ru-RU" dirty="0" smtClean="0"/>
              <a:t> </a:t>
            </a:r>
            <a:r>
              <a:rPr lang="ru-RU" dirty="0" err="1" smtClean="0"/>
              <a:t>симетричними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та особливою, ненатуральною «</a:t>
            </a:r>
            <a:r>
              <a:rPr lang="ru-RU" dirty="0" err="1" smtClean="0"/>
              <a:t>архаїчною</a:t>
            </a:r>
            <a:r>
              <a:rPr lang="ru-RU" dirty="0" smtClean="0"/>
              <a:t>» </a:t>
            </a:r>
            <a:r>
              <a:rPr lang="ru-RU" dirty="0" err="1" smtClean="0"/>
              <a:t>посмішкою</a:t>
            </a:r>
            <a:r>
              <a:rPr lang="ru-RU" dirty="0" smtClean="0"/>
              <a:t> на </a:t>
            </a:r>
            <a:r>
              <a:rPr lang="ru-RU" dirty="0" err="1" smtClean="0"/>
              <a:t>вустах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Так званий «</a:t>
            </a:r>
            <a:r>
              <a:rPr lang="ru-RU" dirty="0" err="1" smtClean="0"/>
              <a:t>Мюнхенський</a:t>
            </a:r>
            <a:r>
              <a:rPr lang="ru-RU" dirty="0" smtClean="0"/>
              <a:t> </a:t>
            </a:r>
            <a:r>
              <a:rPr lang="ru-RU" dirty="0" err="1" smtClean="0"/>
              <a:t>курос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придбаний</a:t>
            </a:r>
            <a:r>
              <a:rPr lang="ru-RU" dirty="0" smtClean="0"/>
              <a:t> </a:t>
            </a:r>
            <a:r>
              <a:rPr lang="ru-RU" dirty="0" err="1" smtClean="0"/>
              <a:t>Людвігом</a:t>
            </a:r>
            <a:r>
              <a:rPr lang="ru-RU" dirty="0" smtClean="0"/>
              <a:t> І. </a:t>
            </a:r>
            <a:r>
              <a:rPr lang="ru-RU" dirty="0" err="1" smtClean="0"/>
              <a:t>Крім</a:t>
            </a:r>
            <a:r>
              <a:rPr lang="ru-RU" dirty="0" smtClean="0"/>
              <a:t> того, в </a:t>
            </a:r>
            <a:r>
              <a:rPr lang="ru-RU" dirty="0" err="1" smtClean="0"/>
              <a:t>Гліптотеці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«</a:t>
            </a:r>
            <a:r>
              <a:rPr lang="ru-RU" dirty="0" err="1" smtClean="0"/>
              <a:t>егініти</a:t>
            </a:r>
            <a:r>
              <a:rPr lang="ru-RU" dirty="0" smtClean="0"/>
              <a:t>» – </a:t>
            </a:r>
            <a:r>
              <a:rPr lang="ru-RU" dirty="0" err="1" smtClean="0"/>
              <a:t>статуї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прикрашали</a:t>
            </a:r>
            <a:r>
              <a:rPr lang="ru-RU" dirty="0" smtClean="0"/>
              <a:t> фронтон храму </a:t>
            </a:r>
            <a:r>
              <a:rPr lang="ru-RU" dirty="0" err="1" smtClean="0"/>
              <a:t>Афіни</a:t>
            </a:r>
            <a:r>
              <a:rPr lang="ru-RU" dirty="0" smtClean="0"/>
              <a:t> </a:t>
            </a:r>
            <a:r>
              <a:rPr lang="ru-RU" dirty="0" err="1" smtClean="0"/>
              <a:t>Афайї</a:t>
            </a:r>
            <a:r>
              <a:rPr lang="ru-RU" dirty="0" smtClean="0"/>
              <a:t> на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Егіна</a:t>
            </a:r>
            <a:r>
              <a:rPr lang="ru-RU" dirty="0" smtClean="0"/>
              <a:t> в </a:t>
            </a:r>
            <a:r>
              <a:rPr lang="ru-RU" dirty="0" err="1" smtClean="0"/>
              <a:t>Греції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У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грецькому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зображувати</a:t>
            </a:r>
            <a:r>
              <a:rPr lang="ru-RU" dirty="0" smtClean="0"/>
              <a:t> </a:t>
            </a:r>
            <a:r>
              <a:rPr lang="ru-RU" dirty="0" err="1" smtClean="0"/>
              <a:t>ідеальні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В </a:t>
            </a:r>
            <a:r>
              <a:rPr lang="ru-RU" dirty="0" err="1" smtClean="0"/>
              <a:t>Гліптотеці</a:t>
            </a:r>
            <a:r>
              <a:rPr lang="ru-RU" dirty="0" smtClean="0"/>
              <a:t>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представлений портретом Гомера ( 460 р. до н.е.), </a:t>
            </a:r>
            <a:r>
              <a:rPr lang="ru-RU" dirty="0" err="1" smtClean="0"/>
              <a:t>статуєю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Великого, </a:t>
            </a:r>
            <a:r>
              <a:rPr lang="ru-RU" dirty="0" err="1" smtClean="0"/>
              <a:t>статуєю</a:t>
            </a:r>
            <a:r>
              <a:rPr lang="ru-RU" dirty="0" smtClean="0"/>
              <a:t> </a:t>
            </a:r>
            <a:r>
              <a:rPr lang="ru-RU" dirty="0" err="1" smtClean="0"/>
              <a:t>Діомеда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large_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761" b="2176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631104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tx1"/>
                </a:solidFill>
              </a:rPr>
              <a:t>Мирон </a:t>
            </a:r>
            <a:r>
              <a:rPr lang="ru-RU" sz="1200" dirty="0" err="1" smtClean="0">
                <a:solidFill>
                  <a:schemeClr val="tx1"/>
                </a:solidFill>
              </a:rPr>
              <a:t>більшу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частину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свого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життя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працював</a:t>
            </a:r>
            <a:r>
              <a:rPr lang="ru-RU" sz="1200" dirty="0" smtClean="0">
                <a:solidFill>
                  <a:schemeClr val="tx1"/>
                </a:solidFill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</a:rPr>
              <a:t>Афінах</a:t>
            </a:r>
            <a:r>
              <a:rPr lang="ru-RU" sz="1200" dirty="0" smtClean="0">
                <a:solidFill>
                  <a:schemeClr val="tx1"/>
                </a:solidFill>
              </a:rPr>
              <a:t> , </a:t>
            </a:r>
            <a:r>
              <a:rPr lang="ru-RU" sz="1200" dirty="0" err="1" smtClean="0">
                <a:solidFill>
                  <a:schemeClr val="tx1"/>
                </a:solidFill>
              </a:rPr>
              <a:t>розквіт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його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творчості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припадає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на другу </a:t>
            </a:r>
            <a:r>
              <a:rPr lang="ru-RU" sz="1200" dirty="0" err="1" smtClean="0">
                <a:solidFill>
                  <a:schemeClr val="tx1"/>
                </a:solidFill>
              </a:rPr>
              <a:t>чверть</a:t>
            </a:r>
            <a:r>
              <a:rPr lang="ru-RU" sz="1200" dirty="0" smtClean="0">
                <a:solidFill>
                  <a:schemeClr val="tx1"/>
                </a:solidFill>
              </a:rPr>
              <a:t> V </a:t>
            </a:r>
            <a:r>
              <a:rPr lang="ru-RU" sz="1200" dirty="0" err="1" smtClean="0">
                <a:solidFill>
                  <a:schemeClr val="tx1"/>
                </a:solidFill>
              </a:rPr>
              <a:t>століття</a:t>
            </a:r>
            <a:r>
              <a:rPr lang="ru-RU" sz="1200" dirty="0" smtClean="0">
                <a:solidFill>
                  <a:schemeClr val="tx1"/>
                </a:solidFill>
              </a:rPr>
              <a:t> до н. е. . 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err="1" smtClean="0">
                <a:solidFill>
                  <a:schemeClr val="tx1"/>
                </a:solidFill>
              </a:rPr>
              <a:t>Серед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його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творів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найбільшою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популярністю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користувалася</a:t>
            </a:r>
            <a:r>
              <a:rPr lang="ru-RU" sz="1200" dirty="0" smtClean="0">
                <a:solidFill>
                  <a:schemeClr val="tx1"/>
                </a:solidFill>
              </a:rPr>
              <a:t> статуя « Дискобол », </a:t>
            </a:r>
            <a:r>
              <a:rPr lang="ru-RU" sz="1200" dirty="0" err="1" smtClean="0">
                <a:solidFill>
                  <a:schemeClr val="tx1"/>
                </a:solidFill>
              </a:rPr>
              <a:t>виконана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між</a:t>
            </a:r>
            <a:r>
              <a:rPr lang="ru-RU" sz="1200" dirty="0" smtClean="0">
                <a:solidFill>
                  <a:schemeClr val="tx1"/>
                </a:solidFill>
              </a:rPr>
              <a:t> 460 і 450 роками до </a:t>
            </a:r>
            <a:r>
              <a:rPr lang="ru-RU" sz="1200" dirty="0" err="1" smtClean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 . е. . Вона </a:t>
            </a:r>
            <a:r>
              <a:rPr lang="ru-RU" sz="1200" dirty="0" err="1" smtClean="0">
                <a:solidFill>
                  <a:schemeClr val="tx1"/>
                </a:solidFill>
              </a:rPr>
              <a:t>прославляє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переможця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атлетичних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змагань</a:t>
            </a:r>
            <a:r>
              <a:rPr lang="ru-RU" sz="1200" dirty="0" smtClean="0">
                <a:solidFill>
                  <a:schemeClr val="tx1"/>
                </a:solidFill>
              </a:rPr>
              <a:t> . Стиснувши диск в </a:t>
            </a:r>
            <a:r>
              <a:rPr lang="ru-RU" sz="1200" dirty="0" err="1" smtClean="0">
                <a:solidFill>
                  <a:schemeClr val="tx1"/>
                </a:solidFill>
              </a:rPr>
              <a:t>правій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руці</a:t>
            </a:r>
            <a:r>
              <a:rPr lang="ru-RU" sz="1200" dirty="0" smtClean="0">
                <a:solidFill>
                  <a:schemeClr val="tx1"/>
                </a:solidFill>
              </a:rPr>
              <a:t> , оголений юнак </a:t>
            </a:r>
            <a:r>
              <a:rPr lang="ru-RU" sz="1200" dirty="0" err="1" smtClean="0">
                <a:solidFill>
                  <a:schemeClr val="tx1"/>
                </a:solidFill>
              </a:rPr>
              <a:t>нахилився</a:t>
            </a:r>
            <a:r>
              <a:rPr lang="ru-RU" sz="1200" dirty="0" smtClean="0">
                <a:solidFill>
                  <a:schemeClr val="tx1"/>
                </a:solidFill>
              </a:rPr>
              <a:t> вперед. Рука з диском </a:t>
            </a:r>
            <a:r>
              <a:rPr lang="ru-RU" sz="1200" dirty="0" err="1" smtClean="0">
                <a:solidFill>
                  <a:schemeClr val="tx1"/>
                </a:solidFill>
              </a:rPr>
              <a:t>відведена</a:t>
            </a:r>
            <a:r>
              <a:rPr lang="ru-RU" sz="1200" dirty="0" smtClean="0">
                <a:solidFill>
                  <a:schemeClr val="tx1"/>
                </a:solidFill>
              </a:rPr>
              <a:t> назад до </a:t>
            </a:r>
            <a:r>
              <a:rPr lang="ru-RU" sz="1200" dirty="0" err="1" smtClean="0">
                <a:solidFill>
                  <a:schemeClr val="tx1"/>
                </a:solidFill>
              </a:rPr>
              <a:t>межі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sz="1200" dirty="0" err="1" smtClean="0">
                <a:solidFill>
                  <a:schemeClr val="tx1"/>
                </a:solidFill>
              </a:rPr>
              <a:t>Здається</a:t>
            </a:r>
            <a:r>
              <a:rPr lang="ru-RU" sz="1200" dirty="0" smtClean="0">
                <a:solidFill>
                  <a:schemeClr val="tx1"/>
                </a:solidFill>
              </a:rPr>
              <a:t> , через </a:t>
            </a:r>
            <a:r>
              <a:rPr lang="ru-RU" sz="1200" dirty="0" err="1" smtClean="0">
                <a:solidFill>
                  <a:schemeClr val="tx1"/>
                </a:solidFill>
              </a:rPr>
              <a:t>мить</a:t>
            </a:r>
            <a:r>
              <a:rPr lang="ru-RU" sz="1200" dirty="0" smtClean="0">
                <a:solidFill>
                  <a:schemeClr val="tx1"/>
                </a:solidFill>
              </a:rPr>
              <a:t> атлет </a:t>
            </a:r>
            <a:r>
              <a:rPr lang="ru-RU" sz="1200" dirty="0" err="1" smtClean="0">
                <a:solidFill>
                  <a:schemeClr val="tx1"/>
                </a:solidFill>
              </a:rPr>
              <a:t>розпрямиться</a:t>
            </a:r>
            <a:r>
              <a:rPr lang="ru-RU" sz="1200" dirty="0" smtClean="0">
                <a:solidFill>
                  <a:schemeClr val="tx1"/>
                </a:solidFill>
              </a:rPr>
              <a:t> і </a:t>
            </a:r>
            <a:r>
              <a:rPr lang="ru-RU" sz="1200" dirty="0" err="1" smtClean="0">
                <a:solidFill>
                  <a:schemeClr val="tx1"/>
                </a:solidFill>
              </a:rPr>
              <a:t>кинутий</a:t>
            </a:r>
            <a:r>
              <a:rPr lang="ru-RU" sz="1200" dirty="0" smtClean="0">
                <a:solidFill>
                  <a:schemeClr val="tx1"/>
                </a:solidFill>
              </a:rPr>
              <a:t> з </a:t>
            </a:r>
            <a:r>
              <a:rPr lang="ru-RU" sz="1200" dirty="0" err="1" smtClean="0">
                <a:solidFill>
                  <a:schemeClr val="tx1"/>
                </a:solidFill>
              </a:rPr>
              <a:t>величезною</a:t>
            </a:r>
            <a:r>
              <a:rPr lang="ru-RU" sz="1200" dirty="0" smtClean="0">
                <a:solidFill>
                  <a:schemeClr val="tx1"/>
                </a:solidFill>
              </a:rPr>
              <a:t> силою диск </a:t>
            </a:r>
            <a:r>
              <a:rPr lang="ru-RU" sz="1200" dirty="0" err="1" smtClean="0">
                <a:solidFill>
                  <a:schemeClr val="tx1"/>
                </a:solidFill>
              </a:rPr>
              <a:t>полетить</a:t>
            </a:r>
            <a:r>
              <a:rPr lang="ru-RU" sz="1200" dirty="0" smtClean="0">
                <a:solidFill>
                  <a:schemeClr val="tx1"/>
                </a:solidFill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</a:rPr>
              <a:t>далеку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відстань</a:t>
            </a:r>
            <a:r>
              <a:rPr lang="ru-RU" sz="1200" dirty="0" smtClean="0">
                <a:solidFill>
                  <a:schemeClr val="tx1"/>
                </a:solidFill>
              </a:rPr>
              <a:t> . Все </a:t>
            </a:r>
            <a:r>
              <a:rPr lang="ru-RU" sz="1200" dirty="0" err="1" smtClean="0">
                <a:solidFill>
                  <a:schemeClr val="tx1"/>
                </a:solidFill>
              </a:rPr>
              <a:t>тіло</a:t>
            </a:r>
            <a:r>
              <a:rPr lang="ru-RU" sz="1200" dirty="0" smtClean="0">
                <a:solidFill>
                  <a:schemeClr val="tx1"/>
                </a:solidFill>
              </a:rPr>
              <a:t> юнака </a:t>
            </a:r>
            <a:r>
              <a:rPr lang="ru-RU" sz="1200" dirty="0" err="1" smtClean="0">
                <a:solidFill>
                  <a:schemeClr val="tx1"/>
                </a:solidFill>
              </a:rPr>
              <a:t>пронизане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захопили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його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рухом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481528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000240"/>
            <a:ext cx="4032448" cy="43955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28588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Робота скульптора Мирона. </a:t>
            </a:r>
            <a:r>
              <a:rPr lang="ru-RU" sz="1400" dirty="0" err="1" smtClean="0">
                <a:solidFill>
                  <a:schemeClr val="tx1"/>
                </a:solidFill>
              </a:rPr>
              <a:t>Близько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середини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V</a:t>
            </a:r>
            <a:r>
              <a:rPr lang="uk-UA" sz="1400" dirty="0" smtClean="0">
                <a:solidFill>
                  <a:schemeClr val="tx1"/>
                </a:solidFill>
              </a:rPr>
              <a:t> століття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до н. е..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Ці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дві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статуї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складали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групу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сповнену</a:t>
            </a:r>
            <a:r>
              <a:rPr lang="ru-RU" sz="1400" dirty="0" smtClean="0">
                <a:solidFill>
                  <a:schemeClr val="tx1"/>
                </a:solidFill>
              </a:rPr>
              <a:t> на сюжет </a:t>
            </a:r>
            <a:r>
              <a:rPr lang="ru-RU" sz="1400" dirty="0" err="1" smtClean="0">
                <a:solidFill>
                  <a:schemeClr val="tx1"/>
                </a:solidFill>
              </a:rPr>
              <a:t>давньогрецького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міфу</a:t>
            </a:r>
            <a:r>
              <a:rPr lang="ru-RU" sz="1400" dirty="0" smtClean="0">
                <a:solidFill>
                  <a:schemeClr val="tx1"/>
                </a:solidFill>
              </a:rPr>
              <a:t>: богиня </a:t>
            </a:r>
            <a:r>
              <a:rPr lang="ru-RU" sz="1400" dirty="0" err="1" smtClean="0">
                <a:solidFill>
                  <a:schemeClr val="tx1"/>
                </a:solidFill>
              </a:rPr>
              <a:t>Афіна</a:t>
            </a:r>
            <a:r>
              <a:rPr lang="ru-RU" sz="1400" dirty="0" smtClean="0">
                <a:solidFill>
                  <a:schemeClr val="tx1"/>
                </a:solidFill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</a:rPr>
              <a:t>гніві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кидає</a:t>
            </a:r>
            <a:r>
              <a:rPr lang="ru-RU" sz="1400" dirty="0" smtClean="0">
                <a:solidFill>
                  <a:schemeClr val="tx1"/>
                </a:solidFill>
              </a:rPr>
              <a:t> флейту, так як </a:t>
            </a:r>
            <a:r>
              <a:rPr lang="ru-RU" sz="1400" dirty="0" err="1" smtClean="0">
                <a:solidFill>
                  <a:schemeClr val="tx1"/>
                </a:solidFill>
              </a:rPr>
              <a:t>дізнається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що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під</a:t>
            </a:r>
            <a:r>
              <a:rPr lang="ru-RU" sz="1400" dirty="0" smtClean="0">
                <a:solidFill>
                  <a:schemeClr val="tx1"/>
                </a:solidFill>
              </a:rPr>
              <a:t> час </a:t>
            </a:r>
            <a:r>
              <a:rPr lang="ru-RU" sz="1400" dirty="0" err="1" smtClean="0">
                <a:solidFill>
                  <a:schemeClr val="tx1"/>
                </a:solidFill>
              </a:rPr>
              <a:t>гри</a:t>
            </a:r>
            <a:r>
              <a:rPr lang="ru-RU" sz="1400" dirty="0" smtClean="0">
                <a:solidFill>
                  <a:schemeClr val="tx1"/>
                </a:solidFill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</a:rPr>
              <a:t>флейті</a:t>
            </a:r>
            <a:r>
              <a:rPr lang="ru-RU" sz="1400" dirty="0" smtClean="0">
                <a:solidFill>
                  <a:schemeClr val="tx1"/>
                </a:solidFill>
              </a:rPr>
              <a:t> у </a:t>
            </a:r>
            <a:r>
              <a:rPr lang="ru-RU" sz="1400" dirty="0" err="1" smtClean="0">
                <a:solidFill>
                  <a:schemeClr val="tx1"/>
                </a:solidFill>
              </a:rPr>
              <a:t>неї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негарно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роздувалися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щоки</a:t>
            </a:r>
            <a:r>
              <a:rPr lang="ru-RU" sz="1400" dirty="0" smtClean="0">
                <a:solidFill>
                  <a:schemeClr val="tx1"/>
                </a:solidFill>
              </a:rPr>
              <a:t>. До </a:t>
            </a:r>
            <a:r>
              <a:rPr lang="ru-RU" sz="1400" dirty="0" err="1" smtClean="0">
                <a:solidFill>
                  <a:schemeClr val="tx1"/>
                </a:solidFill>
              </a:rPr>
              <a:t>флейти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підкрадається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сильний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Марсій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але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потім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почувши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прокльони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богині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відскакує</a:t>
            </a:r>
            <a:r>
              <a:rPr lang="ru-RU" sz="1400" dirty="0" smtClean="0">
                <a:solidFill>
                  <a:schemeClr val="tx1"/>
                </a:solidFill>
              </a:rPr>
              <a:t> назад.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artgreece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7416824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629964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Статуя Посейдона - </a:t>
            </a:r>
            <a:r>
              <a:rPr lang="ru-RU" sz="1400" dirty="0" err="1" smtClean="0">
                <a:solidFill>
                  <a:schemeClr val="tx1"/>
                </a:solidFill>
              </a:rPr>
              <a:t>прекрасний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зразок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високого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мистецтва</a:t>
            </a:r>
            <a:r>
              <a:rPr lang="ru-RU" sz="1400" dirty="0" smtClean="0">
                <a:solidFill>
                  <a:schemeClr val="tx1"/>
                </a:solidFill>
              </a:rPr>
              <a:t> бронзового. У V </a:t>
            </a:r>
            <a:r>
              <a:rPr lang="ru-RU" sz="1400" dirty="0" err="1" smtClean="0">
                <a:solidFill>
                  <a:schemeClr val="tx1"/>
                </a:solidFill>
              </a:rPr>
              <a:t>столітті</a:t>
            </a:r>
            <a:r>
              <a:rPr lang="ru-RU" sz="1400" dirty="0" smtClean="0">
                <a:solidFill>
                  <a:schemeClr val="tx1"/>
                </a:solidFill>
              </a:rPr>
              <a:t> до н. е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бронза стала </a:t>
            </a:r>
            <a:r>
              <a:rPr lang="ru-RU" sz="1400" dirty="0" err="1" smtClean="0">
                <a:solidFill>
                  <a:schemeClr val="tx1"/>
                </a:solidFill>
              </a:rPr>
              <a:t>улюбленим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матеріалом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скульпторів</a:t>
            </a:r>
            <a:r>
              <a:rPr lang="ru-RU" sz="1400" dirty="0" smtClean="0">
                <a:solidFill>
                  <a:schemeClr val="tx1"/>
                </a:solidFill>
              </a:rPr>
              <a:t>, так як </a:t>
            </a:r>
            <a:r>
              <a:rPr lang="ru-RU" sz="1400" dirty="0" err="1" smtClean="0">
                <a:solidFill>
                  <a:schemeClr val="tx1"/>
                </a:solidFill>
              </a:rPr>
              <a:t>її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карбовані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форми</a:t>
            </a:r>
            <a:r>
              <a:rPr lang="ru-RU" sz="1400" dirty="0" smtClean="0">
                <a:solidFill>
                  <a:schemeClr val="tx1"/>
                </a:solidFill>
              </a:rPr>
              <a:t> особливо добре передавали красу і </a:t>
            </a:r>
            <a:r>
              <a:rPr lang="ru-RU" sz="1400" dirty="0" err="1" smtClean="0">
                <a:solidFill>
                  <a:schemeClr val="tx1"/>
                </a:solidFill>
              </a:rPr>
              <a:t>досконалість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пропорцій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людського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тіла</a:t>
            </a:r>
            <a:r>
              <a:rPr lang="ru-RU" sz="1400" dirty="0" smtClean="0">
                <a:solidFill>
                  <a:schemeClr val="tx1"/>
                </a:solidFill>
              </a:rPr>
              <a:t>. У </a:t>
            </a:r>
            <a:r>
              <a:rPr lang="ru-RU" sz="1400" dirty="0" err="1" smtClean="0">
                <a:solidFill>
                  <a:schemeClr val="tx1"/>
                </a:solidFill>
              </a:rPr>
              <a:t>бронзі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працювали</a:t>
            </a:r>
            <a:r>
              <a:rPr lang="ru-RU" sz="1400" dirty="0" smtClean="0">
                <a:solidFill>
                  <a:schemeClr val="tx1"/>
                </a:solidFill>
              </a:rPr>
              <a:t> два </a:t>
            </a:r>
            <a:r>
              <a:rPr lang="ru-RU" sz="1400" dirty="0" err="1" smtClean="0">
                <a:solidFill>
                  <a:schemeClr val="tx1"/>
                </a:solidFill>
              </a:rPr>
              <a:t>найбільших</a:t>
            </a:r>
            <a:r>
              <a:rPr lang="ru-RU" sz="1400" dirty="0" smtClean="0">
                <a:solidFill>
                  <a:schemeClr val="tx1"/>
                </a:solidFill>
              </a:rPr>
              <a:t> скульптора V </a:t>
            </a:r>
            <a:r>
              <a:rPr lang="ru-RU" sz="1400" dirty="0" err="1" smtClean="0">
                <a:solidFill>
                  <a:schemeClr val="tx1"/>
                </a:solidFill>
              </a:rPr>
              <a:t>століття</a:t>
            </a:r>
            <a:r>
              <a:rPr lang="ru-RU" sz="1400" dirty="0" smtClean="0">
                <a:solidFill>
                  <a:schemeClr val="tx1"/>
                </a:solidFill>
              </a:rPr>
              <a:t> до н. е.. - Мирон і </a:t>
            </a:r>
            <a:r>
              <a:rPr lang="ru-RU" sz="1400" dirty="0" err="1" smtClean="0">
                <a:solidFill>
                  <a:schemeClr val="tx1"/>
                </a:solidFill>
              </a:rPr>
              <a:t>Поліклет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Їх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статуї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прославлені</a:t>
            </a:r>
            <a:r>
              <a:rPr lang="ru-RU" sz="1400" dirty="0" smtClean="0">
                <a:solidFill>
                  <a:schemeClr val="tx1"/>
                </a:solidFill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</a:rPr>
              <a:t>давнину</a:t>
            </a:r>
            <a:r>
              <a:rPr lang="ru-RU" sz="1400" dirty="0" smtClean="0">
                <a:solidFill>
                  <a:schemeClr val="tx1"/>
                </a:solidFill>
              </a:rPr>
              <a:t>, до наших </a:t>
            </a:r>
            <a:r>
              <a:rPr lang="ru-RU" sz="1400" dirty="0" err="1" smtClean="0">
                <a:solidFill>
                  <a:schemeClr val="tx1"/>
                </a:solidFill>
              </a:rPr>
              <a:t>днів</a:t>
            </a:r>
            <a:r>
              <a:rPr lang="ru-RU" sz="1400" dirty="0" smtClean="0">
                <a:solidFill>
                  <a:schemeClr val="tx1"/>
                </a:solidFill>
              </a:rPr>
              <a:t> не </a:t>
            </a:r>
            <a:r>
              <a:rPr lang="ru-RU" sz="1400" dirty="0" err="1" smtClean="0">
                <a:solidFill>
                  <a:schemeClr val="tx1"/>
                </a:solidFill>
              </a:rPr>
              <a:t>збереглися</a:t>
            </a:r>
            <a:r>
              <a:rPr lang="ru-RU" sz="1400" dirty="0" smtClean="0">
                <a:solidFill>
                  <a:schemeClr val="tx1"/>
                </a:solidFill>
              </a:rPr>
              <a:t>. Про них </a:t>
            </a:r>
            <a:r>
              <a:rPr lang="ru-RU" sz="1400" dirty="0" err="1" smtClean="0">
                <a:solidFill>
                  <a:schemeClr val="tx1"/>
                </a:solidFill>
              </a:rPr>
              <a:t>можна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судити</a:t>
            </a:r>
            <a:r>
              <a:rPr lang="ru-RU" sz="1400" dirty="0" smtClean="0">
                <a:solidFill>
                  <a:schemeClr val="tx1"/>
                </a:solidFill>
              </a:rPr>
              <a:t> по </a:t>
            </a:r>
            <a:r>
              <a:rPr lang="ru-RU" sz="1400" dirty="0" err="1" smtClean="0">
                <a:solidFill>
                  <a:schemeClr val="tx1"/>
                </a:solidFill>
              </a:rPr>
              <a:t>мармуровим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копіям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виконаним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римськими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майстрами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п'ятсот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років</a:t>
            </a:r>
            <a:r>
              <a:rPr lang="ru-RU" sz="1400" dirty="0" smtClean="0">
                <a:solidFill>
                  <a:schemeClr val="tx1"/>
                </a:solidFill>
              </a:rPr>
              <a:t> тому </a:t>
            </a:r>
            <a:r>
              <a:rPr lang="ru-RU" sz="1400" dirty="0" err="1" smtClean="0">
                <a:solidFill>
                  <a:schemeClr val="tx1"/>
                </a:solidFill>
              </a:rPr>
              <a:t>після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створення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оригіналів</a:t>
            </a:r>
            <a:r>
              <a:rPr lang="ru-RU" sz="1400" dirty="0" smtClean="0">
                <a:solidFill>
                  <a:schemeClr val="tx1"/>
                </a:solidFill>
              </a:rPr>
              <a:t>, в </a:t>
            </a:r>
            <a:r>
              <a:rPr lang="ru-RU" sz="1400" dirty="0" smtClean="0">
                <a:solidFill>
                  <a:schemeClr val="tx1"/>
                </a:solidFill>
              </a:rPr>
              <a:t>1-11 </a:t>
            </a:r>
            <a:r>
              <a:rPr lang="ru-RU" sz="1400" dirty="0" err="1" smtClean="0">
                <a:solidFill>
                  <a:schemeClr val="tx1"/>
                </a:solidFill>
              </a:rPr>
              <a:t>століттях</a:t>
            </a:r>
            <a:r>
              <a:rPr lang="ru-RU" sz="1400" dirty="0" smtClean="0">
                <a:solidFill>
                  <a:schemeClr val="tx1"/>
                </a:solidFill>
              </a:rPr>
              <a:t> н. е..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listgc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143116"/>
            <a:ext cx="4764732" cy="41764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96299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знаменита </a:t>
            </a:r>
            <a:r>
              <a:rPr lang="ru-RU" sz="1400" dirty="0" err="1" smtClean="0">
                <a:solidFill>
                  <a:schemeClr val="tx1"/>
                </a:solidFill>
              </a:rPr>
              <a:t>давньогрецька</a:t>
            </a:r>
            <a:r>
              <a:rPr lang="ru-RU" sz="1400" dirty="0" smtClean="0">
                <a:solidFill>
                  <a:schemeClr val="tx1"/>
                </a:solidFill>
              </a:rPr>
              <a:t> скульптура </a:t>
            </a:r>
            <a:r>
              <a:rPr lang="ru-RU" sz="1400" dirty="0" err="1" smtClean="0">
                <a:solidFill>
                  <a:schemeClr val="tx1"/>
                </a:solidFill>
              </a:rPr>
              <a:t>роботи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Фідія</a:t>
            </a:r>
            <a:r>
              <a:rPr lang="ru-RU" sz="1400" dirty="0" smtClean="0">
                <a:solidFill>
                  <a:schemeClr val="tx1"/>
                </a:solidFill>
              </a:rPr>
              <a:t>. Час </a:t>
            </a:r>
            <a:r>
              <a:rPr lang="ru-RU" sz="1400" dirty="0" err="1" smtClean="0">
                <a:solidFill>
                  <a:schemeClr val="tx1"/>
                </a:solidFill>
              </a:rPr>
              <a:t>створення</a:t>
            </a:r>
            <a:r>
              <a:rPr lang="ru-RU" sz="1400" dirty="0" smtClean="0">
                <a:solidFill>
                  <a:schemeClr val="tx1"/>
                </a:solidFill>
              </a:rPr>
              <a:t> - 447-438 р. до н. е.. Не </a:t>
            </a:r>
            <a:r>
              <a:rPr lang="ru-RU" sz="1400" dirty="0" err="1" smtClean="0">
                <a:solidFill>
                  <a:schemeClr val="tx1"/>
                </a:solidFill>
              </a:rPr>
              <a:t>збереглася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Відома</a:t>
            </a:r>
            <a:r>
              <a:rPr lang="ru-RU" sz="1400" dirty="0" smtClean="0">
                <a:solidFill>
                  <a:schemeClr val="tx1"/>
                </a:solidFill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</a:rPr>
              <a:t>копіями</a:t>
            </a:r>
            <a:r>
              <a:rPr lang="ru-RU" sz="1400" dirty="0" smtClean="0">
                <a:solidFill>
                  <a:schemeClr val="tx1"/>
                </a:solidFill>
              </a:rPr>
              <a:t> і </a:t>
            </a:r>
            <a:r>
              <a:rPr lang="ru-RU" sz="1400" dirty="0" err="1" smtClean="0">
                <a:solidFill>
                  <a:schemeClr val="tx1"/>
                </a:solidFill>
              </a:rPr>
              <a:t>описами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Зображення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богині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Афіни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покровительки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міста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Афіни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</a:rPr>
              <a:t>Була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встановлена</a:t>
            </a:r>
            <a:r>
              <a:rPr lang="ru-RU" sz="1400" dirty="0" smtClean="0">
                <a:solidFill>
                  <a:schemeClr val="tx1"/>
                </a:solidFill>
              </a:rPr>
              <a:t> ​​на </a:t>
            </a:r>
            <a:r>
              <a:rPr lang="ru-RU" sz="1400" dirty="0" err="1" smtClean="0">
                <a:solidFill>
                  <a:schemeClr val="tx1"/>
                </a:solidFill>
              </a:rPr>
              <a:t>вершині</a:t>
            </a:r>
            <a:r>
              <a:rPr lang="ru-RU" sz="1400" dirty="0" smtClean="0">
                <a:solidFill>
                  <a:schemeClr val="tx1"/>
                </a:solidFill>
              </a:rPr>
              <a:t> Акрополя, в головному </a:t>
            </a:r>
            <a:r>
              <a:rPr lang="ru-RU" sz="1400" dirty="0" err="1" smtClean="0">
                <a:solidFill>
                  <a:schemeClr val="tx1"/>
                </a:solidFill>
              </a:rPr>
              <a:t>храмі</a:t>
            </a:r>
            <a:r>
              <a:rPr lang="ru-RU" sz="1400" dirty="0" smtClean="0">
                <a:solidFill>
                  <a:schemeClr val="tx1"/>
                </a:solidFill>
              </a:rPr>
              <a:t>, - Парфеноне.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f167ba33a36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571612"/>
            <a:ext cx="4608512" cy="4987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1323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Презентація на тему: Скульптура</vt:lpstr>
      <vt:lpstr>Слайд 2</vt:lpstr>
      <vt:lpstr>Кругла скульптура </vt:lpstr>
      <vt:lpstr>Монументальна скульптура </vt:lpstr>
      <vt:lpstr>Слайд 5</vt:lpstr>
      <vt:lpstr>Мирон більшу частину свого життя працював в Афінах , розквіт його творчості припадає на другу чверть V століття до н. е. .  Серед його творів найбільшою популярністю користувалася статуя « Дискобол », виконана між 460 і 450 роками до н . е. . Вона прославляє переможця атлетичних змагань . Стиснувши диск в правій руці , оголений юнак нахилився вперед. Рука з диском відведена назад до межі. Здається , через мить атлет розпрямиться і кинутий з величезною силою диск полетить на далеку відстань . Все тіло юнака пронизане захопили його рухом.</vt:lpstr>
      <vt:lpstr>Робота скульптора Мирона. Близько середини V століття до н. е..  Ці дві статуї складали групу, сповнену на сюжет давньогрецького міфу: богиня Афіна в гніві кидає флейту, так як дізнається, що під час гри на флейті у неї негарно роздувалися щоки. До флейти підкрадається сильний Марсій, але потім, почувши прокльони богині, відскакує назад.</vt:lpstr>
      <vt:lpstr>Статуя Посейдона - прекрасний зразок високого мистецтва бронзового. У V столітті до н. е. бронза стала улюбленим матеріалом скульпторів, так як її карбовані форми особливо добре передавали красу і досконалість пропорцій людського тіла. У бронзі працювали два найбільших скульптора V століття до н. е.. - Мирон і Поліклет. Їх статуї, прославлені в давнину, до наших днів не збереглися. Про них можна судити по мармуровим копіям, виконаним римськими майстрами п'ятсот років тому після створення оригіналів, в 1-11 століттях н. е..</vt:lpstr>
      <vt:lpstr>знаменита давньогрецька скульптура роботи Фідія. Час створення - 447-438 р. до н. е.. Не збереглася. Відома за копіями і описами. Зображення богині Афіни, покровительки міста Афіни. Була встановлена ​​на вершині Акрополя, в головному храмі, - Парфеноне.</vt:lpstr>
      <vt:lpstr>У північно-західній частині Еллади був розташований місто Олімпія , слава про який поширювалася далеко за межі країни. За переказами , саме тут Зевс вступив в боротьбу зі своїм батьком , кровожерливим і віроломним Кроном , який пожирав своїх дітей, оскільки оракул передбачив йому загибель від руки сина. Врятований матір'ю , змужнілий Зевс здобув перемогу і змусив Крона відригнути своїх братів і сестер.  На честь цієї перемоги були засновані олімпійські ігри , вперше відбулися в 776 р. до н. е. . Минуло більше двох століть , і в 456 р. до н. е. . в Олімпії архітектором Либонь був побудований присвячений Зевсу храм , що став головною святинею міста .</vt:lpstr>
      <vt:lpstr>«Пієта» - зображення Діви Марії, яка тримає тіло Ісуса після його смерті на хресті. Ця тема була і залишається популярною в багатьох художників, і скульптори - не виняток. Однак найвідомішою є скульптура Мікеланджело, завдяки якій він здобув славу.   Мікеланджело висік композицію з суцільного шматка мармуру. Майстер зобразив Марію молодою і неземною, щоб протиставити її численним старим, втомленим і вбитим горем жінкам інших скульпторів.</vt:lpstr>
      <vt:lpstr>«Гермес з немовлям Діонісом » або « Гермес Олімпійський» - елліністична статуя з паросского мармуру , виявлена ​​Ернстом Курц в 1877 році при розкопках храму Гери в Олімпії. Висота фігури Гермеса - 212 см , з п'єдесталом - 370 см. Навіть якщо допустити авторство Праксителя , статуя в давнину не відносилася до числа знаменитих , бо копії її невідомі. Статуя знаходиться в зборах Археологічного музею Олімпії. Кінцівки фігур Гермеса і Діоніса частково втрачені; на волоссі Гермеса збереглися сліди кіноварного покриття.</vt:lpstr>
      <vt:lpstr>Слайд 13</vt:lpstr>
      <vt:lpstr>«Мойсей» - мармурова статуя старозавітного пророка висотою 235 см , яка займає центральне місце в скульптурній гробниці папи Юлія II в римській базиліці Сан -П'єтро -ін- Вінколі. Над цією скульптурою з 1513 по 1515 роки працював Мікеланджело.   З боків від Мойсея стоять фігури Лії і Рахілі , виконані учнями великого майстра. «Мойсей» являє собою фрагмент грандіозного задуму гробниці Юлія II , який не здійснився через фінансові труднощі спадкоємців понтифіка. Спочатку гробницю передбачалося встановити в базиліці св. Петра . Скульптор виконав для неї ще кілька фігур , у тому числі « повсталого раба » і « вмираючого раба », які не увійшли в остаточну версію гробниці через зміненого масштабу.</vt:lpstr>
      <vt:lpstr>Слайд 15</vt:lpstr>
      <vt:lpstr>Давид - шедевр епохи Відродження , мармурова скульптура Мікеланджело , Створена ПРОТЯГ 1501 - 1504 рр . Статуя зображає біблійного персонажа Давида перед вірішальнім двобоєм Із филистимлянином Голіафом . Молодий пастух , Майбутній цар Ізраїлю , зосереджено дивиться на свого невидимого супротивника , готуючісь до битви . Скульптуру Було ВСТАНОВЛЕНО 8 вересня 1504 году на площі Сіньйорії у Флоренції , й з того годині скульптура трактувалася як символ Флорентійської РЕСПУБЛІКИ , а Згідно - цілої епохи Ренесансу . У 1991 году нижня частина статуї була пошкоджена неврівноваженою особою з молотком. Зразки мармуру , Отримані вченими через цей Інцидент , дозволили визначити місце його видобутку . Виявилось , что цей мармур містіть Багато мікроскопічніх отворів , через що його стан погіршується швидше, порівняно з іншімі видами мармуру. Тому з 2003 по 2004 роки Було проведено перше великого очищення статуї з 1843 року . Деякі фахівці виступали проти Очищення водою , побоюючісь Подальшого погіршення . Реставрація пам'ятника булу проведена под керівніцтвом доктора Франка. У 2008 году з метою КРАЩИЙ Збереження мармуру Було запропоновано ізолювати статую від впліву вібрацій , спричинених кроками турістів в Галереї Академії у Флоренції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Скульптура</dc:title>
  <dc:creator>Ксения</dc:creator>
  <cp:lastModifiedBy>Admin</cp:lastModifiedBy>
  <cp:revision>12</cp:revision>
  <dcterms:created xsi:type="dcterms:W3CDTF">2012-09-18T13:38:53Z</dcterms:created>
  <dcterms:modified xsi:type="dcterms:W3CDTF">2014-03-01T21:52:35Z</dcterms:modified>
</cp:coreProperties>
</file>