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98E4"/>
    <a:srgbClr val="FFFFFF"/>
    <a:srgbClr val="E4D1F3"/>
    <a:srgbClr val="AB50C8"/>
    <a:srgbClr val="D58DEB"/>
    <a:srgbClr val="AE73D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2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B502F-F4C1-4A98-A025-316831759DA4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4770-71CB-4712-AD97-ECADA49012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B502F-F4C1-4A98-A025-316831759DA4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4770-71CB-4712-AD97-ECADA49012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B502F-F4C1-4A98-A025-316831759DA4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4770-71CB-4712-AD97-ECADA49012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B502F-F4C1-4A98-A025-316831759DA4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4770-71CB-4712-AD97-ECADA49012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B502F-F4C1-4A98-A025-316831759DA4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4770-71CB-4712-AD97-ECADA49012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B502F-F4C1-4A98-A025-316831759DA4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4770-71CB-4712-AD97-ECADA49012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B502F-F4C1-4A98-A025-316831759DA4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4770-71CB-4712-AD97-ECADA49012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B502F-F4C1-4A98-A025-316831759DA4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4770-71CB-4712-AD97-ECADA49012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B502F-F4C1-4A98-A025-316831759DA4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4770-71CB-4712-AD97-ECADA49012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B502F-F4C1-4A98-A025-316831759DA4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4770-71CB-4712-AD97-ECADA49012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B502F-F4C1-4A98-A025-316831759DA4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4770-71CB-4712-AD97-ECADA49012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B502F-F4C1-4A98-A025-316831759DA4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C4770-71CB-4712-AD97-ECADA490124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outer-spa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187624" y="908720"/>
            <a:ext cx="58060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9600" b="1" i="1" dirty="0">
              <a:solidFill>
                <a:srgbClr val="D58DEB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1052736"/>
            <a:ext cx="597666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9600" b="1" i="1" cap="none" spc="0" dirty="0" smtClean="0">
                <a:ln>
                  <a:prstDash val="solid"/>
                </a:ln>
                <a:solidFill>
                  <a:srgbClr val="C398E4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</a:t>
            </a:r>
            <a:r>
              <a:rPr lang="uk-UA" sz="9600" b="1" i="1" cap="none" spc="0" dirty="0" err="1" smtClean="0">
                <a:ln>
                  <a:prstDash val="solid"/>
                </a:ln>
                <a:solidFill>
                  <a:srgbClr val="C398E4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еркурій</a:t>
            </a:r>
            <a:endParaRPr lang="ru-RU" sz="9600" b="1" cap="none" spc="0" dirty="0">
              <a:ln>
                <a:prstDash val="solid"/>
              </a:ln>
              <a:solidFill>
                <a:srgbClr val="C398E4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6096" y="5301208"/>
            <a:ext cx="3359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FFFFFF"/>
                </a:solidFill>
              </a:rPr>
              <a:t>Підготувала учениця 11-М класу</a:t>
            </a:r>
          </a:p>
          <a:p>
            <a:r>
              <a:rPr lang="uk-UA" dirty="0" smtClean="0">
                <a:solidFill>
                  <a:srgbClr val="FFFFFF"/>
                </a:solidFill>
              </a:rPr>
              <a:t>Євграфова Марина</a:t>
            </a:r>
            <a:endParaRPr lang="ru-RU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843788_8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051720" y="0"/>
            <a:ext cx="39621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Цікаві факти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692696"/>
            <a:ext cx="7848872" cy="6009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 err="1" smtClean="0">
                <a:solidFill>
                  <a:srgbClr val="FFC000"/>
                </a:solidFill>
              </a:rPr>
              <a:t>Меркурій</a:t>
            </a:r>
            <a:r>
              <a:rPr lang="ru-RU" sz="2400" b="1" dirty="0" smtClean="0">
                <a:solidFill>
                  <a:srgbClr val="FFC000"/>
                </a:solidFill>
              </a:rPr>
              <a:t> — </a:t>
            </a:r>
            <a:r>
              <a:rPr lang="ru-RU" sz="2400" b="1" dirty="0" err="1" smtClean="0">
                <a:solidFill>
                  <a:srgbClr val="FFC000"/>
                </a:solidFill>
              </a:rPr>
              <a:t>найшвидша</a:t>
            </a:r>
            <a:r>
              <a:rPr lang="ru-RU" sz="2400" b="1" dirty="0" smtClean="0">
                <a:solidFill>
                  <a:srgbClr val="FFC000"/>
                </a:solidFill>
              </a:rPr>
              <a:t> планета в </a:t>
            </a:r>
            <a:r>
              <a:rPr lang="ru-RU" sz="2400" b="1" dirty="0" err="1" smtClean="0">
                <a:solidFill>
                  <a:srgbClr val="FFC000"/>
                </a:solidFill>
              </a:rPr>
              <a:t>Сонячній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</a:rPr>
              <a:t>Системі</a:t>
            </a:r>
            <a:r>
              <a:rPr lang="ru-RU" sz="2400" b="1" dirty="0" smtClean="0">
                <a:solidFill>
                  <a:srgbClr val="FFC000"/>
                </a:solidFill>
              </a:rPr>
              <a:t>, вона </a:t>
            </a:r>
            <a:r>
              <a:rPr lang="ru-RU" sz="2400" b="1" dirty="0" err="1" smtClean="0">
                <a:solidFill>
                  <a:srgbClr val="FFC000"/>
                </a:solidFill>
              </a:rPr>
              <a:t>рухається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</a:rPr>
              <a:t>орбітою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</a:rPr>
              <a:t>навколо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</a:rPr>
              <a:t>Сонця</a:t>
            </a:r>
            <a:r>
              <a:rPr lang="ru-RU" sz="2400" b="1" dirty="0" smtClean="0">
                <a:solidFill>
                  <a:srgbClr val="FFC000"/>
                </a:solidFill>
              </a:rPr>
              <a:t> з </a:t>
            </a:r>
            <a:r>
              <a:rPr lang="ru-RU" sz="2400" b="1" dirty="0" err="1" smtClean="0">
                <a:solidFill>
                  <a:srgbClr val="FFC000"/>
                </a:solidFill>
              </a:rPr>
              <a:t>середньою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</a:rPr>
              <a:t>швидкістю</a:t>
            </a:r>
            <a:r>
              <a:rPr lang="ru-RU" sz="2400" b="1" dirty="0" smtClean="0">
                <a:solidFill>
                  <a:srgbClr val="FFC000"/>
                </a:solidFill>
              </a:rPr>
              <a:t> 47,87 км/с, що </a:t>
            </a:r>
            <a:r>
              <a:rPr lang="ru-RU" sz="2400" b="1" dirty="0" err="1" smtClean="0">
                <a:solidFill>
                  <a:srgbClr val="FFC000"/>
                </a:solidFill>
              </a:rPr>
              <a:t>майже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</a:rPr>
              <a:t>вдвічі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</a:rPr>
              <a:t>більше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</a:rPr>
              <a:t>швидкості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</a:rPr>
              <a:t>Землі</a:t>
            </a:r>
            <a:r>
              <a:rPr lang="ru-RU" sz="2400" b="1" dirty="0" smtClean="0">
                <a:solidFill>
                  <a:srgbClr val="FFC000"/>
                </a:solidFill>
              </a:rPr>
              <a:t>. </a:t>
            </a:r>
            <a:r>
              <a:rPr lang="ru-RU" sz="2400" b="1" dirty="0" err="1" smtClean="0">
                <a:solidFill>
                  <a:srgbClr val="FFC000"/>
                </a:solidFill>
              </a:rPr>
              <a:t>Така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</a:rPr>
              <a:t>швидкість</a:t>
            </a:r>
            <a:r>
              <a:rPr lang="ru-RU" sz="2400" b="1" dirty="0" smtClean="0">
                <a:solidFill>
                  <a:srgbClr val="FFC000"/>
                </a:solidFill>
              </a:rPr>
              <a:t> і той факт, що </a:t>
            </a:r>
            <a:r>
              <a:rPr lang="ru-RU" sz="2400" b="1" dirty="0" err="1" smtClean="0">
                <a:solidFill>
                  <a:srgbClr val="FFC000"/>
                </a:solidFill>
              </a:rPr>
              <a:t>Меркурій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</a:rPr>
              <a:t>розміщений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</a:rPr>
              <a:t>ближче</a:t>
            </a:r>
            <a:r>
              <a:rPr lang="ru-RU" sz="2400" b="1" dirty="0" smtClean="0">
                <a:solidFill>
                  <a:srgbClr val="FFC000"/>
                </a:solidFill>
              </a:rPr>
              <a:t> до </a:t>
            </a:r>
            <a:r>
              <a:rPr lang="ru-RU" sz="2400" b="1" dirty="0" err="1" smtClean="0">
                <a:solidFill>
                  <a:srgbClr val="FFC000"/>
                </a:solidFill>
              </a:rPr>
              <a:t>Сонця</a:t>
            </a:r>
            <a:r>
              <a:rPr lang="ru-RU" sz="2400" b="1" dirty="0" smtClean="0">
                <a:solidFill>
                  <a:srgbClr val="FFC000"/>
                </a:solidFill>
              </a:rPr>
              <a:t>, ніж Земля, </a:t>
            </a:r>
            <a:r>
              <a:rPr lang="ru-RU" sz="2400" b="1" dirty="0" err="1" smtClean="0">
                <a:solidFill>
                  <a:srgbClr val="FFC000"/>
                </a:solidFill>
              </a:rPr>
              <a:t>приводять</a:t>
            </a:r>
            <a:r>
              <a:rPr lang="ru-RU" sz="2400" b="1" dirty="0" smtClean="0">
                <a:solidFill>
                  <a:srgbClr val="FFC000"/>
                </a:solidFill>
              </a:rPr>
              <a:t> до того, що один </a:t>
            </a:r>
            <a:r>
              <a:rPr lang="ru-RU" sz="2400" b="1" dirty="0" err="1" smtClean="0">
                <a:solidFill>
                  <a:srgbClr val="FFC000"/>
                </a:solidFill>
              </a:rPr>
              <a:t>рік</a:t>
            </a:r>
            <a:r>
              <a:rPr lang="ru-RU" sz="2400" b="1" dirty="0" smtClean="0">
                <a:solidFill>
                  <a:srgbClr val="FFC000"/>
                </a:solidFill>
              </a:rPr>
              <a:t> на </a:t>
            </a:r>
            <a:r>
              <a:rPr lang="ru-RU" sz="2400" b="1" dirty="0" err="1" smtClean="0">
                <a:solidFill>
                  <a:srgbClr val="FFC000"/>
                </a:solidFill>
              </a:rPr>
              <a:t>Меркурії</a:t>
            </a:r>
            <a:r>
              <a:rPr lang="ru-RU" sz="2400" b="1" dirty="0" smtClean="0">
                <a:solidFill>
                  <a:srgbClr val="FFC000"/>
                </a:solidFill>
              </a:rPr>
              <a:t> (час </a:t>
            </a:r>
            <a:r>
              <a:rPr lang="ru-RU" sz="2400" b="1" dirty="0" err="1" smtClean="0">
                <a:solidFill>
                  <a:srgbClr val="FFC000"/>
                </a:solidFill>
              </a:rPr>
              <a:t>його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</a:rPr>
              <a:t>повного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</a:rPr>
              <a:t>оберту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</a:rPr>
              <a:t>навколо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</a:rPr>
              <a:t>Сонця</a:t>
            </a:r>
            <a:r>
              <a:rPr lang="ru-RU" sz="2400" b="1" dirty="0" smtClean="0">
                <a:solidFill>
                  <a:srgbClr val="FFC000"/>
                </a:solidFill>
              </a:rPr>
              <a:t>) становить </a:t>
            </a:r>
            <a:r>
              <a:rPr lang="ru-RU" sz="2400" b="1" dirty="0" err="1" smtClean="0">
                <a:solidFill>
                  <a:srgbClr val="FFC000"/>
                </a:solidFill>
              </a:rPr>
              <a:t>усього</a:t>
            </a:r>
            <a:r>
              <a:rPr lang="ru-RU" sz="2400" b="1" dirty="0" smtClean="0">
                <a:solidFill>
                  <a:srgbClr val="FFC000"/>
                </a:solidFill>
              </a:rPr>
              <a:t> 87,99 днів.</a:t>
            </a:r>
          </a:p>
          <a:p>
            <a:pPr>
              <a:lnSpc>
                <a:spcPct val="80000"/>
              </a:lnSpc>
            </a:pPr>
            <a:r>
              <a:rPr lang="ru-RU" sz="2400" b="1" dirty="0" err="1" smtClean="0">
                <a:solidFill>
                  <a:srgbClr val="FFC000"/>
                </a:solidFill>
              </a:rPr>
              <a:t>Меркурій</a:t>
            </a:r>
            <a:r>
              <a:rPr lang="ru-RU" sz="2400" b="1" dirty="0" smtClean="0">
                <a:solidFill>
                  <a:srgbClr val="FFC000"/>
                </a:solidFill>
              </a:rPr>
              <a:t> — вельми </a:t>
            </a:r>
            <a:r>
              <a:rPr lang="ru-RU" sz="2400" b="1" dirty="0" err="1" smtClean="0">
                <a:solidFill>
                  <a:srgbClr val="FFC000"/>
                </a:solidFill>
              </a:rPr>
              <a:t>складний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</a:rPr>
              <a:t>об'єкт</a:t>
            </a:r>
            <a:r>
              <a:rPr lang="ru-RU" sz="2400" b="1" dirty="0" smtClean="0">
                <a:solidFill>
                  <a:srgbClr val="FFC000"/>
                </a:solidFill>
              </a:rPr>
              <a:t> для </a:t>
            </a:r>
            <a:r>
              <a:rPr lang="ru-RU" sz="2400" b="1" dirty="0" err="1" smtClean="0">
                <a:solidFill>
                  <a:srgbClr val="FFC000"/>
                </a:solidFill>
              </a:rPr>
              <a:t>спостереження</a:t>
            </a:r>
            <a:r>
              <a:rPr lang="ru-RU" sz="2400" b="1" dirty="0" smtClean="0">
                <a:solidFill>
                  <a:srgbClr val="FFC000"/>
                </a:solidFill>
              </a:rPr>
              <a:t> у </a:t>
            </a:r>
            <a:r>
              <a:rPr lang="ru-RU" sz="2400" b="1" dirty="0" err="1" smtClean="0">
                <a:solidFill>
                  <a:srgbClr val="FFC000"/>
                </a:solidFill>
              </a:rPr>
              <a:t>високих</a:t>
            </a:r>
            <a:r>
              <a:rPr lang="ru-RU" sz="2400" b="1" dirty="0" smtClean="0">
                <a:solidFill>
                  <a:srgbClr val="FFC000"/>
                </a:solidFill>
              </a:rPr>
              <a:t> широтах </a:t>
            </a:r>
            <a:r>
              <a:rPr lang="ru-RU" sz="2400" b="1" dirty="0" err="1" smtClean="0">
                <a:solidFill>
                  <a:srgbClr val="FFC000"/>
                </a:solidFill>
              </a:rPr>
              <a:t>Землі</a:t>
            </a:r>
            <a:r>
              <a:rPr lang="ru-RU" sz="2400" b="1" dirty="0" smtClean="0">
                <a:solidFill>
                  <a:srgbClr val="FFC000"/>
                </a:solidFill>
              </a:rPr>
              <a:t> через те, що він </a:t>
            </a:r>
            <a:r>
              <a:rPr lang="ru-RU" sz="2400" b="1" dirty="0" err="1" smtClean="0">
                <a:solidFill>
                  <a:srgbClr val="FFC000"/>
                </a:solidFill>
              </a:rPr>
              <a:t>завжди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</a:rPr>
              <a:t>спостерігається</a:t>
            </a:r>
            <a:r>
              <a:rPr lang="ru-RU" sz="2400" b="1" dirty="0" smtClean="0">
                <a:solidFill>
                  <a:srgbClr val="FFC000"/>
                </a:solidFill>
              </a:rPr>
              <a:t> при </a:t>
            </a:r>
            <a:r>
              <a:rPr lang="ru-RU" sz="2400" b="1" dirty="0" err="1" smtClean="0">
                <a:solidFill>
                  <a:srgbClr val="FFC000"/>
                </a:solidFill>
              </a:rPr>
              <a:t>сході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</a:rPr>
              <a:t>або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</a:rPr>
              <a:t>заході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</a:rPr>
              <a:t>Сонця</a:t>
            </a:r>
            <a:r>
              <a:rPr lang="ru-RU" sz="2400" b="1" dirty="0" smtClean="0">
                <a:solidFill>
                  <a:srgbClr val="FFC000"/>
                </a:solidFill>
              </a:rPr>
              <a:t>, і досить </a:t>
            </a:r>
            <a:r>
              <a:rPr lang="ru-RU" sz="2400" b="1" dirty="0" err="1" smtClean="0">
                <a:solidFill>
                  <a:srgbClr val="FFC000"/>
                </a:solidFill>
              </a:rPr>
              <a:t>низько</a:t>
            </a:r>
            <a:r>
              <a:rPr lang="ru-RU" sz="2400" b="1" dirty="0" smtClean="0">
                <a:solidFill>
                  <a:srgbClr val="FFC000"/>
                </a:solidFill>
              </a:rPr>
              <a:t> над горизонтом (особливо в </a:t>
            </a:r>
            <a:r>
              <a:rPr lang="ru-RU" sz="2400" b="1" dirty="0" err="1" smtClean="0">
                <a:solidFill>
                  <a:srgbClr val="FFC000"/>
                </a:solidFill>
              </a:rPr>
              <a:t>північних</a:t>
            </a:r>
            <a:r>
              <a:rPr lang="ru-RU" sz="2400" b="1" dirty="0" smtClean="0">
                <a:solidFill>
                  <a:srgbClr val="FFC000"/>
                </a:solidFill>
              </a:rPr>
              <a:t> широтах). </a:t>
            </a:r>
            <a:r>
              <a:rPr lang="ru-RU" sz="2400" b="1" dirty="0" err="1" smtClean="0">
                <a:solidFill>
                  <a:srgbClr val="FFC000"/>
                </a:solidFill>
              </a:rPr>
              <a:t>Період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</a:rPr>
              <a:t>його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</a:rPr>
              <a:t>найкращої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</a:rPr>
              <a:t>видимості</a:t>
            </a:r>
            <a:r>
              <a:rPr lang="ru-RU" sz="2400" b="1" dirty="0" smtClean="0">
                <a:solidFill>
                  <a:srgbClr val="FFC000"/>
                </a:solidFill>
              </a:rPr>
              <a:t> (</a:t>
            </a:r>
            <a:r>
              <a:rPr lang="ru-RU" sz="2400" b="1" dirty="0" err="1" smtClean="0">
                <a:solidFill>
                  <a:srgbClr val="FFC000"/>
                </a:solidFill>
              </a:rPr>
              <a:t>елонгація</a:t>
            </a:r>
            <a:r>
              <a:rPr lang="ru-RU" sz="2400" b="1" dirty="0" smtClean="0">
                <a:solidFill>
                  <a:srgbClr val="FFC000"/>
                </a:solidFill>
              </a:rPr>
              <a:t>) </a:t>
            </a:r>
            <a:r>
              <a:rPr lang="ru-RU" sz="2400" b="1" dirty="0" err="1" smtClean="0">
                <a:solidFill>
                  <a:srgbClr val="FFC000"/>
                </a:solidFill>
              </a:rPr>
              <a:t>настає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</a:rPr>
              <a:t>декілька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</a:rPr>
              <a:t>разів</a:t>
            </a:r>
            <a:r>
              <a:rPr lang="ru-RU" sz="2400" b="1" dirty="0" smtClean="0">
                <a:solidFill>
                  <a:srgbClr val="FFC000"/>
                </a:solidFill>
              </a:rPr>
              <a:t> на </a:t>
            </a:r>
            <a:r>
              <a:rPr lang="ru-RU" sz="2400" b="1" dirty="0" err="1" smtClean="0">
                <a:solidFill>
                  <a:srgbClr val="FFC000"/>
                </a:solidFill>
              </a:rPr>
              <a:t>рік</a:t>
            </a:r>
            <a:r>
              <a:rPr lang="ru-RU" sz="2400" b="1" dirty="0" smtClean="0">
                <a:solidFill>
                  <a:srgbClr val="FFC000"/>
                </a:solidFill>
              </a:rPr>
              <a:t> і </a:t>
            </a:r>
            <a:r>
              <a:rPr lang="ru-RU" sz="2400" b="1" dirty="0" err="1" smtClean="0">
                <a:solidFill>
                  <a:srgbClr val="FFC000"/>
                </a:solidFill>
              </a:rPr>
              <a:t>триває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</a:rPr>
              <a:t>близько</a:t>
            </a:r>
            <a:r>
              <a:rPr lang="ru-RU" sz="2400" b="1" dirty="0" smtClean="0">
                <a:solidFill>
                  <a:srgbClr val="FFC000"/>
                </a:solidFill>
              </a:rPr>
              <a:t> 10 днів. Проте </a:t>
            </a:r>
            <a:r>
              <a:rPr lang="ru-RU" sz="2400" b="1" dirty="0" err="1" smtClean="0">
                <a:solidFill>
                  <a:srgbClr val="FFC000"/>
                </a:solidFill>
              </a:rPr>
              <a:t>навіть</a:t>
            </a:r>
            <a:r>
              <a:rPr lang="ru-RU" sz="2400" b="1" dirty="0" smtClean="0">
                <a:solidFill>
                  <a:srgbClr val="FFC000"/>
                </a:solidFill>
              </a:rPr>
              <a:t> у </a:t>
            </a:r>
            <a:r>
              <a:rPr lang="ru-RU" sz="2400" b="1" dirty="0" err="1" smtClean="0">
                <a:solidFill>
                  <a:srgbClr val="FFC000"/>
                </a:solidFill>
              </a:rPr>
              <a:t>ці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</a:rPr>
              <a:t>періоди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</a:rPr>
              <a:t>побачити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</a:rPr>
              <a:t>Меркурій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</a:rPr>
              <a:t>неозброєним</a:t>
            </a:r>
            <a:r>
              <a:rPr lang="ru-RU" sz="2400" b="1" dirty="0" smtClean="0">
                <a:solidFill>
                  <a:srgbClr val="FFC000"/>
                </a:solidFill>
              </a:rPr>
              <a:t> оком непросто (</a:t>
            </a:r>
            <a:r>
              <a:rPr lang="ru-RU" sz="2400" b="1" dirty="0" err="1" smtClean="0">
                <a:solidFill>
                  <a:srgbClr val="FFC000"/>
                </a:solidFill>
              </a:rPr>
              <a:t>неяскрава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</a:rPr>
              <a:t>зірка</a:t>
            </a:r>
            <a:r>
              <a:rPr lang="ru-RU" sz="2400" b="1" dirty="0" smtClean="0">
                <a:solidFill>
                  <a:srgbClr val="FFC000"/>
                </a:solidFill>
              </a:rPr>
              <a:t> на досить </a:t>
            </a:r>
            <a:r>
              <a:rPr lang="ru-RU" sz="2400" b="1" dirty="0" err="1" smtClean="0">
                <a:solidFill>
                  <a:srgbClr val="FFC000"/>
                </a:solidFill>
              </a:rPr>
              <a:t>світлому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</a:rPr>
              <a:t>фоні</a:t>
            </a:r>
            <a:r>
              <a:rPr lang="ru-RU" sz="2400" b="1" dirty="0" smtClean="0">
                <a:solidFill>
                  <a:srgbClr val="FFC000"/>
                </a:solidFill>
              </a:rPr>
              <a:t> неба). </a:t>
            </a:r>
            <a:r>
              <a:rPr lang="ru-RU" sz="2400" b="1" dirty="0" err="1" smtClean="0">
                <a:solidFill>
                  <a:srgbClr val="FFC000"/>
                </a:solidFill>
              </a:rPr>
              <a:t>Існує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</a:rPr>
              <a:t>історія</a:t>
            </a:r>
            <a:r>
              <a:rPr lang="ru-RU" sz="2400" b="1" dirty="0" smtClean="0">
                <a:solidFill>
                  <a:srgbClr val="FFC000"/>
                </a:solidFill>
              </a:rPr>
              <a:t> про те, що </a:t>
            </a:r>
            <a:r>
              <a:rPr lang="ru-RU" sz="2400" b="1" dirty="0" err="1" smtClean="0">
                <a:solidFill>
                  <a:srgbClr val="FFC000"/>
                </a:solidFill>
              </a:rPr>
              <a:t>Миколай</a:t>
            </a:r>
            <a:r>
              <a:rPr lang="ru-RU" sz="2400" b="1" dirty="0" smtClean="0">
                <a:solidFill>
                  <a:srgbClr val="FFC000"/>
                </a:solidFill>
              </a:rPr>
              <a:t> Коперник, </a:t>
            </a:r>
            <a:r>
              <a:rPr lang="ru-RU" sz="2400" b="1" dirty="0" err="1" smtClean="0">
                <a:solidFill>
                  <a:srgbClr val="FFC000"/>
                </a:solidFill>
              </a:rPr>
              <a:t>спостерігаючи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</a:rPr>
              <a:t>астрономічні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</a:rPr>
              <a:t>об'єкти</a:t>
            </a:r>
            <a:r>
              <a:rPr lang="ru-RU" sz="2400" b="1" dirty="0" smtClean="0">
                <a:solidFill>
                  <a:srgbClr val="FFC000"/>
                </a:solidFill>
              </a:rPr>
              <a:t> в </a:t>
            </a:r>
            <a:r>
              <a:rPr lang="ru-RU" sz="2400" b="1" dirty="0" err="1" smtClean="0">
                <a:solidFill>
                  <a:srgbClr val="FFC000"/>
                </a:solidFill>
              </a:rPr>
              <a:t>умовах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</a:rPr>
              <a:t>північних</a:t>
            </a:r>
            <a:r>
              <a:rPr lang="ru-RU" sz="2400" b="1" dirty="0" smtClean="0">
                <a:solidFill>
                  <a:srgbClr val="FFC000"/>
                </a:solidFill>
              </a:rPr>
              <a:t> широт та туманного </a:t>
            </a:r>
            <a:r>
              <a:rPr lang="ru-RU" sz="2400" b="1" dirty="0" err="1" smtClean="0">
                <a:solidFill>
                  <a:srgbClr val="FFC000"/>
                </a:solidFill>
              </a:rPr>
              <a:t>клімату</a:t>
            </a:r>
            <a:r>
              <a:rPr lang="ru-RU" sz="2400" b="1" dirty="0" smtClean="0">
                <a:solidFill>
                  <a:srgbClr val="FFC000"/>
                </a:solidFill>
              </a:rPr>
              <a:t> Прибалтики, </a:t>
            </a:r>
            <a:r>
              <a:rPr lang="ru-RU" sz="2400" b="1" dirty="0" err="1" smtClean="0">
                <a:solidFill>
                  <a:srgbClr val="FFC000"/>
                </a:solidFill>
              </a:rPr>
              <a:t>жалкував</a:t>
            </a:r>
            <a:r>
              <a:rPr lang="ru-RU" sz="2400" b="1" dirty="0" smtClean="0">
                <a:solidFill>
                  <a:srgbClr val="FFC000"/>
                </a:solidFill>
              </a:rPr>
              <a:t>, що за все </a:t>
            </a:r>
            <a:r>
              <a:rPr lang="ru-RU" sz="2400" b="1" dirty="0" err="1" smtClean="0">
                <a:solidFill>
                  <a:srgbClr val="FFC000"/>
                </a:solidFill>
              </a:rPr>
              <a:t>життя</a:t>
            </a:r>
            <a:r>
              <a:rPr lang="ru-RU" sz="2400" b="1" dirty="0" smtClean="0">
                <a:solidFill>
                  <a:srgbClr val="FFC000"/>
                </a:solidFill>
              </a:rPr>
              <a:t> так і не </a:t>
            </a:r>
            <a:r>
              <a:rPr lang="ru-RU" sz="2400" b="1" dirty="0" err="1" smtClean="0">
                <a:solidFill>
                  <a:srgbClr val="FFC000"/>
                </a:solidFill>
              </a:rPr>
              <a:t>побачив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</a:rPr>
              <a:t>Меркурія</a:t>
            </a:r>
            <a:r>
              <a:rPr lang="ru-RU" sz="2400" b="1" dirty="0" smtClean="0">
                <a:solidFill>
                  <a:srgbClr val="FFC000"/>
                </a:solidFill>
              </a:rPr>
              <a:t>. У </a:t>
            </a:r>
            <a:r>
              <a:rPr lang="ru-RU" sz="2400" b="1" dirty="0" err="1" smtClean="0">
                <a:solidFill>
                  <a:srgbClr val="FFC000"/>
                </a:solidFill>
              </a:rPr>
              <a:t>низьких</a:t>
            </a:r>
            <a:r>
              <a:rPr lang="ru-RU" sz="2400" b="1" dirty="0" smtClean="0">
                <a:solidFill>
                  <a:srgbClr val="FFC000"/>
                </a:solidFill>
              </a:rPr>
              <a:t> широтах </a:t>
            </a:r>
            <a:r>
              <a:rPr lang="ru-RU" sz="2400" b="1" dirty="0" err="1" smtClean="0">
                <a:solidFill>
                  <a:srgbClr val="FFC000"/>
                </a:solidFill>
              </a:rPr>
              <a:t>Меркурій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</a:rPr>
              <a:t>спостерігається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</a:rPr>
              <a:t>краще</a:t>
            </a:r>
            <a:r>
              <a:rPr lang="ru-RU" sz="2400" b="1" dirty="0" smtClean="0">
                <a:solidFill>
                  <a:srgbClr val="FFC000"/>
                </a:solidFill>
              </a:rPr>
              <a:t>.</a:t>
            </a:r>
            <a:endParaRPr lang="ru-RU" sz="24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288305580_nebula-ngc-21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99992" y="908720"/>
            <a:ext cx="3584377" cy="5256584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cap="all" dirty="0" err="1" smtClean="0">
                <a:ln w="0"/>
                <a:solidFill>
                  <a:srgbClr val="E4D1F3"/>
                </a:solidFill>
                <a:effectLst>
                  <a:reflection blurRad="12700" stA="50000" endPos="50000" dist="5000" dir="5400000" sy="-100000" rotWithShape="0"/>
                </a:effectLst>
              </a:rPr>
              <a:t>Меркурій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- </a:t>
            </a:r>
            <a:r>
              <a:rPr lang="ru-RU" sz="2800" b="1" cap="all" dirty="0" err="1" smtClean="0">
                <a:ln w="0"/>
                <a:solidFill>
                  <a:srgbClr val="FFFFFF"/>
                </a:solidFill>
                <a:effectLst>
                  <a:reflection blurRad="12700" stA="50000" endPos="50000" dist="5000" dir="5400000" sy="-100000" rotWithShape="0"/>
                </a:effectLst>
              </a:rPr>
              <a:t>найближча</a:t>
            </a:r>
            <a:r>
              <a:rPr lang="ru-RU" sz="2800" b="1" cap="all" dirty="0" smtClean="0">
                <a:ln w="0"/>
                <a:solidFill>
                  <a:srgbClr val="FFFFFF"/>
                </a:solidFill>
                <a:effectLst>
                  <a:reflection blurRad="12700" stA="50000" endPos="50000" dist="5000" dir="5400000" sy="-100000" rotWithShape="0"/>
                </a:effectLst>
              </a:rPr>
              <a:t> до </a:t>
            </a:r>
            <a:r>
              <a:rPr lang="ru-RU" sz="2800" b="1" cap="all" dirty="0" err="1" smtClean="0">
                <a:ln w="0"/>
                <a:solidFill>
                  <a:srgbClr val="FFFFFF"/>
                </a:solidFill>
                <a:effectLst>
                  <a:reflection blurRad="12700" stA="50000" endPos="50000" dist="5000" dir="5400000" sy="-100000" rotWithShape="0"/>
                </a:effectLst>
              </a:rPr>
              <a:t>Сонця</a:t>
            </a:r>
            <a:r>
              <a:rPr lang="ru-RU" sz="2800" b="1" cap="all" dirty="0" smtClean="0">
                <a:ln w="0"/>
                <a:solidFill>
                  <a:srgbClr val="FFFFFF"/>
                </a:solidFill>
                <a:effectLst>
                  <a:reflection blurRad="12700" stA="50000" endPos="50000" dist="5000" dir="5400000" sy="-100000" rotWithShape="0"/>
                </a:effectLst>
              </a:rPr>
              <a:t> планета </a:t>
            </a:r>
            <a:r>
              <a:rPr lang="ru-RU" sz="2800" b="1" cap="all" dirty="0" err="1" smtClean="0">
                <a:ln w="0"/>
                <a:solidFill>
                  <a:srgbClr val="FFFFFF"/>
                </a:solidFill>
                <a:effectLst>
                  <a:reflection blurRad="12700" stA="50000" endPos="50000" dist="5000" dir="5400000" sy="-100000" rotWithShape="0"/>
                </a:effectLst>
              </a:rPr>
              <a:t>Сонячної</a:t>
            </a:r>
            <a:r>
              <a:rPr lang="ru-RU" sz="2800" b="1" cap="all" dirty="0" smtClean="0">
                <a:ln w="0"/>
                <a:solidFill>
                  <a:srgbClr val="FFFFFF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800" b="1" cap="all" dirty="0" err="1" smtClean="0">
                <a:ln w="0"/>
                <a:solidFill>
                  <a:srgbClr val="FFFFFF"/>
                </a:solidFill>
                <a:effectLst>
                  <a:reflection blurRad="12700" stA="50000" endPos="50000" dist="5000" dir="5400000" sy="-100000" rotWithShape="0"/>
                </a:effectLst>
              </a:rPr>
              <a:t>системи</a:t>
            </a:r>
            <a:r>
              <a:rPr lang="ru-RU" sz="2800" b="1" cap="all" dirty="0" smtClean="0">
                <a:ln w="0"/>
                <a:solidFill>
                  <a:srgbClr val="FFFFFF"/>
                </a:solidFill>
                <a:effectLst>
                  <a:reflection blurRad="12700" stA="50000" endPos="50000" dist="5000" dir="5400000" sy="-100000" rotWithShape="0"/>
                </a:effectLst>
              </a:rPr>
              <a:t>, що </a:t>
            </a:r>
            <a:r>
              <a:rPr lang="ru-RU" sz="2800" b="1" cap="all" dirty="0" err="1" smtClean="0">
                <a:ln w="0"/>
                <a:solidFill>
                  <a:srgbClr val="FFFFFF"/>
                </a:solidFill>
                <a:effectLst>
                  <a:reflection blurRad="12700" stA="50000" endPos="50000" dist="5000" dir="5400000" sy="-100000" rotWithShape="0"/>
                </a:effectLst>
              </a:rPr>
              <a:t>обертається</a:t>
            </a:r>
            <a:r>
              <a:rPr lang="ru-RU" sz="2800" b="1" cap="all" dirty="0" smtClean="0">
                <a:ln w="0"/>
                <a:solidFill>
                  <a:srgbClr val="FFFFFF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800" b="1" cap="all" dirty="0" err="1" smtClean="0">
                <a:ln w="0"/>
                <a:solidFill>
                  <a:srgbClr val="FFFFFF"/>
                </a:solidFill>
                <a:effectLst>
                  <a:reflection blurRad="12700" stA="50000" endPos="50000" dist="5000" dir="5400000" sy="-100000" rotWithShape="0"/>
                </a:effectLst>
              </a:rPr>
              <a:t>навколо</a:t>
            </a:r>
            <a:r>
              <a:rPr lang="ru-RU" sz="2800" b="1" cap="all" dirty="0" smtClean="0">
                <a:ln w="0"/>
                <a:solidFill>
                  <a:srgbClr val="FFFFFF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800" b="1" cap="all" dirty="0" err="1" smtClean="0">
                <a:ln w="0"/>
                <a:solidFill>
                  <a:srgbClr val="FFFFFF"/>
                </a:solidFill>
                <a:effectLst>
                  <a:reflection blurRad="12700" stA="50000" endPos="50000" dist="5000" dir="5400000" sy="-100000" rotWithShape="0"/>
                </a:effectLst>
              </a:rPr>
              <a:t>Сонця</a:t>
            </a:r>
            <a:r>
              <a:rPr lang="ru-RU" sz="2800" b="1" cap="all" dirty="0" smtClean="0">
                <a:ln w="0"/>
                <a:solidFill>
                  <a:srgbClr val="FFFFFF"/>
                </a:solidFill>
                <a:effectLst>
                  <a:reflection blurRad="12700" stA="50000" endPos="50000" dist="5000" dir="5400000" sy="-100000" rotWithShape="0"/>
                </a:effectLst>
              </a:rPr>
              <a:t> за 88 днів. </a:t>
            </a:r>
            <a:r>
              <a:rPr lang="ru-RU" sz="2800" b="1" cap="all" dirty="0" err="1" smtClean="0">
                <a:ln w="0"/>
                <a:solidFill>
                  <a:srgbClr val="FFFFFF"/>
                </a:solidFill>
                <a:effectLst>
                  <a:reflection blurRad="12700" stA="50000" endPos="50000" dist="5000" dir="5400000" sy="-100000" rotWithShape="0"/>
                </a:effectLst>
              </a:rPr>
              <a:t>Меркурій</a:t>
            </a:r>
            <a:r>
              <a:rPr lang="ru-RU" sz="2800" b="1" cap="all" dirty="0" smtClean="0">
                <a:ln w="0"/>
                <a:solidFill>
                  <a:srgbClr val="FFFFFF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800" b="1" cap="all" dirty="0" err="1" smtClean="0">
                <a:ln w="0"/>
                <a:solidFill>
                  <a:srgbClr val="FFFFFF"/>
                </a:solidFill>
                <a:effectLst>
                  <a:reflection blurRad="12700" stA="50000" endPos="50000" dist="5000" dir="5400000" sy="-100000" rotWithShape="0"/>
                </a:effectLst>
              </a:rPr>
              <a:t>належить</a:t>
            </a:r>
            <a:r>
              <a:rPr lang="ru-RU" sz="2800" b="1" cap="all" dirty="0" smtClean="0">
                <a:ln w="0"/>
                <a:solidFill>
                  <a:srgbClr val="FFFFFF"/>
                </a:solidFill>
                <a:effectLst>
                  <a:reflection blurRad="12700" stA="50000" endPos="50000" dist="5000" dir="5400000" sy="-100000" rotWithShape="0"/>
                </a:effectLst>
              </a:rPr>
              <a:t> до </a:t>
            </a:r>
            <a:r>
              <a:rPr lang="ru-RU" sz="2800" b="1" cap="all" dirty="0" err="1" smtClean="0">
                <a:ln w="0"/>
                <a:solidFill>
                  <a:srgbClr val="FFFFFF"/>
                </a:solidFill>
                <a:effectLst>
                  <a:reflection blurRad="12700" stA="50000" endPos="50000" dist="5000" dir="5400000" sy="-100000" rotWithShape="0"/>
                </a:effectLst>
              </a:rPr>
              <a:t>внутрішніх</a:t>
            </a:r>
            <a:r>
              <a:rPr lang="ru-RU" sz="2800" b="1" cap="all" dirty="0" smtClean="0">
                <a:ln w="0"/>
                <a:solidFill>
                  <a:srgbClr val="FFFFFF"/>
                </a:solidFill>
                <a:effectLst>
                  <a:reflection blurRad="12700" stA="50000" endPos="50000" dist="5000" dir="5400000" sy="-100000" rotWithShape="0"/>
                </a:effectLst>
              </a:rPr>
              <a:t> планет, так як </a:t>
            </a:r>
            <a:r>
              <a:rPr lang="ru-RU" sz="2800" b="1" cap="all" dirty="0" err="1" smtClean="0">
                <a:ln w="0"/>
                <a:solidFill>
                  <a:srgbClr val="FFFFFF"/>
                </a:solidFill>
                <a:effectLst>
                  <a:reflection blurRad="12700" stA="50000" endPos="50000" dist="5000" dir="5400000" sy="-100000" rotWithShape="0"/>
                </a:effectLst>
              </a:rPr>
              <a:t>його</a:t>
            </a:r>
            <a:r>
              <a:rPr lang="ru-RU" sz="2800" b="1" cap="all" dirty="0" smtClean="0">
                <a:ln w="0"/>
                <a:solidFill>
                  <a:srgbClr val="FFFFFF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800" b="1" cap="all" dirty="0" err="1" smtClean="0">
                <a:ln w="0"/>
                <a:solidFill>
                  <a:srgbClr val="FFFFFF"/>
                </a:solidFill>
                <a:effectLst>
                  <a:reflection blurRad="12700" stA="50000" endPos="50000" dist="5000" dir="5400000" sy="-100000" rotWithShape="0"/>
                </a:effectLst>
              </a:rPr>
              <a:t>орбіта</a:t>
            </a:r>
            <a:r>
              <a:rPr lang="ru-RU" sz="2800" b="1" cap="all" dirty="0" smtClean="0">
                <a:ln w="0"/>
                <a:solidFill>
                  <a:srgbClr val="FFFFFF"/>
                </a:solidFill>
                <a:effectLst>
                  <a:reflection blurRad="12700" stA="50000" endPos="50000" dist="5000" dir="5400000" sy="-100000" rotWithShape="0"/>
                </a:effectLst>
              </a:rPr>
              <a:t> проходить </a:t>
            </a:r>
            <a:r>
              <a:rPr lang="ru-RU" sz="2800" b="1" cap="all" dirty="0" err="1" smtClean="0">
                <a:ln w="0"/>
                <a:solidFill>
                  <a:srgbClr val="FFFFFF"/>
                </a:solidFill>
                <a:effectLst>
                  <a:reflection blurRad="12700" stA="50000" endPos="50000" dist="5000" dir="5400000" sy="-100000" rotWithShape="0"/>
                </a:effectLst>
              </a:rPr>
              <a:t>ближче</a:t>
            </a:r>
            <a:r>
              <a:rPr lang="ru-RU" sz="2800" b="1" cap="all" dirty="0" smtClean="0">
                <a:ln w="0"/>
                <a:solidFill>
                  <a:srgbClr val="FFFFFF"/>
                </a:solidFill>
                <a:effectLst>
                  <a:reflection blurRad="12700" stA="50000" endPos="50000" dist="5000" dir="5400000" sy="-100000" rotWithShape="0"/>
                </a:effectLst>
              </a:rPr>
              <a:t> до </a:t>
            </a:r>
            <a:r>
              <a:rPr lang="ru-RU" sz="2800" b="1" cap="all" dirty="0" err="1" smtClean="0">
                <a:ln w="0"/>
                <a:solidFill>
                  <a:srgbClr val="FFFFFF"/>
                </a:solidFill>
                <a:effectLst>
                  <a:reflection blurRad="12700" stA="50000" endPos="50000" dist="5000" dir="5400000" sy="-100000" rotWithShape="0"/>
                </a:effectLst>
              </a:rPr>
              <a:t>Сонця</a:t>
            </a:r>
            <a:r>
              <a:rPr lang="ru-RU" sz="2800" b="1" cap="all" dirty="0" smtClean="0">
                <a:ln w="0"/>
                <a:solidFill>
                  <a:srgbClr val="FFFFFF"/>
                </a:solidFill>
                <a:effectLst>
                  <a:reflection blurRad="12700" stA="50000" endPos="50000" dist="5000" dir="5400000" sy="-100000" rotWithShape="0"/>
                </a:effectLst>
              </a:rPr>
              <a:t>, ніж </a:t>
            </a:r>
            <a:r>
              <a:rPr lang="ru-RU" sz="2800" b="1" cap="all" dirty="0" err="1" smtClean="0">
                <a:ln w="0"/>
                <a:solidFill>
                  <a:srgbClr val="FFFFFF"/>
                </a:solidFill>
                <a:effectLst>
                  <a:reflection blurRad="12700" stA="50000" endPos="50000" dist="5000" dir="5400000" sy="-100000" rotWithShape="0"/>
                </a:effectLst>
              </a:rPr>
              <a:t>орбіта</a:t>
            </a:r>
            <a:r>
              <a:rPr lang="ru-RU" sz="2800" b="1" cap="all" dirty="0" smtClean="0">
                <a:ln w="0"/>
                <a:solidFill>
                  <a:srgbClr val="FFFFFF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800" b="1" cap="all" dirty="0" err="1" smtClean="0">
                <a:ln w="0"/>
                <a:solidFill>
                  <a:srgbClr val="FFFFFF"/>
                </a:solidFill>
                <a:effectLst>
                  <a:reflection blurRad="12700" stA="50000" endPos="50000" dist="5000" dir="5400000" sy="-100000" rotWithShape="0"/>
                </a:effectLst>
              </a:rPr>
              <a:t>Землі</a:t>
            </a:r>
            <a:r>
              <a:rPr lang="ru-RU" sz="2800" b="1" cap="all" dirty="0" smtClean="0">
                <a:ln w="0"/>
                <a:solidFill>
                  <a:srgbClr val="FFFFFF"/>
                </a:solidFill>
                <a:effectLst>
                  <a:reflection blurRad="12700" stA="50000" endPos="50000" dist="5000" dir="5400000" sy="-100000" rotWithShape="0"/>
                </a:effectLst>
              </a:rPr>
              <a:t>.</a:t>
            </a:r>
          </a:p>
          <a:p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Рисунок 5" descr="1ff9b973a5551375ff466246342_pre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484784"/>
            <a:ext cx="3960440" cy="302433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4377_b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620688"/>
            <a:ext cx="5122912" cy="5505475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.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sz="16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Історія</a:t>
            </a:r>
            <a:r>
              <a:rPr lang="ru-RU" sz="1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1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і </a:t>
            </a:r>
            <a:r>
              <a:rPr lang="ru-RU" sz="16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назва</a:t>
            </a:r>
            <a:endParaRPr lang="ru-RU" sz="16000" b="1" dirty="0">
              <a:solidFill>
                <a:srgbClr val="E4D1F3"/>
              </a:solidFill>
            </a:endParaRPr>
          </a:p>
          <a:p>
            <a:r>
              <a:rPr lang="ru-RU" sz="3000" b="1" dirty="0">
                <a:solidFill>
                  <a:schemeClr val="bg1"/>
                </a:solidFill>
              </a:rPr>
              <a:t/>
            </a:r>
            <a:br>
              <a:rPr lang="ru-RU" sz="3000" b="1" dirty="0">
                <a:solidFill>
                  <a:schemeClr val="bg1"/>
                </a:solidFill>
              </a:rPr>
            </a:br>
            <a:endParaRPr lang="ru-RU" sz="3000" b="1" dirty="0">
              <a:solidFill>
                <a:schemeClr val="bg1"/>
              </a:solidFill>
            </a:endParaRPr>
          </a:p>
          <a:p>
            <a:r>
              <a:rPr lang="ru-RU" sz="11000" b="1" dirty="0" err="1">
                <a:solidFill>
                  <a:schemeClr val="bg1"/>
                </a:solidFill>
              </a:rPr>
              <a:t>Найдавніші</a:t>
            </a:r>
            <a:r>
              <a:rPr lang="ru-RU" sz="11000" b="1" dirty="0">
                <a:solidFill>
                  <a:schemeClr val="bg1"/>
                </a:solidFill>
              </a:rPr>
              <a:t> </a:t>
            </a:r>
            <a:r>
              <a:rPr lang="ru-RU" sz="11000" b="1" dirty="0" err="1">
                <a:solidFill>
                  <a:schemeClr val="bg1"/>
                </a:solidFill>
              </a:rPr>
              <a:t>свідчення</a:t>
            </a:r>
            <a:r>
              <a:rPr lang="ru-RU" sz="11000" b="1" dirty="0">
                <a:solidFill>
                  <a:schemeClr val="bg1"/>
                </a:solidFill>
              </a:rPr>
              <a:t> </a:t>
            </a:r>
            <a:r>
              <a:rPr lang="ru-RU" sz="11000" b="1" dirty="0" err="1">
                <a:solidFill>
                  <a:schemeClr val="bg1"/>
                </a:solidFill>
              </a:rPr>
              <a:t>спостереження</a:t>
            </a:r>
            <a:r>
              <a:rPr lang="ru-RU" sz="11000" b="1" dirty="0">
                <a:solidFill>
                  <a:schemeClr val="bg1"/>
                </a:solidFill>
              </a:rPr>
              <a:t> за </a:t>
            </a:r>
            <a:r>
              <a:rPr lang="ru-RU" sz="11000" b="1" dirty="0" err="1">
                <a:solidFill>
                  <a:schemeClr val="bg1"/>
                </a:solidFill>
              </a:rPr>
              <a:t>Меркурієм</a:t>
            </a:r>
            <a:r>
              <a:rPr lang="ru-RU" sz="11000" b="1" dirty="0">
                <a:solidFill>
                  <a:schemeClr val="bg1"/>
                </a:solidFill>
              </a:rPr>
              <a:t> можна </a:t>
            </a:r>
            <a:r>
              <a:rPr lang="ru-RU" sz="11000" b="1" dirty="0" err="1">
                <a:solidFill>
                  <a:schemeClr val="bg1"/>
                </a:solidFill>
              </a:rPr>
              <a:t>знайти</a:t>
            </a:r>
            <a:r>
              <a:rPr lang="ru-RU" sz="11000" b="1" dirty="0">
                <a:solidFill>
                  <a:schemeClr val="bg1"/>
                </a:solidFill>
              </a:rPr>
              <a:t> в </a:t>
            </a:r>
            <a:r>
              <a:rPr lang="ru-RU" sz="11000" b="1" dirty="0" err="1">
                <a:solidFill>
                  <a:schemeClr val="bg1"/>
                </a:solidFill>
              </a:rPr>
              <a:t>шумерських</a:t>
            </a:r>
            <a:r>
              <a:rPr lang="ru-RU" sz="11000" b="1" dirty="0">
                <a:solidFill>
                  <a:schemeClr val="bg1"/>
                </a:solidFill>
              </a:rPr>
              <a:t> </a:t>
            </a:r>
            <a:r>
              <a:rPr lang="ru-RU" sz="11000" b="1" dirty="0" err="1">
                <a:solidFill>
                  <a:schemeClr val="bg1"/>
                </a:solidFill>
              </a:rPr>
              <a:t>клинописних</a:t>
            </a:r>
            <a:r>
              <a:rPr lang="ru-RU" sz="11000" b="1" dirty="0">
                <a:solidFill>
                  <a:schemeClr val="bg1"/>
                </a:solidFill>
              </a:rPr>
              <a:t> текстах, </a:t>
            </a:r>
            <a:r>
              <a:rPr lang="ru-RU" sz="11000" b="1" dirty="0" err="1">
                <a:solidFill>
                  <a:schemeClr val="bg1"/>
                </a:solidFill>
              </a:rPr>
              <a:t>датованих</a:t>
            </a:r>
            <a:r>
              <a:rPr lang="ru-RU" sz="11000" b="1" dirty="0">
                <a:solidFill>
                  <a:schemeClr val="bg1"/>
                </a:solidFill>
              </a:rPr>
              <a:t> </a:t>
            </a:r>
            <a:r>
              <a:rPr lang="ru-RU" sz="11000" b="1" dirty="0" err="1">
                <a:solidFill>
                  <a:schemeClr val="bg1"/>
                </a:solidFill>
              </a:rPr>
              <a:t>третім</a:t>
            </a:r>
            <a:r>
              <a:rPr lang="ru-RU" sz="11000" b="1" dirty="0">
                <a:solidFill>
                  <a:schemeClr val="bg1"/>
                </a:solidFill>
              </a:rPr>
              <a:t> </a:t>
            </a:r>
            <a:r>
              <a:rPr lang="ru-RU" sz="11000" b="1" dirty="0" err="1">
                <a:solidFill>
                  <a:schemeClr val="bg1"/>
                </a:solidFill>
              </a:rPr>
              <a:t>тисячоліттям</a:t>
            </a:r>
            <a:r>
              <a:rPr lang="ru-RU" sz="11000" b="1" dirty="0">
                <a:solidFill>
                  <a:schemeClr val="bg1"/>
                </a:solidFill>
              </a:rPr>
              <a:t> до н. е. Планету названо на честь </a:t>
            </a:r>
            <a:r>
              <a:rPr lang="ru-RU" sz="11000" b="1" dirty="0" err="1">
                <a:solidFill>
                  <a:schemeClr val="bg1"/>
                </a:solidFill>
              </a:rPr>
              <a:t>римського</a:t>
            </a:r>
            <a:r>
              <a:rPr lang="ru-RU" sz="11000" b="1" dirty="0">
                <a:solidFill>
                  <a:schemeClr val="bg1"/>
                </a:solidFill>
              </a:rPr>
              <a:t> бога </a:t>
            </a:r>
            <a:r>
              <a:rPr lang="ru-RU" sz="11000" b="1" dirty="0" err="1">
                <a:solidFill>
                  <a:schemeClr val="bg1"/>
                </a:solidFill>
              </a:rPr>
              <a:t>Меркурія.До</a:t>
            </a:r>
            <a:r>
              <a:rPr lang="ru-RU" sz="11000" b="1" dirty="0">
                <a:solidFill>
                  <a:schemeClr val="bg1"/>
                </a:solidFill>
              </a:rPr>
              <a:t> </a:t>
            </a:r>
            <a:r>
              <a:rPr lang="en-US" sz="11000" b="1" dirty="0">
                <a:solidFill>
                  <a:schemeClr val="bg1"/>
                </a:solidFill>
              </a:rPr>
              <a:t>V </a:t>
            </a:r>
            <a:r>
              <a:rPr lang="ru-RU" sz="11000" b="1" dirty="0" err="1">
                <a:solidFill>
                  <a:schemeClr val="bg1"/>
                </a:solidFill>
              </a:rPr>
              <a:t>століття</a:t>
            </a:r>
            <a:r>
              <a:rPr lang="ru-RU" sz="11000" b="1" dirty="0">
                <a:solidFill>
                  <a:schemeClr val="bg1"/>
                </a:solidFill>
              </a:rPr>
              <a:t> до н. е. греки </a:t>
            </a:r>
            <a:r>
              <a:rPr lang="ru-RU" sz="11000" b="1" dirty="0" err="1">
                <a:solidFill>
                  <a:schemeClr val="bg1"/>
                </a:solidFill>
              </a:rPr>
              <a:t>вважали</a:t>
            </a:r>
            <a:r>
              <a:rPr lang="ru-RU" sz="11000" b="1" dirty="0">
                <a:solidFill>
                  <a:schemeClr val="bg1"/>
                </a:solidFill>
              </a:rPr>
              <a:t>, що </a:t>
            </a:r>
            <a:r>
              <a:rPr lang="ru-RU" sz="11000" b="1" dirty="0" err="1">
                <a:solidFill>
                  <a:schemeClr val="bg1"/>
                </a:solidFill>
              </a:rPr>
              <a:t>Меркурій</a:t>
            </a:r>
            <a:r>
              <a:rPr lang="ru-RU" sz="11000" b="1" dirty="0">
                <a:solidFill>
                  <a:schemeClr val="bg1"/>
                </a:solidFill>
              </a:rPr>
              <a:t>, </a:t>
            </a:r>
            <a:r>
              <a:rPr lang="ru-RU" sz="11000" b="1" dirty="0" err="1">
                <a:solidFill>
                  <a:schemeClr val="bg1"/>
                </a:solidFill>
              </a:rPr>
              <a:t>видимий</a:t>
            </a:r>
            <a:r>
              <a:rPr lang="ru-RU" sz="11000" b="1" dirty="0">
                <a:solidFill>
                  <a:schemeClr val="bg1"/>
                </a:solidFill>
              </a:rPr>
              <a:t> на </a:t>
            </a:r>
            <a:r>
              <a:rPr lang="ru-RU" sz="11000" b="1" dirty="0" err="1">
                <a:solidFill>
                  <a:schemeClr val="bg1"/>
                </a:solidFill>
              </a:rPr>
              <a:t>вечірньому</a:t>
            </a:r>
            <a:r>
              <a:rPr lang="ru-RU" sz="11000" b="1" dirty="0">
                <a:solidFill>
                  <a:schemeClr val="bg1"/>
                </a:solidFill>
              </a:rPr>
              <a:t> та </a:t>
            </a:r>
            <a:r>
              <a:rPr lang="ru-RU" sz="11000" b="1" dirty="0" err="1">
                <a:solidFill>
                  <a:schemeClr val="bg1"/>
                </a:solidFill>
              </a:rPr>
              <a:t>раннішньому</a:t>
            </a:r>
            <a:r>
              <a:rPr lang="ru-RU" sz="11000" b="1" dirty="0">
                <a:solidFill>
                  <a:schemeClr val="bg1"/>
                </a:solidFill>
              </a:rPr>
              <a:t> </a:t>
            </a:r>
            <a:r>
              <a:rPr lang="ru-RU" sz="11000" b="1" dirty="0" err="1">
                <a:solidFill>
                  <a:schemeClr val="bg1"/>
                </a:solidFill>
              </a:rPr>
              <a:t>небі</a:t>
            </a:r>
            <a:r>
              <a:rPr lang="ru-RU" sz="11000" b="1" dirty="0">
                <a:solidFill>
                  <a:schemeClr val="bg1"/>
                </a:solidFill>
              </a:rPr>
              <a:t> — два </a:t>
            </a:r>
            <a:r>
              <a:rPr lang="ru-RU" sz="11000" b="1" dirty="0" err="1">
                <a:solidFill>
                  <a:schemeClr val="bg1"/>
                </a:solidFill>
              </a:rPr>
              <a:t>різних</a:t>
            </a:r>
            <a:r>
              <a:rPr lang="ru-RU" sz="11000" b="1" dirty="0">
                <a:solidFill>
                  <a:schemeClr val="bg1"/>
                </a:solidFill>
              </a:rPr>
              <a:t> </a:t>
            </a:r>
            <a:r>
              <a:rPr lang="ru-RU" sz="11000" b="1" dirty="0" err="1">
                <a:solidFill>
                  <a:schemeClr val="bg1"/>
                </a:solidFill>
              </a:rPr>
              <a:t>об'єкти.На</a:t>
            </a:r>
            <a:r>
              <a:rPr lang="ru-RU" sz="11000" b="1" dirty="0">
                <a:solidFill>
                  <a:schemeClr val="bg1"/>
                </a:solidFill>
              </a:rPr>
              <a:t> </a:t>
            </a:r>
            <a:r>
              <a:rPr lang="ru-RU" sz="11000" b="1" dirty="0" err="1">
                <a:solidFill>
                  <a:schemeClr val="bg1"/>
                </a:solidFill>
              </a:rPr>
              <a:t>івриті</a:t>
            </a:r>
            <a:r>
              <a:rPr lang="ru-RU" sz="11000" b="1" dirty="0">
                <a:solidFill>
                  <a:schemeClr val="bg1"/>
                </a:solidFill>
              </a:rPr>
              <a:t> </a:t>
            </a:r>
            <a:r>
              <a:rPr lang="ru-RU" sz="11000" b="1" dirty="0" err="1">
                <a:solidFill>
                  <a:schemeClr val="bg1"/>
                </a:solidFill>
              </a:rPr>
              <a:t>назва</a:t>
            </a:r>
            <a:r>
              <a:rPr lang="ru-RU" sz="11000" b="1" dirty="0">
                <a:solidFill>
                  <a:schemeClr val="bg1"/>
                </a:solidFill>
              </a:rPr>
              <a:t> </a:t>
            </a:r>
            <a:r>
              <a:rPr lang="ru-RU" sz="11000" b="1" dirty="0" err="1">
                <a:solidFill>
                  <a:schemeClr val="bg1"/>
                </a:solidFill>
              </a:rPr>
              <a:t>Меркурія</a:t>
            </a:r>
            <a:r>
              <a:rPr lang="ru-RU" sz="11000" b="1" dirty="0">
                <a:solidFill>
                  <a:schemeClr val="bg1"/>
                </a:solidFill>
              </a:rPr>
              <a:t> </a:t>
            </a:r>
            <a:r>
              <a:rPr lang="ru-RU" sz="11000" b="1" dirty="0" err="1">
                <a:solidFill>
                  <a:schemeClr val="bg1"/>
                </a:solidFill>
              </a:rPr>
              <a:t>звучить</a:t>
            </a:r>
            <a:r>
              <a:rPr lang="ru-RU" sz="11000" b="1" dirty="0">
                <a:solidFill>
                  <a:schemeClr val="bg1"/>
                </a:solidFill>
              </a:rPr>
              <a:t> як "Коха в Хама" (</a:t>
            </a:r>
            <a:r>
              <a:rPr lang="he-IL" sz="11000" b="1" dirty="0">
                <a:solidFill>
                  <a:schemeClr val="bg1"/>
                </a:solidFill>
              </a:rPr>
              <a:t>כוכב חמה) ("</a:t>
            </a:r>
            <a:r>
              <a:rPr lang="ru-RU" sz="11000" b="1" dirty="0" err="1">
                <a:solidFill>
                  <a:schemeClr val="bg1"/>
                </a:solidFill>
              </a:rPr>
              <a:t>Сонячна</a:t>
            </a:r>
            <a:r>
              <a:rPr lang="ru-RU" sz="11000" b="1" dirty="0">
                <a:solidFill>
                  <a:schemeClr val="bg1"/>
                </a:solidFill>
              </a:rPr>
              <a:t> планета").</a:t>
            </a:r>
          </a:p>
          <a:p>
            <a:r>
              <a:rPr lang="ru-RU" sz="3000" b="1" dirty="0" smtClean="0">
                <a:solidFill>
                  <a:schemeClr val="bg1"/>
                </a:solidFill>
              </a:rPr>
              <a:t/>
            </a:r>
            <a:br>
              <a:rPr lang="ru-RU" sz="3000" b="1" dirty="0" smtClean="0">
                <a:solidFill>
                  <a:schemeClr val="bg1"/>
                </a:solidFill>
              </a:rPr>
            </a:br>
            <a:r>
              <a:rPr lang="uk-UA" dirty="0" smtClean="0">
                <a:solidFill>
                  <a:schemeClr val="bg1"/>
                </a:solidFill>
              </a:rPr>
              <a:t/>
            </a:r>
            <a:br>
              <a:rPr lang="uk-UA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mercu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3429000"/>
            <a:ext cx="3240360" cy="318018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0a2200387277958f35e6e699978c31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404664"/>
            <a:ext cx="5976664" cy="5771183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Фізична характеристика</a:t>
            </a:r>
          </a:p>
          <a:p>
            <a:r>
              <a:rPr lang="ru-RU" sz="3600" b="1" dirty="0" err="1" smtClean="0">
                <a:solidFill>
                  <a:srgbClr val="FFFF00"/>
                </a:solidFill>
              </a:rPr>
              <a:t>Меркурій</a:t>
            </a:r>
            <a:r>
              <a:rPr lang="ru-RU" sz="3600" b="1" dirty="0" smtClean="0">
                <a:solidFill>
                  <a:srgbClr val="FFFF00"/>
                </a:solidFill>
              </a:rPr>
              <a:t> - </a:t>
            </a:r>
            <a:r>
              <a:rPr lang="ru-RU" sz="3600" b="1" dirty="0" err="1" smtClean="0">
                <a:solidFill>
                  <a:srgbClr val="FFFF00"/>
                </a:solidFill>
              </a:rPr>
              <a:t>найближча</a:t>
            </a:r>
            <a:r>
              <a:rPr lang="ru-RU" sz="3600" b="1" dirty="0" smtClean="0">
                <a:solidFill>
                  <a:srgbClr val="FFFF00"/>
                </a:solidFill>
              </a:rPr>
              <a:t> до </a:t>
            </a:r>
            <a:r>
              <a:rPr lang="ru-RU" sz="3600" b="1" dirty="0" err="1" smtClean="0">
                <a:solidFill>
                  <a:srgbClr val="FFFF00"/>
                </a:solidFill>
              </a:rPr>
              <a:t>Сонця</a:t>
            </a:r>
            <a:r>
              <a:rPr lang="ru-RU" sz="3600" b="1" dirty="0" smtClean="0">
                <a:solidFill>
                  <a:srgbClr val="FFFF00"/>
                </a:solidFill>
              </a:rPr>
              <a:t> планета </a:t>
            </a:r>
            <a:r>
              <a:rPr lang="ru-RU" sz="3600" b="1" dirty="0" err="1" smtClean="0">
                <a:solidFill>
                  <a:srgbClr val="FFFF00"/>
                </a:solidFill>
              </a:rPr>
              <a:t>Сонячної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</a:rPr>
              <a:t>системи</a:t>
            </a:r>
            <a:r>
              <a:rPr lang="ru-RU" sz="3600" b="1" dirty="0" smtClean="0">
                <a:solidFill>
                  <a:srgbClr val="FFFF00"/>
                </a:solidFill>
              </a:rPr>
              <a:t>, що </a:t>
            </a:r>
            <a:r>
              <a:rPr lang="ru-RU" sz="3600" b="1" dirty="0" err="1" smtClean="0">
                <a:solidFill>
                  <a:srgbClr val="FFFF00"/>
                </a:solidFill>
              </a:rPr>
              <a:t>обертається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</a:rPr>
              <a:t>навколо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</a:rPr>
              <a:t>Сонця</a:t>
            </a:r>
            <a:r>
              <a:rPr lang="ru-RU" sz="3600" b="1" dirty="0" smtClean="0">
                <a:solidFill>
                  <a:srgbClr val="FFFF00"/>
                </a:solidFill>
              </a:rPr>
              <a:t> за 88 днів. </a:t>
            </a:r>
            <a:r>
              <a:rPr lang="ru-RU" sz="3600" b="1" dirty="0" err="1" smtClean="0">
                <a:solidFill>
                  <a:srgbClr val="FFFF00"/>
                </a:solidFill>
              </a:rPr>
              <a:t>Меркурій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</a:rPr>
              <a:t>належить</a:t>
            </a:r>
            <a:r>
              <a:rPr lang="ru-RU" sz="3600" b="1" dirty="0" smtClean="0">
                <a:solidFill>
                  <a:srgbClr val="FFFF00"/>
                </a:solidFill>
              </a:rPr>
              <a:t> до </a:t>
            </a:r>
            <a:r>
              <a:rPr lang="ru-RU" sz="3600" b="1" dirty="0" err="1" smtClean="0">
                <a:solidFill>
                  <a:srgbClr val="FFFF00"/>
                </a:solidFill>
              </a:rPr>
              <a:t>внутрішніх</a:t>
            </a:r>
            <a:r>
              <a:rPr lang="ru-RU" sz="3600" b="1" dirty="0" smtClean="0">
                <a:solidFill>
                  <a:srgbClr val="FFFF00"/>
                </a:solidFill>
              </a:rPr>
              <a:t> планет, так як </a:t>
            </a:r>
            <a:r>
              <a:rPr lang="ru-RU" sz="3600" b="1" dirty="0" err="1" smtClean="0">
                <a:solidFill>
                  <a:srgbClr val="FFFF00"/>
                </a:solidFill>
              </a:rPr>
              <a:t>його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</a:rPr>
              <a:t>орбіта</a:t>
            </a:r>
            <a:r>
              <a:rPr lang="ru-RU" sz="3600" b="1" dirty="0" smtClean="0">
                <a:solidFill>
                  <a:srgbClr val="FFFF00"/>
                </a:solidFill>
              </a:rPr>
              <a:t> проходить </a:t>
            </a:r>
            <a:r>
              <a:rPr lang="ru-RU" sz="3600" b="1" dirty="0" err="1" smtClean="0">
                <a:solidFill>
                  <a:srgbClr val="FFFF00"/>
                </a:solidFill>
              </a:rPr>
              <a:t>ближче</a:t>
            </a:r>
            <a:r>
              <a:rPr lang="ru-RU" sz="3600" b="1" dirty="0" smtClean="0">
                <a:solidFill>
                  <a:srgbClr val="FFFF00"/>
                </a:solidFill>
              </a:rPr>
              <a:t> до </a:t>
            </a:r>
            <a:r>
              <a:rPr lang="ru-RU" sz="3600" b="1" dirty="0" err="1" smtClean="0">
                <a:solidFill>
                  <a:srgbClr val="FFFF00"/>
                </a:solidFill>
              </a:rPr>
              <a:t>Сонця</a:t>
            </a:r>
            <a:r>
              <a:rPr lang="ru-RU" sz="3600" b="1" dirty="0" smtClean="0">
                <a:solidFill>
                  <a:srgbClr val="FFFF00"/>
                </a:solidFill>
              </a:rPr>
              <a:t>, ніж </a:t>
            </a:r>
            <a:r>
              <a:rPr lang="ru-RU" sz="3600" b="1" dirty="0" err="1" smtClean="0">
                <a:solidFill>
                  <a:srgbClr val="FFFF00"/>
                </a:solidFill>
              </a:rPr>
              <a:t>орбіта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</a:rPr>
              <a:t>Землі</a:t>
            </a:r>
            <a:r>
              <a:rPr lang="ru-RU" sz="3600" b="1" dirty="0" smtClean="0">
                <a:solidFill>
                  <a:srgbClr val="FFFF00"/>
                </a:solidFill>
              </a:rPr>
              <a:t>.</a:t>
            </a:r>
          </a:p>
          <a:p>
            <a:endParaRPr lang="ru-RU" sz="4000" b="1" dirty="0">
              <a:solidFill>
                <a:srgbClr val="FFFFFF"/>
              </a:solidFill>
            </a:endParaRPr>
          </a:p>
        </p:txBody>
      </p:sp>
      <p:pic>
        <p:nvPicPr>
          <p:cNvPr id="6" name="Рисунок 5" descr="215px-Mercury_in_color_-_Prockter07_center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6084168" y="1628800"/>
            <a:ext cx="2736304" cy="25202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971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60648"/>
            <a:ext cx="8435280" cy="6597352"/>
          </a:xfrm>
        </p:spPr>
        <p:txBody>
          <a:bodyPr>
            <a:normAutofit fontScale="85000" lnSpcReduction="20000"/>
          </a:bodyPr>
          <a:lstStyle/>
          <a:p>
            <a:r>
              <a:rPr lang="uk-UA" sz="4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Орбітальні характеристики</a:t>
            </a:r>
          </a:p>
          <a:p>
            <a:endParaRPr lang="ru-RU" sz="2400" b="1" dirty="0" smtClean="0">
              <a:solidFill>
                <a:srgbClr val="E4D1F3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b="1" dirty="0" err="1" smtClean="0">
                <a:solidFill>
                  <a:srgbClr val="E4D1F3"/>
                </a:solidFill>
              </a:rPr>
              <a:t>афелій</a:t>
            </a:r>
            <a:endParaRPr lang="ru-RU" sz="2400" b="1" dirty="0" smtClean="0">
              <a:solidFill>
                <a:srgbClr val="E4D1F3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E4D1F3"/>
                </a:solidFill>
              </a:rPr>
              <a:t>69816927 км0, 46669733 а. </a:t>
            </a:r>
            <a:r>
              <a:rPr lang="ru-RU" sz="2400" b="1" dirty="0" err="1" smtClean="0">
                <a:solidFill>
                  <a:srgbClr val="E4D1F3"/>
                </a:solidFill>
              </a:rPr>
              <a:t>тобто</a:t>
            </a:r>
            <a:endParaRPr lang="ru-RU" sz="2400" b="1" dirty="0" smtClean="0">
              <a:solidFill>
                <a:srgbClr val="E4D1F3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b="1" dirty="0" err="1" smtClean="0">
                <a:solidFill>
                  <a:srgbClr val="E4D1F3"/>
                </a:solidFill>
              </a:rPr>
              <a:t>перигелій</a:t>
            </a:r>
            <a:endParaRPr lang="ru-RU" sz="2400" b="1" dirty="0" smtClean="0">
              <a:solidFill>
                <a:srgbClr val="E4D1F3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E4D1F3"/>
                </a:solidFill>
              </a:rPr>
              <a:t>46001210 км0, 30749909 а. </a:t>
            </a:r>
            <a:r>
              <a:rPr lang="ru-RU" sz="2400" b="1" dirty="0" err="1" smtClean="0">
                <a:solidFill>
                  <a:srgbClr val="E4D1F3"/>
                </a:solidFill>
              </a:rPr>
              <a:t>тобто</a:t>
            </a:r>
            <a:endParaRPr lang="ru-RU" sz="2400" b="1" dirty="0" smtClean="0">
              <a:solidFill>
                <a:srgbClr val="E4D1F3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E4D1F3"/>
                </a:solidFill>
              </a:rPr>
              <a:t>велика </a:t>
            </a:r>
            <a:r>
              <a:rPr lang="ru-RU" sz="2400" b="1" dirty="0" err="1" smtClean="0">
                <a:solidFill>
                  <a:srgbClr val="E4D1F3"/>
                </a:solidFill>
              </a:rPr>
              <a:t>піввісь</a:t>
            </a:r>
            <a:endParaRPr lang="ru-RU" sz="2400" b="1" dirty="0" smtClean="0">
              <a:solidFill>
                <a:srgbClr val="E4D1F3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E4D1F3"/>
                </a:solidFill>
              </a:rPr>
              <a:t>57909068 км0, 38709821 а. </a:t>
            </a:r>
            <a:r>
              <a:rPr lang="ru-RU" sz="2400" b="1" dirty="0" err="1" smtClean="0">
                <a:solidFill>
                  <a:srgbClr val="E4D1F3"/>
                </a:solidFill>
              </a:rPr>
              <a:t>тобто</a:t>
            </a:r>
            <a:endParaRPr lang="ru-RU" sz="2400" b="1" dirty="0" smtClean="0">
              <a:solidFill>
                <a:srgbClr val="E4D1F3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b="1" dirty="0" err="1" smtClean="0">
                <a:solidFill>
                  <a:srgbClr val="E4D1F3"/>
                </a:solidFill>
              </a:rPr>
              <a:t>орбітальний</a:t>
            </a:r>
            <a:r>
              <a:rPr lang="ru-RU" sz="2400" b="1" dirty="0" smtClean="0">
                <a:solidFill>
                  <a:srgbClr val="E4D1F3"/>
                </a:solidFill>
              </a:rPr>
              <a:t> </a:t>
            </a:r>
            <a:r>
              <a:rPr lang="ru-RU" sz="2400" b="1" dirty="0" err="1" smtClean="0">
                <a:solidFill>
                  <a:srgbClr val="E4D1F3"/>
                </a:solidFill>
              </a:rPr>
              <a:t>ексцентриситет</a:t>
            </a:r>
            <a:endParaRPr lang="ru-RU" sz="2400" b="1" dirty="0" smtClean="0">
              <a:solidFill>
                <a:srgbClr val="E4D1F3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E4D1F3"/>
                </a:solidFill>
              </a:rPr>
              <a:t>0,20530294</a:t>
            </a:r>
          </a:p>
          <a:p>
            <a:pPr>
              <a:lnSpc>
                <a:spcPct val="80000"/>
              </a:lnSpc>
            </a:pPr>
            <a:r>
              <a:rPr lang="ru-RU" sz="2400" b="1" dirty="0" err="1" smtClean="0">
                <a:solidFill>
                  <a:srgbClr val="E4D1F3"/>
                </a:solidFill>
              </a:rPr>
              <a:t>сидеричний</a:t>
            </a:r>
            <a:r>
              <a:rPr lang="ru-RU" sz="2400" b="1" dirty="0" smtClean="0">
                <a:solidFill>
                  <a:srgbClr val="E4D1F3"/>
                </a:solidFill>
              </a:rPr>
              <a:t> </a:t>
            </a:r>
            <a:r>
              <a:rPr lang="ru-RU" sz="2400" b="1" dirty="0" err="1" smtClean="0">
                <a:solidFill>
                  <a:srgbClr val="E4D1F3"/>
                </a:solidFill>
              </a:rPr>
              <a:t>період</a:t>
            </a:r>
            <a:endParaRPr lang="ru-RU" sz="2400" b="1" dirty="0" smtClean="0">
              <a:solidFill>
                <a:srgbClr val="E4D1F3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E4D1F3"/>
                </a:solidFill>
              </a:rPr>
              <a:t>87,969 днів [1]</a:t>
            </a:r>
          </a:p>
          <a:p>
            <a:pPr>
              <a:lnSpc>
                <a:spcPct val="80000"/>
              </a:lnSpc>
            </a:pPr>
            <a:r>
              <a:rPr lang="ru-RU" sz="2400" b="1" dirty="0" err="1" smtClean="0">
                <a:solidFill>
                  <a:srgbClr val="E4D1F3"/>
                </a:solidFill>
              </a:rPr>
              <a:t>Орбітальний</a:t>
            </a:r>
            <a:r>
              <a:rPr lang="ru-RU" sz="2400" b="1" dirty="0" smtClean="0">
                <a:solidFill>
                  <a:srgbClr val="E4D1F3"/>
                </a:solidFill>
              </a:rPr>
              <a:t> </a:t>
            </a:r>
            <a:r>
              <a:rPr lang="ru-RU" sz="2400" b="1" dirty="0" err="1" smtClean="0">
                <a:solidFill>
                  <a:srgbClr val="E4D1F3"/>
                </a:solidFill>
              </a:rPr>
              <a:t>період</a:t>
            </a:r>
            <a:endParaRPr lang="ru-RU" sz="2400" b="1" dirty="0" smtClean="0">
              <a:solidFill>
                <a:srgbClr val="E4D1F3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E4D1F3"/>
                </a:solidFill>
              </a:rPr>
              <a:t>115,88 днів</a:t>
            </a:r>
          </a:p>
          <a:p>
            <a:pPr>
              <a:lnSpc>
                <a:spcPct val="80000"/>
              </a:lnSpc>
            </a:pPr>
            <a:r>
              <a:rPr lang="ru-RU" sz="2400" b="1" dirty="0" err="1" smtClean="0">
                <a:solidFill>
                  <a:srgbClr val="E4D1F3"/>
                </a:solidFill>
              </a:rPr>
              <a:t>орбітальна</a:t>
            </a:r>
            <a:r>
              <a:rPr lang="ru-RU" sz="2400" b="1" dirty="0" smtClean="0">
                <a:solidFill>
                  <a:srgbClr val="E4D1F3"/>
                </a:solidFill>
              </a:rPr>
              <a:t> </a:t>
            </a:r>
            <a:r>
              <a:rPr lang="ru-RU" sz="2400" b="1" dirty="0" err="1" smtClean="0">
                <a:solidFill>
                  <a:srgbClr val="E4D1F3"/>
                </a:solidFill>
              </a:rPr>
              <a:t>швидкість</a:t>
            </a:r>
            <a:endParaRPr lang="ru-RU" sz="2400" b="1" dirty="0" smtClean="0">
              <a:solidFill>
                <a:srgbClr val="E4D1F3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E4D1F3"/>
                </a:solidFill>
              </a:rPr>
              <a:t>47,87 км / с</a:t>
            </a:r>
          </a:p>
          <a:p>
            <a:pPr>
              <a:lnSpc>
                <a:spcPct val="80000"/>
              </a:lnSpc>
            </a:pPr>
            <a:r>
              <a:rPr lang="ru-RU" sz="2400" b="1" dirty="0" err="1" smtClean="0">
                <a:solidFill>
                  <a:srgbClr val="E4D1F3"/>
                </a:solidFill>
              </a:rPr>
              <a:t>Середня</a:t>
            </a:r>
            <a:r>
              <a:rPr lang="ru-RU" sz="2400" b="1" dirty="0" smtClean="0">
                <a:solidFill>
                  <a:srgbClr val="E4D1F3"/>
                </a:solidFill>
              </a:rPr>
              <a:t> </a:t>
            </a:r>
            <a:r>
              <a:rPr lang="ru-RU" sz="2400" b="1" dirty="0" err="1" smtClean="0">
                <a:solidFill>
                  <a:srgbClr val="E4D1F3"/>
                </a:solidFill>
              </a:rPr>
              <a:t>аномалія</a:t>
            </a:r>
            <a:endParaRPr lang="ru-RU" sz="2400" b="1" dirty="0" smtClean="0">
              <a:solidFill>
                <a:srgbClr val="E4D1F3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E4D1F3"/>
                </a:solidFill>
              </a:rPr>
              <a:t>174,795884 °</a:t>
            </a:r>
          </a:p>
          <a:p>
            <a:pPr>
              <a:lnSpc>
                <a:spcPct val="80000"/>
              </a:lnSpc>
            </a:pPr>
            <a:r>
              <a:rPr lang="ru-RU" sz="2400" b="1" dirty="0" err="1" smtClean="0">
                <a:solidFill>
                  <a:srgbClr val="E4D1F3"/>
                </a:solidFill>
              </a:rPr>
              <a:t>нахил</a:t>
            </a:r>
            <a:endParaRPr lang="ru-RU" sz="2400" b="1" dirty="0" smtClean="0">
              <a:solidFill>
                <a:srgbClr val="E4D1F3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E4D1F3"/>
                </a:solidFill>
              </a:rPr>
              <a:t>3,38 ° (</a:t>
            </a:r>
            <a:r>
              <a:rPr lang="ru-RU" sz="2400" b="1" dirty="0" err="1" smtClean="0">
                <a:solidFill>
                  <a:srgbClr val="E4D1F3"/>
                </a:solidFill>
              </a:rPr>
              <a:t>щодо</a:t>
            </a:r>
            <a:r>
              <a:rPr lang="ru-RU" sz="2400" b="1" dirty="0" smtClean="0">
                <a:solidFill>
                  <a:srgbClr val="E4D1F3"/>
                </a:solidFill>
              </a:rPr>
              <a:t> </a:t>
            </a:r>
            <a:r>
              <a:rPr lang="ru-RU" sz="2400" b="1" dirty="0" err="1" smtClean="0">
                <a:solidFill>
                  <a:srgbClr val="E4D1F3"/>
                </a:solidFill>
              </a:rPr>
              <a:t>сонячного</a:t>
            </a:r>
            <a:r>
              <a:rPr lang="ru-RU" sz="2400" b="1" dirty="0" smtClean="0">
                <a:solidFill>
                  <a:srgbClr val="E4D1F3"/>
                </a:solidFill>
              </a:rPr>
              <a:t> </a:t>
            </a:r>
            <a:r>
              <a:rPr lang="ru-RU" sz="2400" b="1" dirty="0" err="1" smtClean="0">
                <a:solidFill>
                  <a:srgbClr val="E4D1F3"/>
                </a:solidFill>
              </a:rPr>
              <a:t>екватора</a:t>
            </a:r>
            <a:r>
              <a:rPr lang="ru-RU" sz="2400" b="1" dirty="0" smtClean="0">
                <a:solidFill>
                  <a:srgbClr val="E4D1F3"/>
                </a:solidFill>
              </a:rPr>
              <a:t>)</a:t>
            </a:r>
          </a:p>
          <a:p>
            <a:pPr>
              <a:lnSpc>
                <a:spcPct val="80000"/>
              </a:lnSpc>
            </a:pPr>
            <a:r>
              <a:rPr lang="ru-RU" sz="2400" b="1" dirty="0" err="1" smtClean="0">
                <a:solidFill>
                  <a:srgbClr val="E4D1F3"/>
                </a:solidFill>
              </a:rPr>
              <a:t>Довгота</a:t>
            </a:r>
            <a:r>
              <a:rPr lang="ru-RU" sz="2400" b="1" dirty="0" smtClean="0">
                <a:solidFill>
                  <a:srgbClr val="E4D1F3"/>
                </a:solidFill>
              </a:rPr>
              <a:t> </a:t>
            </a:r>
            <a:r>
              <a:rPr lang="ru-RU" sz="2400" b="1" dirty="0" err="1" smtClean="0">
                <a:solidFill>
                  <a:srgbClr val="E4D1F3"/>
                </a:solidFill>
              </a:rPr>
              <a:t>висхідного</a:t>
            </a:r>
            <a:r>
              <a:rPr lang="ru-RU" sz="2400" b="1" dirty="0" smtClean="0">
                <a:solidFill>
                  <a:srgbClr val="E4D1F3"/>
                </a:solidFill>
              </a:rPr>
              <a:t> </a:t>
            </a:r>
            <a:r>
              <a:rPr lang="ru-RU" sz="2400" b="1" dirty="0" err="1" smtClean="0">
                <a:solidFill>
                  <a:srgbClr val="E4D1F3"/>
                </a:solidFill>
              </a:rPr>
              <a:t>вузла</a:t>
            </a:r>
            <a:endParaRPr lang="ru-RU" sz="2400" b="1" dirty="0" smtClean="0">
              <a:solidFill>
                <a:srgbClr val="E4D1F3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E4D1F3"/>
                </a:solidFill>
              </a:rPr>
              <a:t>48,330541 °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E4D1F3"/>
                </a:solidFill>
              </a:rPr>
              <a:t>аргумент перицентра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E4D1F3"/>
                </a:solidFill>
              </a:rPr>
              <a:t>29,124279 °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E4D1F3"/>
                </a:solidFill>
              </a:rPr>
              <a:t>число </a:t>
            </a:r>
            <a:r>
              <a:rPr lang="ru-RU" sz="2400" b="1" dirty="0" err="1" smtClean="0">
                <a:solidFill>
                  <a:srgbClr val="E4D1F3"/>
                </a:solidFill>
              </a:rPr>
              <a:t>супутників</a:t>
            </a:r>
            <a:endParaRPr lang="ru-RU" sz="2400" b="1" dirty="0" smtClean="0">
              <a:solidFill>
                <a:srgbClr val="E4D1F3"/>
              </a:solidFill>
            </a:endParaRPr>
          </a:p>
          <a:p>
            <a:endParaRPr lang="ru-RU" sz="2000" b="1" dirty="0">
              <a:solidFill>
                <a:srgbClr val="FFFFFF"/>
              </a:solidFill>
            </a:endParaRPr>
          </a:p>
        </p:txBody>
      </p:sp>
      <p:pic>
        <p:nvPicPr>
          <p:cNvPr id="8" name="Рисунок 7" descr="220px-EN0108821596M_Sholem_Aleichem_crater_on_Mercur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2996952"/>
            <a:ext cx="3672408" cy="345638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09266275c69866d9c2e7fc96646daa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0"/>
            <a:ext cx="8856984" cy="6858000"/>
          </a:xfrm>
        </p:spPr>
        <p:txBody>
          <a:bodyPr>
            <a:normAutofit/>
          </a:bodyPr>
          <a:lstStyle/>
          <a:p>
            <a:r>
              <a:rPr lang="uk-UA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Поверхня</a:t>
            </a:r>
          </a:p>
          <a:p>
            <a:r>
              <a:rPr lang="ru-RU" sz="2000" b="1" dirty="0" err="1" smtClean="0">
                <a:solidFill>
                  <a:srgbClr val="92D050"/>
                </a:solidFill>
              </a:rPr>
              <a:t>Поверхня</a:t>
            </a:r>
            <a:r>
              <a:rPr lang="ru-RU" sz="2000" b="1" dirty="0" smtClean="0">
                <a:solidFill>
                  <a:srgbClr val="92D050"/>
                </a:solidFill>
              </a:rPr>
              <a:t> </a:t>
            </a:r>
            <a:r>
              <a:rPr lang="ru-RU" sz="2000" b="1" dirty="0" err="1" smtClean="0">
                <a:solidFill>
                  <a:srgbClr val="92D050"/>
                </a:solidFill>
              </a:rPr>
              <a:t>Меркурія</a:t>
            </a:r>
            <a:r>
              <a:rPr lang="ru-RU" sz="2000" b="1" dirty="0" smtClean="0">
                <a:solidFill>
                  <a:srgbClr val="92D050"/>
                </a:solidFill>
              </a:rPr>
              <a:t> багато в </a:t>
            </a:r>
            <a:r>
              <a:rPr lang="ru-RU" sz="2000" b="1" dirty="0" err="1" smtClean="0">
                <a:solidFill>
                  <a:srgbClr val="92D050"/>
                </a:solidFill>
              </a:rPr>
              <a:t>чому</a:t>
            </a:r>
            <a:r>
              <a:rPr lang="ru-RU" sz="2000" b="1" dirty="0" smtClean="0">
                <a:solidFill>
                  <a:srgbClr val="92D050"/>
                </a:solidFill>
              </a:rPr>
              <a:t> </a:t>
            </a:r>
            <a:r>
              <a:rPr lang="ru-RU" sz="2000" b="1" dirty="0" err="1" smtClean="0">
                <a:solidFill>
                  <a:srgbClr val="92D050"/>
                </a:solidFill>
              </a:rPr>
              <a:t>нагадує</a:t>
            </a:r>
            <a:r>
              <a:rPr lang="ru-RU" sz="2000" b="1" dirty="0" smtClean="0">
                <a:solidFill>
                  <a:srgbClr val="92D050"/>
                </a:solidFill>
              </a:rPr>
              <a:t> </a:t>
            </a:r>
            <a:r>
              <a:rPr lang="ru-RU" sz="2000" b="1" dirty="0" err="1" smtClean="0">
                <a:solidFill>
                  <a:srgbClr val="92D050"/>
                </a:solidFill>
              </a:rPr>
              <a:t>місячну</a:t>
            </a:r>
            <a:r>
              <a:rPr lang="ru-RU" sz="2000" b="1" dirty="0" smtClean="0">
                <a:solidFill>
                  <a:srgbClr val="92D050"/>
                </a:solidFill>
              </a:rPr>
              <a:t> - вона </a:t>
            </a:r>
            <a:r>
              <a:rPr lang="ru-RU" sz="2000" b="1" dirty="0" err="1" smtClean="0">
                <a:solidFill>
                  <a:srgbClr val="92D050"/>
                </a:solidFill>
              </a:rPr>
              <a:t>всіяна</a:t>
            </a:r>
            <a:r>
              <a:rPr lang="ru-RU" sz="2000" b="1" dirty="0" smtClean="0">
                <a:solidFill>
                  <a:srgbClr val="92D050"/>
                </a:solidFill>
              </a:rPr>
              <a:t> </a:t>
            </a:r>
            <a:r>
              <a:rPr lang="ru-RU" sz="2000" b="1" dirty="0" err="1" smtClean="0">
                <a:solidFill>
                  <a:srgbClr val="92D050"/>
                </a:solidFill>
              </a:rPr>
              <a:t>безліччю</a:t>
            </a:r>
            <a:r>
              <a:rPr lang="ru-RU" sz="2000" b="1" dirty="0" smtClean="0">
                <a:solidFill>
                  <a:srgbClr val="92D050"/>
                </a:solidFill>
              </a:rPr>
              <a:t> </a:t>
            </a:r>
            <a:r>
              <a:rPr lang="ru-RU" sz="2000" b="1" dirty="0" err="1" smtClean="0">
                <a:solidFill>
                  <a:srgbClr val="92D050"/>
                </a:solidFill>
              </a:rPr>
              <a:t>кратерів</a:t>
            </a:r>
            <a:r>
              <a:rPr lang="ru-RU" sz="2000" b="1" dirty="0" smtClean="0">
                <a:solidFill>
                  <a:srgbClr val="92D050"/>
                </a:solidFill>
              </a:rPr>
              <a:t>. </a:t>
            </a:r>
            <a:r>
              <a:rPr lang="ru-RU" sz="2000" b="1" dirty="0" err="1" smtClean="0">
                <a:solidFill>
                  <a:srgbClr val="92D050"/>
                </a:solidFill>
              </a:rPr>
              <a:t>Щільність</a:t>
            </a:r>
            <a:r>
              <a:rPr lang="ru-RU" sz="2000" b="1" dirty="0" smtClean="0">
                <a:solidFill>
                  <a:srgbClr val="92D050"/>
                </a:solidFill>
              </a:rPr>
              <a:t> </a:t>
            </a:r>
            <a:r>
              <a:rPr lang="ru-RU" sz="2000" b="1" dirty="0" err="1" smtClean="0">
                <a:solidFill>
                  <a:srgbClr val="92D050"/>
                </a:solidFill>
              </a:rPr>
              <a:t>кратерів</a:t>
            </a:r>
            <a:r>
              <a:rPr lang="ru-RU" sz="2000" b="1" dirty="0" smtClean="0">
                <a:solidFill>
                  <a:srgbClr val="92D050"/>
                </a:solidFill>
              </a:rPr>
              <a:t> </a:t>
            </a:r>
            <a:r>
              <a:rPr lang="ru-RU" sz="2000" b="1" dirty="0" err="1" smtClean="0">
                <a:solidFill>
                  <a:srgbClr val="92D050"/>
                </a:solidFill>
              </a:rPr>
              <a:t>різна</a:t>
            </a:r>
            <a:r>
              <a:rPr lang="ru-RU" sz="2000" b="1" dirty="0" smtClean="0">
                <a:solidFill>
                  <a:srgbClr val="92D050"/>
                </a:solidFill>
              </a:rPr>
              <a:t> на </a:t>
            </a:r>
            <a:r>
              <a:rPr lang="ru-RU" sz="2000" b="1" dirty="0" err="1" smtClean="0">
                <a:solidFill>
                  <a:srgbClr val="92D050"/>
                </a:solidFill>
              </a:rPr>
              <a:t>різних</a:t>
            </a:r>
            <a:r>
              <a:rPr lang="ru-RU" sz="2000" b="1" dirty="0" smtClean="0">
                <a:solidFill>
                  <a:srgbClr val="92D050"/>
                </a:solidFill>
              </a:rPr>
              <a:t> </a:t>
            </a:r>
            <a:r>
              <a:rPr lang="ru-RU" sz="2000" b="1" dirty="0" err="1" smtClean="0">
                <a:solidFill>
                  <a:srgbClr val="92D050"/>
                </a:solidFill>
              </a:rPr>
              <a:t>ділянках</a:t>
            </a:r>
            <a:r>
              <a:rPr lang="ru-RU" sz="2000" b="1" dirty="0" smtClean="0">
                <a:solidFill>
                  <a:srgbClr val="92D050"/>
                </a:solidFill>
              </a:rPr>
              <a:t>. </a:t>
            </a:r>
            <a:r>
              <a:rPr lang="ru-RU" sz="2000" b="1" dirty="0" err="1" smtClean="0">
                <a:solidFill>
                  <a:srgbClr val="92D050"/>
                </a:solidFill>
              </a:rPr>
              <a:t>Передбачається</a:t>
            </a:r>
            <a:r>
              <a:rPr lang="ru-RU" sz="2000" b="1" dirty="0" smtClean="0">
                <a:solidFill>
                  <a:srgbClr val="92D050"/>
                </a:solidFill>
              </a:rPr>
              <a:t>, що більш густо </a:t>
            </a:r>
            <a:r>
              <a:rPr lang="ru-RU" sz="2000" b="1" dirty="0" err="1" smtClean="0">
                <a:solidFill>
                  <a:srgbClr val="92D050"/>
                </a:solidFill>
              </a:rPr>
              <a:t>всіяні</a:t>
            </a:r>
            <a:r>
              <a:rPr lang="ru-RU" sz="2000" b="1" dirty="0" smtClean="0">
                <a:solidFill>
                  <a:srgbClr val="92D050"/>
                </a:solidFill>
              </a:rPr>
              <a:t> кратерами </a:t>
            </a:r>
            <a:r>
              <a:rPr lang="ru-RU" sz="2000" b="1" dirty="0" err="1" smtClean="0">
                <a:solidFill>
                  <a:srgbClr val="92D050"/>
                </a:solidFill>
              </a:rPr>
              <a:t>ділянки</a:t>
            </a:r>
            <a:r>
              <a:rPr lang="ru-RU" sz="2000" b="1" dirty="0" smtClean="0">
                <a:solidFill>
                  <a:srgbClr val="92D050"/>
                </a:solidFill>
              </a:rPr>
              <a:t> є більш </a:t>
            </a:r>
            <a:r>
              <a:rPr lang="ru-RU" sz="2000" b="1" dirty="0" err="1" smtClean="0">
                <a:solidFill>
                  <a:srgbClr val="92D050"/>
                </a:solidFill>
              </a:rPr>
              <a:t>древніми</a:t>
            </a:r>
            <a:r>
              <a:rPr lang="ru-RU" sz="2000" b="1" dirty="0" smtClean="0">
                <a:solidFill>
                  <a:srgbClr val="92D050"/>
                </a:solidFill>
              </a:rPr>
              <a:t>, а </a:t>
            </a:r>
            <a:r>
              <a:rPr lang="ru-RU" sz="2000" b="1" dirty="0" err="1" smtClean="0">
                <a:solidFill>
                  <a:srgbClr val="92D050"/>
                </a:solidFill>
              </a:rPr>
              <a:t>менш</a:t>
            </a:r>
            <a:r>
              <a:rPr lang="ru-RU" sz="2000" b="1" dirty="0" smtClean="0">
                <a:solidFill>
                  <a:srgbClr val="92D050"/>
                </a:solidFill>
              </a:rPr>
              <a:t> густо </a:t>
            </a:r>
            <a:r>
              <a:rPr lang="ru-RU" sz="2000" b="1" dirty="0" err="1" smtClean="0">
                <a:solidFill>
                  <a:srgbClr val="92D050"/>
                </a:solidFill>
              </a:rPr>
              <a:t>всіяні</a:t>
            </a:r>
            <a:r>
              <a:rPr lang="ru-RU" sz="2000" b="1" dirty="0" smtClean="0">
                <a:solidFill>
                  <a:srgbClr val="92D050"/>
                </a:solidFill>
              </a:rPr>
              <a:t> - більш </a:t>
            </a:r>
            <a:r>
              <a:rPr lang="ru-RU" sz="2000" b="1" dirty="0" err="1" smtClean="0">
                <a:solidFill>
                  <a:srgbClr val="92D050"/>
                </a:solidFill>
              </a:rPr>
              <a:t>молодими</a:t>
            </a:r>
            <a:r>
              <a:rPr lang="ru-RU" sz="2000" b="1" dirty="0" smtClean="0">
                <a:solidFill>
                  <a:srgbClr val="92D050"/>
                </a:solidFill>
              </a:rPr>
              <a:t>, що </a:t>
            </a:r>
            <a:r>
              <a:rPr lang="ru-RU" sz="2000" b="1" dirty="0" err="1" smtClean="0">
                <a:solidFill>
                  <a:srgbClr val="92D050"/>
                </a:solidFill>
              </a:rPr>
              <a:t>утворилися</a:t>
            </a:r>
            <a:r>
              <a:rPr lang="ru-RU" sz="2000" b="1" dirty="0" smtClean="0">
                <a:solidFill>
                  <a:srgbClr val="92D050"/>
                </a:solidFill>
              </a:rPr>
              <a:t> при </a:t>
            </a:r>
            <a:r>
              <a:rPr lang="ru-RU" sz="2000" b="1" dirty="0" err="1" smtClean="0">
                <a:solidFill>
                  <a:srgbClr val="92D050"/>
                </a:solidFill>
              </a:rPr>
              <a:t>затопленні</a:t>
            </a:r>
            <a:r>
              <a:rPr lang="ru-RU" sz="2000" b="1" dirty="0" smtClean="0">
                <a:solidFill>
                  <a:srgbClr val="92D050"/>
                </a:solidFill>
              </a:rPr>
              <a:t> лавою </a:t>
            </a:r>
            <a:r>
              <a:rPr lang="ru-RU" sz="2000" b="1" dirty="0" err="1" smtClean="0">
                <a:solidFill>
                  <a:srgbClr val="92D050"/>
                </a:solidFill>
              </a:rPr>
              <a:t>старої</a:t>
            </a:r>
            <a:r>
              <a:rPr lang="ru-RU" sz="2000" b="1" dirty="0" smtClean="0">
                <a:solidFill>
                  <a:srgbClr val="92D050"/>
                </a:solidFill>
              </a:rPr>
              <a:t> </a:t>
            </a:r>
            <a:r>
              <a:rPr lang="ru-RU" sz="2000" b="1" dirty="0" err="1" smtClean="0">
                <a:solidFill>
                  <a:srgbClr val="92D050"/>
                </a:solidFill>
              </a:rPr>
              <a:t>поверхні</a:t>
            </a:r>
            <a:r>
              <a:rPr lang="ru-RU" sz="2000" b="1" dirty="0" smtClean="0">
                <a:solidFill>
                  <a:srgbClr val="92D050"/>
                </a:solidFill>
              </a:rPr>
              <a:t>. У той же час, </a:t>
            </a:r>
            <a:r>
              <a:rPr lang="ru-RU" sz="2000" b="1" dirty="0" err="1" smtClean="0">
                <a:solidFill>
                  <a:srgbClr val="92D050"/>
                </a:solidFill>
              </a:rPr>
              <a:t>великі</a:t>
            </a:r>
            <a:r>
              <a:rPr lang="ru-RU" sz="2000" b="1" dirty="0" smtClean="0">
                <a:solidFill>
                  <a:srgbClr val="92D050"/>
                </a:solidFill>
              </a:rPr>
              <a:t> </a:t>
            </a:r>
            <a:r>
              <a:rPr lang="ru-RU" sz="2000" b="1" dirty="0" err="1" smtClean="0">
                <a:solidFill>
                  <a:srgbClr val="92D050"/>
                </a:solidFill>
              </a:rPr>
              <a:t>кратери</a:t>
            </a:r>
            <a:r>
              <a:rPr lang="ru-RU" sz="2000" b="1" dirty="0" smtClean="0">
                <a:solidFill>
                  <a:srgbClr val="92D050"/>
                </a:solidFill>
              </a:rPr>
              <a:t> </a:t>
            </a:r>
            <a:r>
              <a:rPr lang="ru-RU" sz="2000" b="1" dirty="0" err="1" smtClean="0">
                <a:solidFill>
                  <a:srgbClr val="92D050"/>
                </a:solidFill>
              </a:rPr>
              <a:t>зустрічаються</a:t>
            </a:r>
            <a:r>
              <a:rPr lang="ru-RU" sz="2000" b="1" dirty="0" smtClean="0">
                <a:solidFill>
                  <a:srgbClr val="92D050"/>
                </a:solidFill>
              </a:rPr>
              <a:t> на </a:t>
            </a:r>
            <a:r>
              <a:rPr lang="ru-RU" sz="2000" b="1" dirty="0" err="1" smtClean="0">
                <a:solidFill>
                  <a:srgbClr val="92D050"/>
                </a:solidFill>
              </a:rPr>
              <a:t>Меркурії</a:t>
            </a:r>
            <a:r>
              <a:rPr lang="ru-RU" sz="2000" b="1" dirty="0" smtClean="0">
                <a:solidFill>
                  <a:srgbClr val="92D050"/>
                </a:solidFill>
              </a:rPr>
              <a:t> </a:t>
            </a:r>
            <a:r>
              <a:rPr lang="ru-RU" sz="2000" b="1" dirty="0" err="1" smtClean="0">
                <a:solidFill>
                  <a:srgbClr val="92D050"/>
                </a:solidFill>
              </a:rPr>
              <a:t>рідше</a:t>
            </a:r>
            <a:r>
              <a:rPr lang="ru-RU" sz="2000" b="1" dirty="0" smtClean="0">
                <a:solidFill>
                  <a:srgbClr val="92D050"/>
                </a:solidFill>
              </a:rPr>
              <a:t>, ніж на </a:t>
            </a:r>
            <a:r>
              <a:rPr lang="ru-RU" sz="2000" b="1" dirty="0" err="1" smtClean="0">
                <a:solidFill>
                  <a:srgbClr val="92D050"/>
                </a:solidFill>
              </a:rPr>
              <a:t>Місяці</a:t>
            </a:r>
            <a:r>
              <a:rPr lang="ru-RU" sz="2000" b="1" dirty="0" smtClean="0">
                <a:solidFill>
                  <a:srgbClr val="92D050"/>
                </a:solidFill>
              </a:rPr>
              <a:t>. </a:t>
            </a:r>
            <a:r>
              <a:rPr lang="ru-RU" sz="2000" b="1" dirty="0" err="1" smtClean="0">
                <a:solidFill>
                  <a:srgbClr val="92D050"/>
                </a:solidFill>
              </a:rPr>
              <a:t>Найбільший</a:t>
            </a:r>
            <a:r>
              <a:rPr lang="ru-RU" sz="2000" b="1" dirty="0" smtClean="0">
                <a:solidFill>
                  <a:srgbClr val="92D050"/>
                </a:solidFill>
              </a:rPr>
              <a:t> кратер на </a:t>
            </a:r>
            <a:r>
              <a:rPr lang="ru-RU" sz="2000" b="1" dirty="0" err="1" smtClean="0">
                <a:solidFill>
                  <a:srgbClr val="92D050"/>
                </a:solidFill>
              </a:rPr>
              <a:t>Меркурії</a:t>
            </a:r>
            <a:r>
              <a:rPr lang="ru-RU" sz="2000" b="1" dirty="0" smtClean="0">
                <a:solidFill>
                  <a:srgbClr val="92D050"/>
                </a:solidFill>
              </a:rPr>
              <a:t> названий на честь великого </a:t>
            </a:r>
            <a:r>
              <a:rPr lang="ru-RU" sz="2000" b="1" dirty="0" err="1" smtClean="0">
                <a:solidFill>
                  <a:srgbClr val="92D050"/>
                </a:solidFill>
              </a:rPr>
              <a:t>німецького</a:t>
            </a:r>
            <a:r>
              <a:rPr lang="ru-RU" sz="2000" b="1" dirty="0" smtClean="0">
                <a:solidFill>
                  <a:srgbClr val="92D050"/>
                </a:solidFill>
              </a:rPr>
              <a:t> композитора Бетховена, </a:t>
            </a:r>
            <a:r>
              <a:rPr lang="ru-RU" sz="2000" b="1" dirty="0" err="1" smtClean="0">
                <a:solidFill>
                  <a:srgbClr val="92D050"/>
                </a:solidFill>
              </a:rPr>
              <a:t>його</a:t>
            </a:r>
            <a:r>
              <a:rPr lang="ru-RU" sz="2000" b="1" dirty="0" smtClean="0">
                <a:solidFill>
                  <a:srgbClr val="92D050"/>
                </a:solidFill>
              </a:rPr>
              <a:t> поперечник </a:t>
            </a:r>
            <a:r>
              <a:rPr lang="ru-RU" sz="2000" b="1" dirty="0" err="1" smtClean="0">
                <a:solidFill>
                  <a:srgbClr val="92D050"/>
                </a:solidFill>
              </a:rPr>
              <a:t>складає</a:t>
            </a:r>
            <a:r>
              <a:rPr lang="ru-RU" sz="2000" b="1" dirty="0" smtClean="0">
                <a:solidFill>
                  <a:srgbClr val="92D050"/>
                </a:solidFill>
              </a:rPr>
              <a:t> 625 км. </a:t>
            </a:r>
            <a:r>
              <a:rPr lang="ru-RU" sz="2000" b="1" dirty="0" err="1" smtClean="0">
                <a:solidFill>
                  <a:srgbClr val="92D050"/>
                </a:solidFill>
              </a:rPr>
              <a:t>Однак</a:t>
            </a:r>
            <a:r>
              <a:rPr lang="ru-RU" sz="2000" b="1" dirty="0" smtClean="0">
                <a:solidFill>
                  <a:srgbClr val="92D050"/>
                </a:solidFill>
              </a:rPr>
              <a:t> </a:t>
            </a:r>
            <a:r>
              <a:rPr lang="ru-RU" sz="2000" b="1" dirty="0" err="1" smtClean="0">
                <a:solidFill>
                  <a:srgbClr val="92D050"/>
                </a:solidFill>
              </a:rPr>
              <a:t>подібність</a:t>
            </a:r>
            <a:r>
              <a:rPr lang="ru-RU" sz="2000" b="1" dirty="0" smtClean="0">
                <a:solidFill>
                  <a:srgbClr val="92D050"/>
                </a:solidFill>
              </a:rPr>
              <a:t> </a:t>
            </a:r>
            <a:r>
              <a:rPr lang="ru-RU" sz="2000" b="1" dirty="0" err="1" smtClean="0">
                <a:solidFill>
                  <a:srgbClr val="92D050"/>
                </a:solidFill>
              </a:rPr>
              <a:t>неповне</a:t>
            </a:r>
            <a:r>
              <a:rPr lang="ru-RU" sz="2000" b="1" dirty="0" smtClean="0">
                <a:solidFill>
                  <a:srgbClr val="92D050"/>
                </a:solidFill>
              </a:rPr>
              <a:t> - на </a:t>
            </a:r>
            <a:r>
              <a:rPr lang="ru-RU" sz="2000" b="1" dirty="0" err="1" smtClean="0">
                <a:solidFill>
                  <a:srgbClr val="92D050"/>
                </a:solidFill>
              </a:rPr>
              <a:t>Меркурії</a:t>
            </a:r>
            <a:r>
              <a:rPr lang="ru-RU" sz="2000" b="1" dirty="0" smtClean="0">
                <a:solidFill>
                  <a:srgbClr val="92D050"/>
                </a:solidFill>
              </a:rPr>
              <a:t> </a:t>
            </a:r>
            <a:r>
              <a:rPr lang="ru-RU" sz="2000" b="1" dirty="0" smtClean="0">
                <a:solidFill>
                  <a:srgbClr val="00B050"/>
                </a:solidFill>
              </a:rPr>
              <a:t>видно</a:t>
            </a:r>
            <a:r>
              <a:rPr lang="ru-RU" sz="2000" b="1" dirty="0" smtClean="0">
                <a:solidFill>
                  <a:srgbClr val="92D050"/>
                </a:solidFill>
              </a:rPr>
              <a:t> освіти, </a:t>
            </a:r>
            <a:r>
              <a:rPr lang="ru-RU" sz="2000" b="1" dirty="0" err="1" smtClean="0">
                <a:solidFill>
                  <a:srgbClr val="92D050"/>
                </a:solidFill>
              </a:rPr>
              <a:t>які</a:t>
            </a:r>
            <a:r>
              <a:rPr lang="ru-RU" sz="2000" b="1" dirty="0" smtClean="0">
                <a:solidFill>
                  <a:srgbClr val="92D050"/>
                </a:solidFill>
              </a:rPr>
              <a:t> на </a:t>
            </a:r>
            <a:r>
              <a:rPr lang="ru-RU" sz="2000" b="1" dirty="0" err="1" smtClean="0">
                <a:solidFill>
                  <a:srgbClr val="92D050"/>
                </a:solidFill>
              </a:rPr>
              <a:t>Місяці</a:t>
            </a:r>
            <a:r>
              <a:rPr lang="ru-RU" sz="2000" b="1" dirty="0" smtClean="0">
                <a:solidFill>
                  <a:srgbClr val="92D050"/>
                </a:solidFill>
              </a:rPr>
              <a:t> не </a:t>
            </a:r>
            <a:r>
              <a:rPr lang="ru-RU" sz="2000" b="1" dirty="0" err="1" smtClean="0">
                <a:solidFill>
                  <a:srgbClr val="92D050"/>
                </a:solidFill>
              </a:rPr>
              <a:t>зустрічаються</a:t>
            </a:r>
            <a:r>
              <a:rPr lang="ru-RU" sz="2000" b="1" dirty="0" smtClean="0">
                <a:solidFill>
                  <a:srgbClr val="92D050"/>
                </a:solidFill>
              </a:rPr>
              <a:t>. </a:t>
            </a:r>
            <a:r>
              <a:rPr lang="ru-RU" sz="2000" b="1" dirty="0" err="1" smtClean="0">
                <a:solidFill>
                  <a:srgbClr val="92D050"/>
                </a:solidFill>
              </a:rPr>
              <a:t>Важливою</a:t>
            </a:r>
            <a:r>
              <a:rPr lang="ru-RU" sz="2000" b="1" dirty="0" smtClean="0">
                <a:solidFill>
                  <a:srgbClr val="92D050"/>
                </a:solidFill>
              </a:rPr>
              <a:t> </a:t>
            </a:r>
            <a:r>
              <a:rPr lang="ru-RU" sz="2000" b="1" dirty="0" err="1" smtClean="0">
                <a:solidFill>
                  <a:srgbClr val="92D050"/>
                </a:solidFill>
              </a:rPr>
              <a:t>відмінністю</a:t>
            </a:r>
            <a:r>
              <a:rPr lang="ru-RU" sz="2000" b="1" dirty="0" smtClean="0">
                <a:solidFill>
                  <a:srgbClr val="92D050"/>
                </a:solidFill>
              </a:rPr>
              <a:t> </a:t>
            </a:r>
            <a:r>
              <a:rPr lang="ru-RU" sz="2000" b="1" dirty="0" err="1" smtClean="0">
                <a:solidFill>
                  <a:srgbClr val="92D050"/>
                </a:solidFill>
              </a:rPr>
              <a:t>гористих</a:t>
            </a:r>
            <a:r>
              <a:rPr lang="ru-RU" sz="2000" b="1" dirty="0" smtClean="0">
                <a:solidFill>
                  <a:srgbClr val="92D050"/>
                </a:solidFill>
              </a:rPr>
              <a:t> </a:t>
            </a:r>
            <a:r>
              <a:rPr lang="ru-RU" sz="2000" b="1" dirty="0" err="1" smtClean="0">
                <a:solidFill>
                  <a:srgbClr val="92D050"/>
                </a:solidFill>
              </a:rPr>
              <a:t>ландшафтів</a:t>
            </a:r>
            <a:r>
              <a:rPr lang="ru-RU" sz="2000" b="1" dirty="0" smtClean="0">
                <a:solidFill>
                  <a:srgbClr val="92D050"/>
                </a:solidFill>
              </a:rPr>
              <a:t> </a:t>
            </a:r>
            <a:r>
              <a:rPr lang="ru-RU" sz="2000" b="1" dirty="0" err="1" smtClean="0">
                <a:solidFill>
                  <a:srgbClr val="92D050"/>
                </a:solidFill>
              </a:rPr>
              <a:t>Меркурія</a:t>
            </a:r>
            <a:r>
              <a:rPr lang="ru-RU" sz="2000" b="1" dirty="0" smtClean="0">
                <a:solidFill>
                  <a:srgbClr val="92D050"/>
                </a:solidFill>
              </a:rPr>
              <a:t> і </a:t>
            </a:r>
            <a:r>
              <a:rPr lang="ru-RU" sz="2000" b="1" dirty="0" err="1" smtClean="0">
                <a:solidFill>
                  <a:srgbClr val="92D050"/>
                </a:solidFill>
              </a:rPr>
              <a:t>Місяця</a:t>
            </a:r>
            <a:r>
              <a:rPr lang="ru-RU" sz="2000" b="1" dirty="0" smtClean="0">
                <a:solidFill>
                  <a:srgbClr val="92D050"/>
                </a:solidFill>
              </a:rPr>
              <a:t> є </a:t>
            </a:r>
            <a:r>
              <a:rPr lang="ru-RU" sz="2000" b="1" dirty="0" err="1" smtClean="0">
                <a:solidFill>
                  <a:srgbClr val="92D050"/>
                </a:solidFill>
              </a:rPr>
              <a:t>присутність</a:t>
            </a:r>
            <a:r>
              <a:rPr lang="ru-RU" sz="2000" b="1" dirty="0" smtClean="0">
                <a:solidFill>
                  <a:srgbClr val="92D050"/>
                </a:solidFill>
              </a:rPr>
              <a:t> на </a:t>
            </a:r>
            <a:r>
              <a:rPr lang="ru-RU" sz="2000" b="1" dirty="0" err="1" smtClean="0">
                <a:solidFill>
                  <a:srgbClr val="92D050"/>
                </a:solidFill>
              </a:rPr>
              <a:t>Меркурії</a:t>
            </a:r>
            <a:r>
              <a:rPr lang="ru-RU" sz="2000" b="1" dirty="0" smtClean="0">
                <a:solidFill>
                  <a:srgbClr val="92D050"/>
                </a:solidFill>
              </a:rPr>
              <a:t> </a:t>
            </a:r>
            <a:r>
              <a:rPr lang="ru-RU" sz="2000" b="1" dirty="0" err="1" smtClean="0">
                <a:solidFill>
                  <a:srgbClr val="92D050"/>
                </a:solidFill>
              </a:rPr>
              <a:t>численних</a:t>
            </a:r>
            <a:r>
              <a:rPr lang="ru-RU" sz="2000" b="1" dirty="0" smtClean="0">
                <a:solidFill>
                  <a:srgbClr val="92D050"/>
                </a:solidFill>
              </a:rPr>
              <a:t> </a:t>
            </a:r>
            <a:r>
              <a:rPr lang="ru-RU" sz="2000" b="1" dirty="0" err="1" smtClean="0">
                <a:solidFill>
                  <a:srgbClr val="92D050"/>
                </a:solidFill>
              </a:rPr>
              <a:t>зубчастих</a:t>
            </a:r>
            <a:r>
              <a:rPr lang="ru-RU" sz="2000" b="1" dirty="0" smtClean="0">
                <a:solidFill>
                  <a:srgbClr val="92D050"/>
                </a:solidFill>
              </a:rPr>
              <a:t> </a:t>
            </a:r>
            <a:r>
              <a:rPr lang="ru-RU" sz="2000" b="1" dirty="0" err="1" smtClean="0">
                <a:solidFill>
                  <a:srgbClr val="92D050"/>
                </a:solidFill>
              </a:rPr>
              <a:t>укосів</a:t>
            </a:r>
            <a:r>
              <a:rPr lang="ru-RU" sz="2000" b="1" dirty="0" smtClean="0">
                <a:solidFill>
                  <a:srgbClr val="92D050"/>
                </a:solidFill>
              </a:rPr>
              <a:t>, що </a:t>
            </a:r>
            <a:r>
              <a:rPr lang="ru-RU" sz="2000" b="1" dirty="0" err="1" smtClean="0">
                <a:solidFill>
                  <a:srgbClr val="92D050"/>
                </a:solidFill>
              </a:rPr>
              <a:t>тягнуться</a:t>
            </a:r>
            <a:r>
              <a:rPr lang="ru-RU" sz="2000" b="1" dirty="0" smtClean="0">
                <a:solidFill>
                  <a:srgbClr val="92D050"/>
                </a:solidFill>
              </a:rPr>
              <a:t> на </a:t>
            </a:r>
            <a:r>
              <a:rPr lang="ru-RU" sz="2000" b="1" dirty="0" err="1" smtClean="0">
                <a:solidFill>
                  <a:srgbClr val="92D050"/>
                </a:solidFill>
              </a:rPr>
              <a:t>сотні</a:t>
            </a:r>
            <a:r>
              <a:rPr lang="ru-RU" sz="2000" b="1" dirty="0" smtClean="0">
                <a:solidFill>
                  <a:srgbClr val="92D050"/>
                </a:solidFill>
              </a:rPr>
              <a:t> </a:t>
            </a:r>
            <a:r>
              <a:rPr lang="ru-RU" sz="2000" b="1" dirty="0" err="1" smtClean="0">
                <a:solidFill>
                  <a:srgbClr val="92D050"/>
                </a:solidFill>
              </a:rPr>
              <a:t>кілометрів</a:t>
            </a:r>
            <a:r>
              <a:rPr lang="ru-RU" sz="2000" b="1" dirty="0" smtClean="0">
                <a:solidFill>
                  <a:srgbClr val="92D050"/>
                </a:solidFill>
              </a:rPr>
              <a:t> - </a:t>
            </a:r>
            <a:r>
              <a:rPr lang="ru-RU" sz="2000" b="1" dirty="0" err="1" smtClean="0">
                <a:solidFill>
                  <a:srgbClr val="92D050"/>
                </a:solidFill>
              </a:rPr>
              <a:t>ескарпів</a:t>
            </a:r>
            <a:r>
              <a:rPr lang="ru-RU" sz="2000" b="1" dirty="0" smtClean="0">
                <a:solidFill>
                  <a:srgbClr val="92D050"/>
                </a:solidFill>
              </a:rPr>
              <a:t>. </a:t>
            </a:r>
            <a:r>
              <a:rPr lang="ru-RU" sz="2000" b="1" dirty="0" err="1" smtClean="0">
                <a:solidFill>
                  <a:srgbClr val="92D050"/>
                </a:solidFill>
              </a:rPr>
              <a:t>Вивчення</a:t>
            </a:r>
            <a:r>
              <a:rPr lang="ru-RU" sz="2000" b="1" dirty="0" smtClean="0">
                <a:solidFill>
                  <a:srgbClr val="92D050"/>
                </a:solidFill>
              </a:rPr>
              <a:t> їх </a:t>
            </a:r>
            <a:r>
              <a:rPr lang="ru-RU" sz="2000" b="1" dirty="0" err="1" smtClean="0">
                <a:solidFill>
                  <a:srgbClr val="92D050"/>
                </a:solidFill>
              </a:rPr>
              <a:t>структури</a:t>
            </a:r>
            <a:r>
              <a:rPr lang="ru-RU" sz="2000" b="1" dirty="0" smtClean="0">
                <a:solidFill>
                  <a:srgbClr val="92D050"/>
                </a:solidFill>
              </a:rPr>
              <a:t> показало, що вони </a:t>
            </a:r>
            <a:r>
              <a:rPr lang="ru-RU" sz="2000" b="1" dirty="0" err="1" smtClean="0">
                <a:solidFill>
                  <a:srgbClr val="92D050"/>
                </a:solidFill>
              </a:rPr>
              <a:t>утворилися</a:t>
            </a:r>
            <a:r>
              <a:rPr lang="ru-RU" sz="2000" b="1" dirty="0" smtClean="0">
                <a:solidFill>
                  <a:srgbClr val="92D050"/>
                </a:solidFill>
              </a:rPr>
              <a:t> при </a:t>
            </a:r>
            <a:r>
              <a:rPr lang="ru-RU" sz="2000" b="1" dirty="0" err="1" smtClean="0">
                <a:solidFill>
                  <a:srgbClr val="92D050"/>
                </a:solidFill>
              </a:rPr>
              <a:t>стисненні</a:t>
            </a:r>
            <a:r>
              <a:rPr lang="ru-RU" sz="2000" b="1" dirty="0" smtClean="0">
                <a:solidFill>
                  <a:srgbClr val="92D050"/>
                </a:solidFill>
              </a:rPr>
              <a:t>, що </a:t>
            </a:r>
            <a:r>
              <a:rPr lang="ru-RU" sz="2000" b="1" dirty="0" err="1" smtClean="0">
                <a:solidFill>
                  <a:srgbClr val="92D050"/>
                </a:solidFill>
              </a:rPr>
              <a:t>супроводжував</a:t>
            </a:r>
            <a:r>
              <a:rPr lang="ru-RU" sz="2000" b="1" dirty="0" smtClean="0">
                <a:solidFill>
                  <a:srgbClr val="92D050"/>
                </a:solidFill>
              </a:rPr>
              <a:t> </a:t>
            </a:r>
            <a:r>
              <a:rPr lang="ru-RU" sz="2000" b="1" dirty="0" err="1" smtClean="0">
                <a:solidFill>
                  <a:srgbClr val="92D050"/>
                </a:solidFill>
              </a:rPr>
              <a:t>остигання</a:t>
            </a:r>
            <a:r>
              <a:rPr lang="ru-RU" sz="2000" b="1" dirty="0" smtClean="0">
                <a:solidFill>
                  <a:srgbClr val="92D050"/>
                </a:solidFill>
              </a:rPr>
              <a:t> </a:t>
            </a:r>
            <a:r>
              <a:rPr lang="ru-RU" sz="2000" b="1" dirty="0" err="1" smtClean="0">
                <a:solidFill>
                  <a:srgbClr val="92D050"/>
                </a:solidFill>
              </a:rPr>
              <a:t>планети</a:t>
            </a:r>
            <a:r>
              <a:rPr lang="ru-RU" sz="2000" b="1" dirty="0" smtClean="0">
                <a:solidFill>
                  <a:srgbClr val="92D050"/>
                </a:solidFill>
              </a:rPr>
              <a:t>, в </a:t>
            </a:r>
            <a:r>
              <a:rPr lang="ru-RU" sz="2000" b="1" dirty="0" err="1" smtClean="0">
                <a:solidFill>
                  <a:srgbClr val="92D050"/>
                </a:solidFill>
              </a:rPr>
              <a:t>результаті</a:t>
            </a:r>
            <a:r>
              <a:rPr lang="ru-RU" sz="2000" b="1" dirty="0" smtClean="0">
                <a:solidFill>
                  <a:srgbClr val="92D050"/>
                </a:solidFill>
              </a:rPr>
              <a:t> </a:t>
            </a:r>
            <a:r>
              <a:rPr lang="ru-RU" sz="2000" b="1" dirty="0" err="1" smtClean="0">
                <a:solidFill>
                  <a:srgbClr val="92D050"/>
                </a:solidFill>
              </a:rPr>
              <a:t>якого</a:t>
            </a:r>
            <a:r>
              <a:rPr lang="ru-RU" sz="2000" b="1" dirty="0" smtClean="0">
                <a:solidFill>
                  <a:srgbClr val="92D050"/>
                </a:solidFill>
              </a:rPr>
              <a:t> </a:t>
            </a:r>
            <a:r>
              <a:rPr lang="ru-RU" sz="2000" b="1" dirty="0" err="1" smtClean="0">
                <a:solidFill>
                  <a:srgbClr val="92D050"/>
                </a:solidFill>
              </a:rPr>
              <a:t>поверхня</a:t>
            </a:r>
            <a:r>
              <a:rPr lang="ru-RU" sz="2000" b="1" dirty="0" smtClean="0">
                <a:solidFill>
                  <a:srgbClr val="92D050"/>
                </a:solidFill>
              </a:rPr>
              <a:t> </a:t>
            </a:r>
            <a:r>
              <a:rPr lang="ru-RU" sz="2000" b="1" dirty="0" err="1" smtClean="0">
                <a:solidFill>
                  <a:srgbClr val="92D050"/>
                </a:solidFill>
              </a:rPr>
              <a:t>Меркурія</a:t>
            </a:r>
            <a:r>
              <a:rPr lang="ru-RU" sz="2000" b="1" dirty="0" smtClean="0">
                <a:solidFill>
                  <a:srgbClr val="92D050"/>
                </a:solidFill>
              </a:rPr>
              <a:t> </a:t>
            </a:r>
            <a:r>
              <a:rPr lang="ru-RU" sz="2000" b="1" dirty="0" err="1" smtClean="0">
                <a:solidFill>
                  <a:srgbClr val="92D050"/>
                </a:solidFill>
              </a:rPr>
              <a:t>зменшилася</a:t>
            </a:r>
            <a:r>
              <a:rPr lang="ru-RU" sz="2000" b="1" dirty="0" smtClean="0">
                <a:solidFill>
                  <a:srgbClr val="92D050"/>
                </a:solidFill>
              </a:rPr>
              <a:t> на 1%. </a:t>
            </a:r>
            <a:r>
              <a:rPr lang="ru-RU" sz="2000" b="1" dirty="0" err="1" smtClean="0">
                <a:solidFill>
                  <a:srgbClr val="92D050"/>
                </a:solidFill>
              </a:rPr>
              <a:t>Наявність</a:t>
            </a:r>
            <a:r>
              <a:rPr lang="ru-RU" sz="2000" b="1" dirty="0" smtClean="0">
                <a:solidFill>
                  <a:srgbClr val="92D050"/>
                </a:solidFill>
              </a:rPr>
              <a:t> на </a:t>
            </a:r>
            <a:r>
              <a:rPr lang="ru-RU" sz="2000" b="1" dirty="0" err="1" smtClean="0">
                <a:solidFill>
                  <a:srgbClr val="92D050"/>
                </a:solidFill>
              </a:rPr>
              <a:t>поверхні</a:t>
            </a:r>
            <a:r>
              <a:rPr lang="ru-RU" sz="2000" b="1" dirty="0" smtClean="0">
                <a:solidFill>
                  <a:srgbClr val="92D050"/>
                </a:solidFill>
              </a:rPr>
              <a:t> </a:t>
            </a:r>
            <a:r>
              <a:rPr lang="ru-RU" sz="2000" b="1" dirty="0" err="1" smtClean="0">
                <a:solidFill>
                  <a:srgbClr val="92D050"/>
                </a:solidFill>
              </a:rPr>
              <a:t>Меркурія</a:t>
            </a:r>
            <a:r>
              <a:rPr lang="ru-RU" sz="2000" b="1" dirty="0" smtClean="0">
                <a:solidFill>
                  <a:srgbClr val="92D050"/>
                </a:solidFill>
              </a:rPr>
              <a:t> добре </a:t>
            </a:r>
            <a:r>
              <a:rPr lang="ru-RU" sz="2000" b="1" dirty="0" err="1" smtClean="0">
                <a:solidFill>
                  <a:srgbClr val="92D050"/>
                </a:solidFill>
              </a:rPr>
              <a:t>збережених</a:t>
            </a:r>
            <a:r>
              <a:rPr lang="ru-RU" sz="2000" b="1" dirty="0" smtClean="0">
                <a:solidFill>
                  <a:srgbClr val="92D050"/>
                </a:solidFill>
              </a:rPr>
              <a:t> великих </a:t>
            </a:r>
            <a:r>
              <a:rPr lang="ru-RU" sz="2000" b="1" dirty="0" err="1" smtClean="0">
                <a:solidFill>
                  <a:srgbClr val="92D050"/>
                </a:solidFill>
              </a:rPr>
              <a:t>кратерів</a:t>
            </a:r>
            <a:r>
              <a:rPr lang="ru-RU" sz="2000" b="1" dirty="0" smtClean="0">
                <a:solidFill>
                  <a:srgbClr val="92D050"/>
                </a:solidFill>
              </a:rPr>
              <a:t> говорить про те, що </a:t>
            </a:r>
            <a:r>
              <a:rPr lang="ru-RU" sz="2000" b="1" dirty="0" err="1" smtClean="0">
                <a:solidFill>
                  <a:srgbClr val="92D050"/>
                </a:solidFill>
              </a:rPr>
              <a:t>протягом</a:t>
            </a:r>
            <a:r>
              <a:rPr lang="ru-RU" sz="2000" b="1" dirty="0" smtClean="0">
                <a:solidFill>
                  <a:srgbClr val="92D050"/>
                </a:solidFill>
              </a:rPr>
              <a:t> </a:t>
            </a:r>
            <a:r>
              <a:rPr lang="ru-RU" sz="2000" b="1" dirty="0" err="1" smtClean="0">
                <a:solidFill>
                  <a:srgbClr val="92D050"/>
                </a:solidFill>
              </a:rPr>
              <a:t>останніх</a:t>
            </a:r>
            <a:r>
              <a:rPr lang="ru-RU" sz="2000" b="1" dirty="0" smtClean="0">
                <a:solidFill>
                  <a:srgbClr val="92D050"/>
                </a:solidFill>
              </a:rPr>
              <a:t> 3-4 </a:t>
            </a:r>
            <a:r>
              <a:rPr lang="ru-RU" sz="2000" b="1" dirty="0" err="1" smtClean="0">
                <a:solidFill>
                  <a:srgbClr val="92D050"/>
                </a:solidFill>
              </a:rPr>
              <a:t>мільярдів</a:t>
            </a:r>
            <a:r>
              <a:rPr lang="ru-RU" sz="2000" b="1" dirty="0" smtClean="0">
                <a:solidFill>
                  <a:srgbClr val="92D050"/>
                </a:solidFill>
              </a:rPr>
              <a:t> </a:t>
            </a:r>
            <a:r>
              <a:rPr lang="ru-RU" sz="2000" b="1" dirty="0" err="1" smtClean="0">
                <a:solidFill>
                  <a:srgbClr val="92D050"/>
                </a:solidFill>
              </a:rPr>
              <a:t>років</a:t>
            </a:r>
            <a:r>
              <a:rPr lang="ru-RU" sz="2000" b="1" dirty="0" smtClean="0">
                <a:solidFill>
                  <a:srgbClr val="92D050"/>
                </a:solidFill>
              </a:rPr>
              <a:t> там не </a:t>
            </a:r>
            <a:r>
              <a:rPr lang="ru-RU" sz="2000" b="1" dirty="0" err="1" smtClean="0">
                <a:solidFill>
                  <a:srgbClr val="92D050"/>
                </a:solidFill>
              </a:rPr>
              <a:t>відбувалося</a:t>
            </a:r>
            <a:r>
              <a:rPr lang="ru-RU" sz="2000" b="1" dirty="0" smtClean="0">
                <a:solidFill>
                  <a:srgbClr val="92D050"/>
                </a:solidFill>
              </a:rPr>
              <a:t> в широких масштабах </a:t>
            </a:r>
            <a:r>
              <a:rPr lang="ru-RU" sz="2000" b="1" dirty="0" err="1" smtClean="0">
                <a:solidFill>
                  <a:srgbClr val="92D050"/>
                </a:solidFill>
              </a:rPr>
              <a:t>рух</a:t>
            </a:r>
            <a:r>
              <a:rPr lang="ru-RU" sz="2000" b="1" dirty="0" smtClean="0">
                <a:solidFill>
                  <a:srgbClr val="92D050"/>
                </a:solidFill>
              </a:rPr>
              <a:t> </a:t>
            </a:r>
            <a:r>
              <a:rPr lang="ru-RU" sz="2000" b="1" dirty="0" err="1" smtClean="0">
                <a:solidFill>
                  <a:srgbClr val="92D050"/>
                </a:solidFill>
              </a:rPr>
              <a:t>ділянок</a:t>
            </a:r>
            <a:r>
              <a:rPr lang="ru-RU" sz="2000" b="1" dirty="0" smtClean="0">
                <a:solidFill>
                  <a:srgbClr val="92D050"/>
                </a:solidFill>
              </a:rPr>
              <a:t> кори, а </a:t>
            </a:r>
            <a:r>
              <a:rPr lang="ru-RU" sz="2000" b="1" dirty="0" err="1" smtClean="0">
                <a:solidFill>
                  <a:srgbClr val="92D050"/>
                </a:solidFill>
              </a:rPr>
              <a:t>також</a:t>
            </a:r>
            <a:r>
              <a:rPr lang="ru-RU" sz="2000" b="1" dirty="0" smtClean="0">
                <a:solidFill>
                  <a:srgbClr val="92D050"/>
                </a:solidFill>
              </a:rPr>
              <a:t> </a:t>
            </a:r>
            <a:r>
              <a:rPr lang="ru-RU" sz="2000" b="1" dirty="0" err="1" smtClean="0">
                <a:solidFill>
                  <a:srgbClr val="92D050"/>
                </a:solidFill>
              </a:rPr>
              <a:t>була</a:t>
            </a:r>
            <a:r>
              <a:rPr lang="ru-RU" sz="2000" b="1" dirty="0" smtClean="0">
                <a:solidFill>
                  <a:srgbClr val="92D050"/>
                </a:solidFill>
              </a:rPr>
              <a:t> </a:t>
            </a:r>
            <a:r>
              <a:rPr lang="ru-RU" sz="2000" b="1" dirty="0" err="1" smtClean="0">
                <a:solidFill>
                  <a:srgbClr val="92D050"/>
                </a:solidFill>
              </a:rPr>
              <a:t>відсутня</a:t>
            </a:r>
            <a:r>
              <a:rPr lang="ru-RU" sz="2000" b="1" dirty="0" smtClean="0">
                <a:solidFill>
                  <a:srgbClr val="92D050"/>
                </a:solidFill>
              </a:rPr>
              <a:t> </a:t>
            </a:r>
            <a:r>
              <a:rPr lang="ru-RU" sz="2000" b="1" dirty="0" err="1" smtClean="0">
                <a:solidFill>
                  <a:srgbClr val="92D050"/>
                </a:solidFill>
              </a:rPr>
              <a:t>ерозія</a:t>
            </a:r>
            <a:r>
              <a:rPr lang="ru-RU" sz="2000" b="1" dirty="0" smtClean="0">
                <a:solidFill>
                  <a:srgbClr val="92D050"/>
                </a:solidFill>
              </a:rPr>
              <a:t> </a:t>
            </a:r>
            <a:r>
              <a:rPr lang="ru-RU" sz="2000" b="1" dirty="0" err="1" smtClean="0">
                <a:solidFill>
                  <a:srgbClr val="92D050"/>
                </a:solidFill>
              </a:rPr>
              <a:t>поверхні</a:t>
            </a:r>
            <a:r>
              <a:rPr lang="ru-RU" sz="2000" b="1" dirty="0" smtClean="0">
                <a:solidFill>
                  <a:srgbClr val="92D050"/>
                </a:solidFill>
              </a:rPr>
              <a:t>, </a:t>
            </a:r>
            <a:r>
              <a:rPr lang="ru-RU" sz="2000" b="1" dirty="0" err="1" smtClean="0">
                <a:solidFill>
                  <a:srgbClr val="92D050"/>
                </a:solidFill>
              </a:rPr>
              <a:t>останнім</a:t>
            </a:r>
            <a:r>
              <a:rPr lang="ru-RU" sz="2000" b="1" dirty="0" smtClean="0">
                <a:solidFill>
                  <a:srgbClr val="92D050"/>
                </a:solidFill>
              </a:rPr>
              <a:t> </a:t>
            </a:r>
            <a:r>
              <a:rPr lang="ru-RU" sz="2000" b="1" dirty="0" err="1" smtClean="0">
                <a:solidFill>
                  <a:srgbClr val="92D050"/>
                </a:solidFill>
              </a:rPr>
              <a:t>майже</a:t>
            </a:r>
            <a:r>
              <a:rPr lang="ru-RU" sz="2000" b="1" dirty="0" smtClean="0">
                <a:solidFill>
                  <a:srgbClr val="92D050"/>
                </a:solidFill>
              </a:rPr>
              <a:t> </a:t>
            </a:r>
            <a:r>
              <a:rPr lang="ru-RU" sz="2000" b="1" dirty="0" err="1" smtClean="0">
                <a:solidFill>
                  <a:srgbClr val="92D050"/>
                </a:solidFill>
              </a:rPr>
              <a:t>повністю</a:t>
            </a:r>
            <a:r>
              <a:rPr lang="ru-RU" sz="2000" b="1" dirty="0" smtClean="0">
                <a:solidFill>
                  <a:srgbClr val="92D050"/>
                </a:solidFill>
              </a:rPr>
              <a:t> </a:t>
            </a:r>
            <a:r>
              <a:rPr lang="ru-RU" sz="2000" b="1" dirty="0" err="1" smtClean="0">
                <a:solidFill>
                  <a:srgbClr val="92D050"/>
                </a:solidFill>
              </a:rPr>
              <a:t>виключає</a:t>
            </a:r>
            <a:r>
              <a:rPr lang="ru-RU" sz="2000" b="1" dirty="0" smtClean="0">
                <a:solidFill>
                  <a:srgbClr val="92D050"/>
                </a:solidFill>
              </a:rPr>
              <a:t> </a:t>
            </a:r>
            <a:r>
              <a:rPr lang="ru-RU" sz="2000" b="1" dirty="0" err="1" smtClean="0">
                <a:solidFill>
                  <a:srgbClr val="92D050"/>
                </a:solidFill>
              </a:rPr>
              <a:t>можливість</a:t>
            </a:r>
            <a:r>
              <a:rPr lang="ru-RU" sz="2000" b="1" dirty="0" smtClean="0">
                <a:solidFill>
                  <a:srgbClr val="92D050"/>
                </a:solidFill>
              </a:rPr>
              <a:t> </a:t>
            </a:r>
            <a:r>
              <a:rPr lang="ru-RU" sz="2000" b="1" dirty="0" err="1" smtClean="0">
                <a:solidFill>
                  <a:srgbClr val="92D050"/>
                </a:solidFill>
              </a:rPr>
              <a:t>існування</a:t>
            </a:r>
            <a:r>
              <a:rPr lang="ru-RU" sz="2000" b="1" dirty="0" smtClean="0">
                <a:solidFill>
                  <a:srgbClr val="92D050"/>
                </a:solidFill>
              </a:rPr>
              <a:t> в </a:t>
            </a:r>
            <a:r>
              <a:rPr lang="ru-RU" sz="2000" b="1" dirty="0" err="1" smtClean="0">
                <a:solidFill>
                  <a:srgbClr val="92D050"/>
                </a:solidFill>
              </a:rPr>
              <a:t>історії</a:t>
            </a:r>
            <a:r>
              <a:rPr lang="ru-RU" sz="2000" b="1" dirty="0" smtClean="0">
                <a:solidFill>
                  <a:srgbClr val="92D050"/>
                </a:solidFill>
              </a:rPr>
              <a:t> </a:t>
            </a:r>
            <a:r>
              <a:rPr lang="ru-RU" sz="2000" b="1" dirty="0" err="1" smtClean="0">
                <a:solidFill>
                  <a:srgbClr val="92D050"/>
                </a:solidFill>
              </a:rPr>
              <a:t>Меркурія</a:t>
            </a:r>
            <a:r>
              <a:rPr lang="ru-RU" sz="2000" b="1" dirty="0" smtClean="0">
                <a:solidFill>
                  <a:srgbClr val="92D050"/>
                </a:solidFill>
              </a:rPr>
              <a:t> </a:t>
            </a:r>
            <a:r>
              <a:rPr lang="ru-RU" sz="2000" b="1" dirty="0" err="1" smtClean="0">
                <a:solidFill>
                  <a:srgbClr val="92D050"/>
                </a:solidFill>
              </a:rPr>
              <a:t>скільки-небудь</a:t>
            </a:r>
            <a:r>
              <a:rPr lang="ru-RU" sz="2000" b="1" dirty="0" smtClean="0">
                <a:solidFill>
                  <a:srgbClr val="92D050"/>
                </a:solidFill>
              </a:rPr>
              <a:t> </a:t>
            </a:r>
            <a:r>
              <a:rPr lang="ru-RU" sz="2000" b="1" dirty="0" err="1" smtClean="0">
                <a:solidFill>
                  <a:srgbClr val="92D050"/>
                </a:solidFill>
              </a:rPr>
              <a:t>істотної</a:t>
            </a:r>
            <a:r>
              <a:rPr lang="ru-RU" sz="2000" b="1" dirty="0" smtClean="0">
                <a:solidFill>
                  <a:srgbClr val="92D050"/>
                </a:solidFill>
              </a:rPr>
              <a:t> </a:t>
            </a:r>
            <a:r>
              <a:rPr lang="ru-RU" sz="2000" b="1" dirty="0" err="1" smtClean="0">
                <a:solidFill>
                  <a:srgbClr val="92D050"/>
                </a:solidFill>
              </a:rPr>
              <a:t>атмосфери</a:t>
            </a:r>
            <a:r>
              <a:rPr lang="ru-RU" sz="2000" b="1" dirty="0" smtClean="0">
                <a:solidFill>
                  <a:srgbClr val="92D050"/>
                </a:solidFill>
              </a:rPr>
              <a:t>.</a:t>
            </a:r>
          </a:p>
          <a:p>
            <a:endParaRPr lang="ru-RU" sz="20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" name="Содержимое 20" descr="092ecef217c6e145018e58c9f8c4626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TextBox 21"/>
          <p:cNvSpPr txBox="1"/>
          <p:nvPr/>
        </p:nvSpPr>
        <p:spPr>
          <a:xfrm>
            <a:off x="251520" y="692696"/>
            <a:ext cx="835292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>
              <a:solidFill>
                <a:srgbClr val="FFFFFF"/>
              </a:solidFill>
            </a:endParaRPr>
          </a:p>
          <a:p>
            <a:r>
              <a:rPr lang="ru-RU" sz="2400" b="1" dirty="0" err="1" smtClean="0">
                <a:solidFill>
                  <a:srgbClr val="FFFF00"/>
                </a:solidFill>
              </a:rPr>
              <a:t>Меркурій</a:t>
            </a:r>
            <a:r>
              <a:rPr lang="ru-RU" sz="2400" b="1" dirty="0" smtClean="0">
                <a:solidFill>
                  <a:srgbClr val="FFFF00"/>
                </a:solidFill>
              </a:rPr>
              <a:t> - </a:t>
            </a:r>
            <a:r>
              <a:rPr lang="ru-RU" sz="2400" b="1" dirty="0" err="1" smtClean="0">
                <a:solidFill>
                  <a:srgbClr val="FFFF00"/>
                </a:solidFill>
              </a:rPr>
              <a:t>найменш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вивчена</a:t>
            </a:r>
            <a:r>
              <a:rPr lang="ru-RU" sz="2400" b="1" dirty="0" smtClean="0">
                <a:solidFill>
                  <a:srgbClr val="FFFF00"/>
                </a:solidFill>
              </a:rPr>
              <a:t> планета </a:t>
            </a:r>
            <a:r>
              <a:rPr lang="ru-RU" sz="2400" b="1" dirty="0" err="1" smtClean="0">
                <a:solidFill>
                  <a:srgbClr val="FFFF00"/>
                </a:solidFill>
              </a:rPr>
              <a:t>земної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групи</a:t>
            </a:r>
            <a:r>
              <a:rPr lang="ru-RU" sz="2400" b="1" dirty="0" smtClean="0">
                <a:solidFill>
                  <a:srgbClr val="FFFF00"/>
                </a:solidFill>
              </a:rPr>
              <a:t>. Тільки два </a:t>
            </a:r>
            <a:r>
              <a:rPr lang="ru-RU" sz="2400" b="1" dirty="0" err="1" smtClean="0">
                <a:solidFill>
                  <a:srgbClr val="FFFF00"/>
                </a:solidFill>
              </a:rPr>
              <a:t>апарати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були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направлені</a:t>
            </a:r>
            <a:r>
              <a:rPr lang="ru-RU" sz="2400" b="1" dirty="0" smtClean="0">
                <a:solidFill>
                  <a:srgbClr val="FFFF00"/>
                </a:solidFill>
              </a:rPr>
              <a:t> для </a:t>
            </a:r>
            <a:r>
              <a:rPr lang="ru-RU" sz="2400" b="1" dirty="0" err="1" smtClean="0">
                <a:solidFill>
                  <a:srgbClr val="FFFF00"/>
                </a:solidFill>
              </a:rPr>
              <a:t>його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дослідження</a:t>
            </a:r>
            <a:r>
              <a:rPr lang="ru-RU" sz="2400" b="1" dirty="0" smtClean="0">
                <a:solidFill>
                  <a:srgbClr val="FFFF00"/>
                </a:solidFill>
              </a:rPr>
              <a:t>. Першим був "Марінер-10», </a:t>
            </a:r>
            <a:r>
              <a:rPr lang="ru-RU" sz="2400" b="1" dirty="0" err="1" smtClean="0">
                <a:solidFill>
                  <a:srgbClr val="FFFF00"/>
                </a:solidFill>
              </a:rPr>
              <a:t>який</a:t>
            </a:r>
            <a:r>
              <a:rPr lang="ru-RU" sz="2400" b="1" dirty="0" smtClean="0">
                <a:solidFill>
                  <a:srgbClr val="FFFF00"/>
                </a:solidFill>
              </a:rPr>
              <a:t> у 1974-1975 роках </a:t>
            </a:r>
            <a:r>
              <a:rPr lang="ru-RU" sz="2400" b="1" dirty="0" err="1" smtClean="0">
                <a:solidFill>
                  <a:srgbClr val="FFFF00"/>
                </a:solidFill>
              </a:rPr>
              <a:t>тричі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пролетів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повз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Меркурія</a:t>
            </a:r>
            <a:r>
              <a:rPr lang="ru-RU" sz="2400" b="1" dirty="0" smtClean="0">
                <a:solidFill>
                  <a:srgbClr val="FFFF00"/>
                </a:solidFill>
              </a:rPr>
              <a:t>; </a:t>
            </a:r>
            <a:r>
              <a:rPr lang="ru-RU" sz="2400" b="1" dirty="0" err="1" smtClean="0">
                <a:solidFill>
                  <a:srgbClr val="FFFF00"/>
                </a:solidFill>
              </a:rPr>
              <a:t>максимальне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зближення</a:t>
            </a:r>
            <a:r>
              <a:rPr lang="ru-RU" sz="2400" b="1" dirty="0" smtClean="0">
                <a:solidFill>
                  <a:srgbClr val="FFFF00"/>
                </a:solidFill>
              </a:rPr>
              <a:t> становило 320 км. В </a:t>
            </a:r>
            <a:r>
              <a:rPr lang="ru-RU" sz="2400" b="1" dirty="0" err="1" smtClean="0">
                <a:solidFill>
                  <a:srgbClr val="FFFF00"/>
                </a:solidFill>
              </a:rPr>
              <a:t>результаті</a:t>
            </a:r>
            <a:r>
              <a:rPr lang="ru-RU" sz="2400" b="1" dirty="0" smtClean="0">
                <a:solidFill>
                  <a:srgbClr val="FFFF00"/>
                </a:solidFill>
              </a:rPr>
              <a:t> було </a:t>
            </a:r>
            <a:r>
              <a:rPr lang="ru-RU" sz="2400" b="1" dirty="0" err="1" smtClean="0">
                <a:solidFill>
                  <a:srgbClr val="FFFF00"/>
                </a:solidFill>
              </a:rPr>
              <a:t>отримано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кілька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тисяч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знімків</a:t>
            </a:r>
            <a:r>
              <a:rPr lang="ru-RU" sz="2400" b="1" dirty="0" smtClean="0">
                <a:solidFill>
                  <a:srgbClr val="FFFF00"/>
                </a:solidFill>
              </a:rPr>
              <a:t>, що </a:t>
            </a:r>
            <a:r>
              <a:rPr lang="ru-RU" sz="2400" b="1" dirty="0" err="1" smtClean="0">
                <a:solidFill>
                  <a:srgbClr val="FFFF00"/>
                </a:solidFill>
              </a:rPr>
              <a:t>охоплюють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приблизно</a:t>
            </a:r>
            <a:r>
              <a:rPr lang="ru-RU" sz="2400" b="1" dirty="0" smtClean="0">
                <a:solidFill>
                  <a:srgbClr val="FFFF00"/>
                </a:solidFill>
              </a:rPr>
              <a:t> 45% </a:t>
            </a:r>
            <a:r>
              <a:rPr lang="ru-RU" sz="2400" b="1" dirty="0" err="1" smtClean="0">
                <a:solidFill>
                  <a:srgbClr val="FFFF00"/>
                </a:solidFill>
              </a:rPr>
              <a:t>поверхні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планети</a:t>
            </a:r>
            <a:r>
              <a:rPr lang="ru-RU" sz="2400" b="1" dirty="0" smtClean="0">
                <a:solidFill>
                  <a:srgbClr val="FFFF00"/>
                </a:solidFill>
              </a:rPr>
              <a:t>. </a:t>
            </a:r>
            <a:r>
              <a:rPr lang="ru-RU" sz="2400" b="1" dirty="0" err="1" smtClean="0">
                <a:solidFill>
                  <a:srgbClr val="FFFF00"/>
                </a:solidFill>
              </a:rPr>
              <a:t>Подальші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дослідження</a:t>
            </a:r>
            <a:r>
              <a:rPr lang="ru-RU" sz="2400" b="1" dirty="0" smtClean="0">
                <a:solidFill>
                  <a:srgbClr val="FFFF00"/>
                </a:solidFill>
              </a:rPr>
              <a:t> з </a:t>
            </a:r>
            <a:r>
              <a:rPr lang="ru-RU" sz="2400" b="1" dirty="0" err="1" smtClean="0">
                <a:solidFill>
                  <a:srgbClr val="FFFF00"/>
                </a:solidFill>
              </a:rPr>
              <a:t>Землі</a:t>
            </a:r>
            <a:r>
              <a:rPr lang="ru-RU" sz="2400" b="1" dirty="0" smtClean="0">
                <a:solidFill>
                  <a:srgbClr val="FFFF00"/>
                </a:solidFill>
              </a:rPr>
              <a:t> показали </a:t>
            </a:r>
            <a:r>
              <a:rPr lang="ru-RU" sz="2400" b="1" dirty="0" err="1" smtClean="0">
                <a:solidFill>
                  <a:srgbClr val="FFFF00"/>
                </a:solidFill>
              </a:rPr>
              <a:t>можливість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існування</a:t>
            </a:r>
            <a:r>
              <a:rPr lang="ru-RU" sz="2400" b="1" dirty="0" smtClean="0">
                <a:solidFill>
                  <a:srgbClr val="FFFF00"/>
                </a:solidFill>
              </a:rPr>
              <a:t> водяного </a:t>
            </a:r>
            <a:r>
              <a:rPr lang="ru-RU" sz="2400" b="1" dirty="0" err="1" smtClean="0">
                <a:solidFill>
                  <a:srgbClr val="FFFF00"/>
                </a:solidFill>
              </a:rPr>
              <a:t>льоду</a:t>
            </a:r>
            <a:r>
              <a:rPr lang="ru-RU" sz="2400" b="1" dirty="0" smtClean="0">
                <a:solidFill>
                  <a:srgbClr val="FFFF00"/>
                </a:solidFill>
              </a:rPr>
              <a:t> в </a:t>
            </a:r>
            <a:r>
              <a:rPr lang="ru-RU" sz="2400" b="1" dirty="0" err="1" smtClean="0">
                <a:solidFill>
                  <a:srgbClr val="FFFF00"/>
                </a:solidFill>
              </a:rPr>
              <a:t>полярних</a:t>
            </a:r>
            <a:r>
              <a:rPr lang="ru-RU" sz="2400" b="1" dirty="0" smtClean="0">
                <a:solidFill>
                  <a:srgbClr val="FFFF00"/>
                </a:solidFill>
              </a:rPr>
              <a:t> кратерах</a:t>
            </a:r>
            <a:r>
              <a:rPr lang="ru-RU" sz="2000" dirty="0" smtClean="0">
                <a:solidFill>
                  <a:srgbClr val="FFFFFF"/>
                </a:solidFill>
              </a:rPr>
              <a:t>.</a:t>
            </a:r>
            <a:endParaRPr lang="ru-RU" sz="2000" dirty="0">
              <a:solidFill>
                <a:srgbClr val="FFFF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59832" y="260648"/>
            <a:ext cx="31552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Дослідження</a:t>
            </a: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5" name="Рисунок 24" descr="220px-Mariner_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23520" y="4005064"/>
            <a:ext cx="4320480" cy="272375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2-1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39552" y="332656"/>
            <a:ext cx="792088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uk-UA" sz="4400" b="1" dirty="0" smtClean="0">
                <a:ln>
                  <a:prstDash val="solid"/>
                </a:ln>
                <a:solidFill>
                  <a:srgbClr val="E4D1F3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Атмосфера і фізичні поля</a:t>
            </a:r>
            <a:endParaRPr lang="ru-RU" sz="4400" b="1" dirty="0">
              <a:ln>
                <a:prstDash val="solid"/>
              </a:ln>
              <a:solidFill>
                <a:srgbClr val="E4D1F3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1196752"/>
            <a:ext cx="7920880" cy="5418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00B0F0"/>
                </a:solidFill>
              </a:rPr>
              <a:t>Над </a:t>
            </a:r>
            <a:r>
              <a:rPr lang="ru-RU" sz="2400" b="1" dirty="0" err="1" smtClean="0">
                <a:solidFill>
                  <a:srgbClr val="00B0F0"/>
                </a:solidFill>
              </a:rPr>
              <a:t>поверхнею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Меркурія</a:t>
            </a:r>
            <a:r>
              <a:rPr lang="ru-RU" sz="2400" b="1" dirty="0" smtClean="0">
                <a:solidFill>
                  <a:srgbClr val="00B0F0"/>
                </a:solidFill>
              </a:rPr>
              <a:t> є </a:t>
            </a:r>
            <a:r>
              <a:rPr lang="ru-RU" sz="2400" b="1" dirty="0" err="1" smtClean="0">
                <a:solidFill>
                  <a:srgbClr val="00B0F0"/>
                </a:solidFill>
              </a:rPr>
              <a:t>сліди</a:t>
            </a:r>
            <a:r>
              <a:rPr lang="ru-RU" sz="2400" b="1" dirty="0" smtClean="0">
                <a:solidFill>
                  <a:srgbClr val="00B0F0"/>
                </a:solidFill>
              </a:rPr>
              <a:t> дуже </a:t>
            </a:r>
            <a:r>
              <a:rPr lang="ru-RU" sz="2400" b="1" dirty="0" err="1" smtClean="0">
                <a:solidFill>
                  <a:srgbClr val="00B0F0"/>
                </a:solidFill>
              </a:rPr>
              <a:t>розрідженої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атмосфери</a:t>
            </a:r>
            <a:r>
              <a:rPr lang="ru-RU" sz="2400" b="1" dirty="0" smtClean="0">
                <a:solidFill>
                  <a:srgbClr val="00B0F0"/>
                </a:solidFill>
              </a:rPr>
              <a:t>, що </a:t>
            </a:r>
            <a:r>
              <a:rPr lang="ru-RU" sz="2400" b="1" dirty="0" err="1" smtClean="0">
                <a:solidFill>
                  <a:srgbClr val="00B0F0"/>
                </a:solidFill>
              </a:rPr>
              <a:t>містить</a:t>
            </a:r>
            <a:r>
              <a:rPr lang="ru-RU" sz="2400" b="1" dirty="0" smtClean="0">
                <a:solidFill>
                  <a:srgbClr val="00B0F0"/>
                </a:solidFill>
              </a:rPr>
              <a:t>, </a:t>
            </a:r>
            <a:r>
              <a:rPr lang="ru-RU" sz="2400" b="1" dirty="0" err="1" smtClean="0">
                <a:solidFill>
                  <a:srgbClr val="00B0F0"/>
                </a:solidFill>
              </a:rPr>
              <a:t>крім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гелію</a:t>
            </a:r>
            <a:r>
              <a:rPr lang="ru-RU" sz="2400" b="1" dirty="0" smtClean="0">
                <a:solidFill>
                  <a:srgbClr val="00B0F0"/>
                </a:solidFill>
              </a:rPr>
              <a:t>, </a:t>
            </a:r>
            <a:r>
              <a:rPr lang="ru-RU" sz="2400" b="1" dirty="0" err="1" smtClean="0">
                <a:solidFill>
                  <a:srgbClr val="00B0F0"/>
                </a:solidFill>
              </a:rPr>
              <a:t>також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водень</a:t>
            </a:r>
            <a:r>
              <a:rPr lang="ru-RU" sz="2400" b="1" dirty="0" smtClean="0">
                <a:solidFill>
                  <a:srgbClr val="00B0F0"/>
                </a:solidFill>
              </a:rPr>
              <a:t>, </a:t>
            </a:r>
            <a:r>
              <a:rPr lang="ru-RU" sz="2400" b="1" dirty="0" err="1" smtClean="0">
                <a:solidFill>
                  <a:srgbClr val="00B0F0"/>
                </a:solidFill>
              </a:rPr>
              <a:t>вуглекислий</a:t>
            </a:r>
            <a:r>
              <a:rPr lang="ru-RU" sz="2400" b="1" dirty="0" smtClean="0">
                <a:solidFill>
                  <a:srgbClr val="00B0F0"/>
                </a:solidFill>
              </a:rPr>
              <a:t> газ, </a:t>
            </a:r>
            <a:r>
              <a:rPr lang="ru-RU" sz="2400" b="1" dirty="0" err="1" smtClean="0">
                <a:solidFill>
                  <a:srgbClr val="00B0F0"/>
                </a:solidFill>
              </a:rPr>
              <a:t>вуглець</a:t>
            </a:r>
            <a:r>
              <a:rPr lang="ru-RU" sz="2400" b="1" dirty="0" smtClean="0">
                <a:solidFill>
                  <a:srgbClr val="00B0F0"/>
                </a:solidFill>
              </a:rPr>
              <a:t>, </a:t>
            </a:r>
            <a:r>
              <a:rPr lang="ru-RU" sz="2400" b="1" dirty="0" err="1" smtClean="0">
                <a:solidFill>
                  <a:srgbClr val="00B0F0"/>
                </a:solidFill>
              </a:rPr>
              <a:t>кисень</a:t>
            </a:r>
            <a:r>
              <a:rPr lang="ru-RU" sz="2400" b="1" dirty="0" smtClean="0">
                <a:solidFill>
                  <a:srgbClr val="00B0F0"/>
                </a:solidFill>
              </a:rPr>
              <a:t> і </a:t>
            </a:r>
            <a:r>
              <a:rPr lang="ru-RU" sz="2400" b="1" dirty="0" err="1" smtClean="0">
                <a:solidFill>
                  <a:srgbClr val="00B0F0"/>
                </a:solidFill>
              </a:rPr>
              <a:t>благородні</a:t>
            </a:r>
            <a:r>
              <a:rPr lang="ru-RU" sz="2400" b="1" dirty="0" smtClean="0">
                <a:solidFill>
                  <a:srgbClr val="00B0F0"/>
                </a:solidFill>
              </a:rPr>
              <a:t> гази (аргон, неон). </a:t>
            </a:r>
            <a:r>
              <a:rPr lang="ru-RU" sz="2400" b="1" dirty="0" err="1" smtClean="0">
                <a:solidFill>
                  <a:srgbClr val="00B0F0"/>
                </a:solidFill>
              </a:rPr>
              <a:t>Близькість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Сонця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зумовлює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суттєвий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вплив</a:t>
            </a:r>
            <a:r>
              <a:rPr lang="ru-RU" sz="2400" b="1" dirty="0" smtClean="0">
                <a:solidFill>
                  <a:srgbClr val="00B0F0"/>
                </a:solidFill>
              </a:rPr>
              <a:t> на </a:t>
            </a:r>
            <a:r>
              <a:rPr lang="ru-RU" sz="2400" b="1" dirty="0" err="1" smtClean="0">
                <a:solidFill>
                  <a:srgbClr val="00B0F0"/>
                </a:solidFill>
              </a:rPr>
              <a:t>Меркурій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сонячного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вітру</a:t>
            </a:r>
            <a:r>
              <a:rPr lang="ru-RU" sz="2400" b="1" dirty="0" smtClean="0">
                <a:solidFill>
                  <a:srgbClr val="00B0F0"/>
                </a:solidFill>
              </a:rPr>
              <a:t>. </a:t>
            </a:r>
            <a:r>
              <a:rPr lang="ru-RU" sz="2400" b="1" dirty="0" err="1" smtClean="0">
                <a:solidFill>
                  <a:srgbClr val="00B0F0"/>
                </a:solidFill>
              </a:rPr>
              <a:t>Завдяки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цій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близькості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значним</a:t>
            </a:r>
            <a:r>
              <a:rPr lang="ru-RU" sz="2400" b="1" dirty="0" smtClean="0">
                <a:solidFill>
                  <a:srgbClr val="00B0F0"/>
                </a:solidFill>
              </a:rPr>
              <a:t> є і </a:t>
            </a:r>
            <a:r>
              <a:rPr lang="ru-RU" sz="2400" b="1" dirty="0" err="1" smtClean="0">
                <a:solidFill>
                  <a:srgbClr val="00B0F0"/>
                </a:solidFill>
              </a:rPr>
              <a:t>припливний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вплив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Сонця</a:t>
            </a:r>
            <a:r>
              <a:rPr lang="ru-RU" sz="2400" b="1" dirty="0" smtClean="0">
                <a:solidFill>
                  <a:srgbClr val="00B0F0"/>
                </a:solidFill>
              </a:rPr>
              <a:t> на </a:t>
            </a:r>
            <a:r>
              <a:rPr lang="ru-RU" sz="2400" b="1" dirty="0" err="1" smtClean="0">
                <a:solidFill>
                  <a:srgbClr val="00B0F0"/>
                </a:solidFill>
              </a:rPr>
              <a:t>Меркурій</a:t>
            </a:r>
            <a:r>
              <a:rPr lang="ru-RU" sz="2400" b="1" dirty="0" smtClean="0">
                <a:solidFill>
                  <a:srgbClr val="00B0F0"/>
                </a:solidFill>
              </a:rPr>
              <a:t>, що </a:t>
            </a:r>
            <a:r>
              <a:rPr lang="ru-RU" sz="2400" b="1" dirty="0" err="1" smtClean="0">
                <a:solidFill>
                  <a:srgbClr val="00B0F0"/>
                </a:solidFill>
              </a:rPr>
              <a:t>має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призводити</a:t>
            </a:r>
            <a:r>
              <a:rPr lang="ru-RU" sz="2400" b="1" dirty="0" smtClean="0">
                <a:solidFill>
                  <a:srgbClr val="00B0F0"/>
                </a:solidFill>
              </a:rPr>
              <a:t> до </a:t>
            </a:r>
            <a:r>
              <a:rPr lang="ru-RU" sz="2400" b="1" dirty="0" err="1" smtClean="0">
                <a:solidFill>
                  <a:srgbClr val="00B0F0"/>
                </a:solidFill>
              </a:rPr>
              <a:t>виникнення</a:t>
            </a:r>
            <a:r>
              <a:rPr lang="ru-RU" sz="2400" b="1" dirty="0" smtClean="0">
                <a:solidFill>
                  <a:srgbClr val="00B0F0"/>
                </a:solidFill>
              </a:rPr>
              <a:t> над </a:t>
            </a:r>
            <a:r>
              <a:rPr lang="ru-RU" sz="2400" b="1" dirty="0" err="1" smtClean="0">
                <a:solidFill>
                  <a:srgbClr val="00B0F0"/>
                </a:solidFill>
              </a:rPr>
              <a:t>поверхнею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планети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електричного</a:t>
            </a:r>
            <a:r>
              <a:rPr lang="ru-RU" sz="2400" b="1" dirty="0" smtClean="0">
                <a:solidFill>
                  <a:srgbClr val="00B0F0"/>
                </a:solidFill>
              </a:rPr>
              <a:t> поля, </a:t>
            </a:r>
            <a:r>
              <a:rPr lang="ru-RU" sz="2400" b="1" dirty="0" err="1" smtClean="0">
                <a:solidFill>
                  <a:srgbClr val="00B0F0"/>
                </a:solidFill>
              </a:rPr>
              <a:t>напруженість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якого</a:t>
            </a:r>
            <a:r>
              <a:rPr lang="ru-RU" sz="2400" b="1" dirty="0" smtClean="0">
                <a:solidFill>
                  <a:srgbClr val="00B0F0"/>
                </a:solidFill>
              </a:rPr>
              <a:t> може бути </a:t>
            </a:r>
            <a:r>
              <a:rPr lang="ru-RU" sz="2400" b="1" dirty="0" err="1" smtClean="0">
                <a:solidFill>
                  <a:srgbClr val="00B0F0"/>
                </a:solidFill>
              </a:rPr>
              <a:t>приблизно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вдвічі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більшою</a:t>
            </a:r>
            <a:r>
              <a:rPr lang="ru-RU" sz="2400" b="1" dirty="0" smtClean="0">
                <a:solidFill>
                  <a:srgbClr val="00B0F0"/>
                </a:solidFill>
              </a:rPr>
              <a:t>, ніж у «поля </a:t>
            </a:r>
            <a:r>
              <a:rPr lang="ru-RU" sz="2400" b="1" dirty="0" err="1" smtClean="0">
                <a:solidFill>
                  <a:srgbClr val="00B0F0"/>
                </a:solidFill>
              </a:rPr>
              <a:t>ясної</a:t>
            </a:r>
            <a:r>
              <a:rPr lang="ru-RU" sz="2400" b="1" dirty="0" smtClean="0">
                <a:solidFill>
                  <a:srgbClr val="00B0F0"/>
                </a:solidFill>
              </a:rPr>
              <a:t> погоди» над </a:t>
            </a:r>
            <a:r>
              <a:rPr lang="ru-RU" sz="2400" b="1" dirty="0" err="1" smtClean="0">
                <a:solidFill>
                  <a:srgbClr val="00B0F0"/>
                </a:solidFill>
              </a:rPr>
              <a:t>поверхнею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Землі</a:t>
            </a:r>
            <a:r>
              <a:rPr lang="ru-RU" sz="2400" b="1" dirty="0" smtClean="0">
                <a:solidFill>
                  <a:srgbClr val="00B0F0"/>
                </a:solidFill>
              </a:rPr>
              <a:t>, і </a:t>
            </a:r>
            <a:r>
              <a:rPr lang="ru-RU" sz="2400" b="1" dirty="0" err="1" smtClean="0">
                <a:solidFill>
                  <a:srgbClr val="00B0F0"/>
                </a:solidFill>
              </a:rPr>
              <a:t>відрізняється</a:t>
            </a:r>
            <a:r>
              <a:rPr lang="ru-RU" sz="2400" b="1" dirty="0" smtClean="0">
                <a:solidFill>
                  <a:srgbClr val="00B0F0"/>
                </a:solidFill>
              </a:rPr>
              <a:t> від </a:t>
            </a:r>
            <a:r>
              <a:rPr lang="ru-RU" sz="2400" b="1" dirty="0" err="1" smtClean="0">
                <a:solidFill>
                  <a:srgbClr val="00B0F0"/>
                </a:solidFill>
              </a:rPr>
              <a:t>останнього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порівняною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стабільністю</a:t>
            </a:r>
            <a:r>
              <a:rPr lang="ru-RU" sz="2400" b="1" dirty="0" smtClean="0">
                <a:solidFill>
                  <a:srgbClr val="00B0F0"/>
                </a:solidFill>
              </a:rPr>
              <a:t>.</a:t>
            </a:r>
          </a:p>
          <a:p>
            <a:pPr>
              <a:lnSpc>
                <a:spcPct val="80000"/>
              </a:lnSpc>
            </a:pPr>
            <a:endParaRPr lang="ru-RU" sz="2400" b="1" dirty="0" smtClean="0">
              <a:solidFill>
                <a:srgbClr val="00B0F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00B0F0"/>
                </a:solidFill>
              </a:rPr>
              <a:t>На </a:t>
            </a:r>
            <a:r>
              <a:rPr lang="ru-RU" sz="2400" b="1" dirty="0" err="1" smtClean="0">
                <a:solidFill>
                  <a:srgbClr val="00B0F0"/>
                </a:solidFill>
              </a:rPr>
              <a:t>Меркурії</a:t>
            </a:r>
            <a:r>
              <a:rPr lang="ru-RU" sz="2400" b="1" dirty="0" smtClean="0">
                <a:solidFill>
                  <a:srgbClr val="00B0F0"/>
                </a:solidFill>
              </a:rPr>
              <a:t> є й </a:t>
            </a:r>
            <a:r>
              <a:rPr lang="ru-RU" sz="2400" b="1" dirty="0" err="1" smtClean="0">
                <a:solidFill>
                  <a:srgbClr val="00B0F0"/>
                </a:solidFill>
              </a:rPr>
              <a:t>магнітне</a:t>
            </a:r>
            <a:r>
              <a:rPr lang="ru-RU" sz="2400" b="1" dirty="0" smtClean="0">
                <a:solidFill>
                  <a:srgbClr val="00B0F0"/>
                </a:solidFill>
              </a:rPr>
              <a:t> поле. </a:t>
            </a:r>
            <a:r>
              <a:rPr lang="ru-RU" sz="2400" b="1" dirty="0" err="1" smtClean="0">
                <a:solidFill>
                  <a:srgbClr val="00B0F0"/>
                </a:solidFill>
              </a:rPr>
              <a:t>Магнітний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дипольний</a:t>
            </a:r>
            <a:r>
              <a:rPr lang="ru-RU" sz="2400" b="1" dirty="0" smtClean="0">
                <a:solidFill>
                  <a:srgbClr val="00B0F0"/>
                </a:solidFill>
              </a:rPr>
              <a:t> момент </a:t>
            </a:r>
            <a:r>
              <a:rPr lang="ru-RU" sz="2400" b="1" dirty="0" err="1" smtClean="0">
                <a:solidFill>
                  <a:srgbClr val="00B0F0"/>
                </a:solidFill>
              </a:rPr>
              <a:t>Меркурія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дорівнює</a:t>
            </a:r>
            <a:r>
              <a:rPr lang="ru-RU" sz="2400" b="1" dirty="0" smtClean="0">
                <a:solidFill>
                  <a:srgbClr val="00B0F0"/>
                </a:solidFill>
              </a:rPr>
              <a:t> 4,9·1022 </a:t>
            </a:r>
            <a:r>
              <a:rPr lang="ru-RU" sz="2400" b="1" dirty="0" err="1" smtClean="0">
                <a:solidFill>
                  <a:srgbClr val="00B0F0"/>
                </a:solidFill>
              </a:rPr>
              <a:t>Гс</a:t>
            </a:r>
            <a:r>
              <a:rPr lang="ru-RU" sz="2400" b="1" dirty="0" smtClean="0">
                <a:solidFill>
                  <a:srgbClr val="00B0F0"/>
                </a:solidFill>
              </a:rPr>
              <a:t>·см3, що </a:t>
            </a:r>
            <a:r>
              <a:rPr lang="ru-RU" sz="2400" b="1" dirty="0" err="1" smtClean="0">
                <a:solidFill>
                  <a:srgbClr val="00B0F0"/>
                </a:solidFill>
              </a:rPr>
              <a:t>приблизно</a:t>
            </a:r>
            <a:r>
              <a:rPr lang="ru-RU" sz="2400" b="1" dirty="0" smtClean="0">
                <a:solidFill>
                  <a:srgbClr val="00B0F0"/>
                </a:solidFill>
              </a:rPr>
              <a:t> на </a:t>
            </a:r>
            <a:r>
              <a:rPr lang="ru-RU" sz="2400" b="1" dirty="0" err="1" smtClean="0">
                <a:solidFill>
                  <a:srgbClr val="00B0F0"/>
                </a:solidFill>
              </a:rPr>
              <a:t>чотири</a:t>
            </a:r>
            <a:r>
              <a:rPr lang="ru-RU" sz="2400" b="1" dirty="0" smtClean="0">
                <a:solidFill>
                  <a:srgbClr val="00B0F0"/>
                </a:solidFill>
              </a:rPr>
              <a:t> порядки менше, ніж у </a:t>
            </a:r>
            <a:r>
              <a:rPr lang="ru-RU" sz="2400" b="1" dirty="0" err="1" smtClean="0">
                <a:solidFill>
                  <a:srgbClr val="00B0F0"/>
                </a:solidFill>
              </a:rPr>
              <a:t>Землі</a:t>
            </a:r>
            <a:r>
              <a:rPr lang="ru-RU" sz="2400" b="1" dirty="0" smtClean="0">
                <a:solidFill>
                  <a:srgbClr val="00B0F0"/>
                </a:solidFill>
              </a:rPr>
              <a:t>; </a:t>
            </a:r>
            <a:r>
              <a:rPr lang="ru-RU" sz="2400" b="1" dirty="0" err="1" smtClean="0">
                <a:solidFill>
                  <a:srgbClr val="00B0F0"/>
                </a:solidFill>
              </a:rPr>
              <a:t>проте</a:t>
            </a:r>
            <a:r>
              <a:rPr lang="ru-RU" sz="2400" b="1" dirty="0" smtClean="0">
                <a:solidFill>
                  <a:srgbClr val="00B0F0"/>
                </a:solidFill>
              </a:rPr>
              <a:t>, оскільки </a:t>
            </a:r>
            <a:r>
              <a:rPr lang="ru-RU" sz="2400" b="1" dirty="0" err="1" smtClean="0">
                <a:solidFill>
                  <a:srgbClr val="00B0F0"/>
                </a:solidFill>
              </a:rPr>
              <a:t>напруженість</a:t>
            </a:r>
            <a:r>
              <a:rPr lang="ru-RU" sz="2400" b="1" dirty="0" smtClean="0">
                <a:solidFill>
                  <a:srgbClr val="00B0F0"/>
                </a:solidFill>
              </a:rPr>
              <a:t> поля </a:t>
            </a:r>
            <a:r>
              <a:rPr lang="ru-RU" sz="2400" b="1" dirty="0" err="1" smtClean="0">
                <a:solidFill>
                  <a:srgbClr val="00B0F0"/>
                </a:solidFill>
              </a:rPr>
              <a:t>обернено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пропорційна</a:t>
            </a:r>
            <a:r>
              <a:rPr lang="ru-RU" sz="2400" b="1" dirty="0" smtClean="0">
                <a:solidFill>
                  <a:srgbClr val="00B0F0"/>
                </a:solidFill>
              </a:rPr>
              <a:t> кубу </a:t>
            </a:r>
            <a:r>
              <a:rPr lang="ru-RU" sz="2400" b="1" dirty="0" err="1" smtClean="0">
                <a:solidFill>
                  <a:srgbClr val="00B0F0"/>
                </a:solidFill>
              </a:rPr>
              <a:t>радіуса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планети</a:t>
            </a:r>
            <a:r>
              <a:rPr lang="ru-RU" sz="2400" b="1" dirty="0" smtClean="0">
                <a:solidFill>
                  <a:srgbClr val="00B0F0"/>
                </a:solidFill>
              </a:rPr>
              <a:t>, то на </a:t>
            </a:r>
            <a:r>
              <a:rPr lang="ru-RU" sz="2400" b="1" dirty="0" err="1" smtClean="0">
                <a:solidFill>
                  <a:srgbClr val="00B0F0"/>
                </a:solidFill>
              </a:rPr>
              <a:t>Меркурії</a:t>
            </a:r>
            <a:r>
              <a:rPr lang="ru-RU" sz="2400" b="1" dirty="0" smtClean="0">
                <a:solidFill>
                  <a:srgbClr val="00B0F0"/>
                </a:solidFill>
              </a:rPr>
              <a:t> і на </a:t>
            </a:r>
            <a:r>
              <a:rPr lang="ru-RU" sz="2400" b="1" dirty="0" err="1" smtClean="0">
                <a:solidFill>
                  <a:srgbClr val="00B0F0"/>
                </a:solidFill>
              </a:rPr>
              <a:t>Землі</a:t>
            </a:r>
            <a:r>
              <a:rPr lang="ru-RU" sz="2400" b="1" dirty="0" smtClean="0">
                <a:solidFill>
                  <a:srgbClr val="00B0F0"/>
                </a:solidFill>
              </a:rPr>
              <a:t> вони </a:t>
            </a:r>
            <a:r>
              <a:rPr lang="ru-RU" sz="2400" b="1" dirty="0" err="1" smtClean="0">
                <a:solidFill>
                  <a:srgbClr val="00B0F0"/>
                </a:solidFill>
              </a:rPr>
              <a:t>близькі</a:t>
            </a:r>
            <a:r>
              <a:rPr lang="ru-RU" sz="2400" b="1" dirty="0" smtClean="0">
                <a:solidFill>
                  <a:srgbClr val="00B0F0"/>
                </a:solidFill>
              </a:rPr>
              <a:t> за величиною</a:t>
            </a:r>
            <a:endParaRPr lang="ru-RU" sz="24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3d_388-cro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435100"/>
            <a:ext cx="5328592" cy="4691063"/>
          </a:xfrm>
        </p:spPr>
        <p:txBody>
          <a:bodyPr>
            <a:normAutofit/>
          </a:bodyPr>
          <a:lstStyle/>
          <a:p>
            <a:r>
              <a:rPr lang="ru-RU" sz="2000" b="1" dirty="0" err="1" smtClean="0">
                <a:solidFill>
                  <a:srgbClr val="FFFFFF"/>
                </a:solidFill>
              </a:rPr>
              <a:t>Європейським</a:t>
            </a:r>
            <a:r>
              <a:rPr lang="ru-RU" sz="2000" b="1" dirty="0" smtClean="0">
                <a:solidFill>
                  <a:srgbClr val="FFFFFF"/>
                </a:solidFill>
              </a:rPr>
              <a:t> </a:t>
            </a:r>
            <a:r>
              <a:rPr lang="ru-RU" sz="2000" b="1" dirty="0" err="1" smtClean="0">
                <a:solidFill>
                  <a:srgbClr val="FFFFFF"/>
                </a:solidFill>
              </a:rPr>
              <a:t>космічним</a:t>
            </a:r>
            <a:r>
              <a:rPr lang="ru-RU" sz="2000" b="1" dirty="0" smtClean="0">
                <a:solidFill>
                  <a:srgbClr val="FFFFFF"/>
                </a:solidFill>
              </a:rPr>
              <a:t> агентством (ЄКА) </a:t>
            </a:r>
            <a:r>
              <a:rPr lang="ru-RU" sz="2000" b="1" dirty="0" err="1" smtClean="0">
                <a:solidFill>
                  <a:srgbClr val="FFFFFF"/>
                </a:solidFill>
              </a:rPr>
              <a:t>спільно</a:t>
            </a:r>
            <a:r>
              <a:rPr lang="ru-RU" sz="2000" b="1" dirty="0" smtClean="0">
                <a:solidFill>
                  <a:srgbClr val="FFFFFF"/>
                </a:solidFill>
              </a:rPr>
              <a:t> з </a:t>
            </a:r>
            <a:r>
              <a:rPr lang="ru-RU" sz="2000" b="1" dirty="0" err="1" smtClean="0">
                <a:solidFill>
                  <a:srgbClr val="FFFFFF"/>
                </a:solidFill>
              </a:rPr>
              <a:t>японським</a:t>
            </a:r>
            <a:r>
              <a:rPr lang="ru-RU" sz="2000" b="1" dirty="0" smtClean="0">
                <a:solidFill>
                  <a:srgbClr val="FFFFFF"/>
                </a:solidFill>
              </a:rPr>
              <a:t> </a:t>
            </a:r>
            <a:r>
              <a:rPr lang="ru-RU" sz="2000" b="1" dirty="0" err="1" smtClean="0">
                <a:solidFill>
                  <a:srgbClr val="FFFFFF"/>
                </a:solidFill>
              </a:rPr>
              <a:t>аерокосмічним</a:t>
            </a:r>
            <a:r>
              <a:rPr lang="ru-RU" sz="2000" b="1" dirty="0" smtClean="0">
                <a:solidFill>
                  <a:srgbClr val="FFFFFF"/>
                </a:solidFill>
              </a:rPr>
              <a:t> </a:t>
            </a:r>
            <a:r>
              <a:rPr lang="ru-RU" sz="2000" b="1" dirty="0" err="1" smtClean="0">
                <a:solidFill>
                  <a:srgbClr val="FFFFFF"/>
                </a:solidFill>
              </a:rPr>
              <a:t>дослідницьким</a:t>
            </a:r>
            <a:r>
              <a:rPr lang="ru-RU" sz="2000" b="1" dirty="0" smtClean="0">
                <a:solidFill>
                  <a:srgbClr val="FFFFFF"/>
                </a:solidFill>
              </a:rPr>
              <a:t> агентством (JAXA) </a:t>
            </a:r>
            <a:r>
              <a:rPr lang="ru-RU" sz="2000" b="1" dirty="0" err="1" smtClean="0">
                <a:solidFill>
                  <a:srgbClr val="FFFFFF"/>
                </a:solidFill>
              </a:rPr>
              <a:t>розробляється</a:t>
            </a:r>
            <a:r>
              <a:rPr lang="ru-RU" sz="2000" b="1" dirty="0" smtClean="0">
                <a:solidFill>
                  <a:srgbClr val="FFFFFF"/>
                </a:solidFill>
              </a:rPr>
              <a:t> </a:t>
            </a:r>
            <a:r>
              <a:rPr lang="ru-RU" sz="2000" b="1" dirty="0" err="1" smtClean="0">
                <a:solidFill>
                  <a:srgbClr val="FFFFFF"/>
                </a:solidFill>
              </a:rPr>
              <a:t>місія</a:t>
            </a:r>
            <a:r>
              <a:rPr lang="ru-RU" sz="2000" b="1" dirty="0" smtClean="0">
                <a:solidFill>
                  <a:srgbClr val="FFFFFF"/>
                </a:solidFill>
              </a:rPr>
              <a:t> </a:t>
            </a:r>
            <a:r>
              <a:rPr lang="ru-RU" sz="2000" b="1" dirty="0" err="1" smtClean="0">
                <a:solidFill>
                  <a:srgbClr val="FFFFFF"/>
                </a:solidFill>
              </a:rPr>
              <a:t>BepiColombo</a:t>
            </a:r>
            <a:r>
              <a:rPr lang="ru-RU" sz="2000" b="1" dirty="0" smtClean="0">
                <a:solidFill>
                  <a:srgbClr val="FFFFFF"/>
                </a:solidFill>
              </a:rPr>
              <a:t>, що </a:t>
            </a:r>
            <a:r>
              <a:rPr lang="ru-RU" sz="2000" b="1" dirty="0" err="1" smtClean="0">
                <a:solidFill>
                  <a:srgbClr val="FFFFFF"/>
                </a:solidFill>
              </a:rPr>
              <a:t>складається</a:t>
            </a:r>
            <a:r>
              <a:rPr lang="ru-RU" sz="2000" b="1" dirty="0" smtClean="0">
                <a:solidFill>
                  <a:srgbClr val="FFFFFF"/>
                </a:solidFill>
              </a:rPr>
              <a:t> з двох </a:t>
            </a:r>
            <a:r>
              <a:rPr lang="ru-RU" sz="2000" b="1" dirty="0" err="1" smtClean="0">
                <a:solidFill>
                  <a:srgbClr val="FFFFFF"/>
                </a:solidFill>
              </a:rPr>
              <a:t>космічних</a:t>
            </a:r>
            <a:r>
              <a:rPr lang="ru-RU" sz="2000" b="1" dirty="0" smtClean="0">
                <a:solidFill>
                  <a:srgbClr val="FFFFFF"/>
                </a:solidFill>
              </a:rPr>
              <a:t> </a:t>
            </a:r>
            <a:r>
              <a:rPr lang="ru-RU" sz="2000" b="1" dirty="0" err="1" smtClean="0">
                <a:solidFill>
                  <a:srgbClr val="FFFFFF"/>
                </a:solidFill>
              </a:rPr>
              <a:t>апаратів</a:t>
            </a:r>
            <a:r>
              <a:rPr lang="ru-RU" sz="2000" b="1" dirty="0" smtClean="0">
                <a:solidFill>
                  <a:srgbClr val="FFFFFF"/>
                </a:solidFill>
              </a:rPr>
              <a:t> </a:t>
            </a:r>
            <a:r>
              <a:rPr lang="ru-RU" sz="2000" b="1" dirty="0" err="1" smtClean="0">
                <a:solidFill>
                  <a:srgbClr val="FFFFFF"/>
                </a:solidFill>
              </a:rPr>
              <a:t>Mercury</a:t>
            </a:r>
            <a:r>
              <a:rPr lang="ru-RU" sz="2000" b="1" dirty="0" smtClean="0">
                <a:solidFill>
                  <a:srgbClr val="FFFFFF"/>
                </a:solidFill>
              </a:rPr>
              <a:t> </a:t>
            </a:r>
            <a:r>
              <a:rPr lang="ru-RU" sz="2000" b="1" dirty="0" err="1" smtClean="0">
                <a:solidFill>
                  <a:srgbClr val="FFFFFF"/>
                </a:solidFill>
              </a:rPr>
              <a:t>Planetary</a:t>
            </a:r>
            <a:r>
              <a:rPr lang="ru-RU" sz="2000" b="1" dirty="0" smtClean="0">
                <a:solidFill>
                  <a:srgbClr val="FFFFFF"/>
                </a:solidFill>
              </a:rPr>
              <a:t> </a:t>
            </a:r>
            <a:r>
              <a:rPr lang="ru-RU" sz="2000" b="1" dirty="0" err="1" smtClean="0">
                <a:solidFill>
                  <a:srgbClr val="FFFFFF"/>
                </a:solidFill>
              </a:rPr>
              <a:t>Orbiter</a:t>
            </a:r>
            <a:r>
              <a:rPr lang="ru-RU" sz="2000" b="1" dirty="0" smtClean="0">
                <a:solidFill>
                  <a:srgbClr val="FFFFFF"/>
                </a:solidFill>
              </a:rPr>
              <a:t> (MPO) та </a:t>
            </a:r>
            <a:r>
              <a:rPr lang="ru-RU" sz="2000" b="1" dirty="0" err="1" smtClean="0">
                <a:solidFill>
                  <a:srgbClr val="FFFFFF"/>
                </a:solidFill>
              </a:rPr>
              <a:t>Mercury</a:t>
            </a:r>
            <a:r>
              <a:rPr lang="ru-RU" sz="2000" b="1" dirty="0" smtClean="0">
                <a:solidFill>
                  <a:srgbClr val="FFFFFF"/>
                </a:solidFill>
              </a:rPr>
              <a:t> </a:t>
            </a:r>
            <a:r>
              <a:rPr lang="ru-RU" sz="2000" b="1" dirty="0" err="1" smtClean="0">
                <a:solidFill>
                  <a:srgbClr val="FFFFFF"/>
                </a:solidFill>
              </a:rPr>
              <a:t>Magnetospheric</a:t>
            </a:r>
            <a:r>
              <a:rPr lang="ru-RU" sz="2000" b="1" dirty="0" smtClean="0">
                <a:solidFill>
                  <a:srgbClr val="FFFFFF"/>
                </a:solidFill>
              </a:rPr>
              <a:t> </a:t>
            </a:r>
            <a:r>
              <a:rPr lang="ru-RU" sz="2000" b="1" dirty="0" err="1" smtClean="0">
                <a:solidFill>
                  <a:srgbClr val="FFFFFF"/>
                </a:solidFill>
              </a:rPr>
              <a:t>Orbiter</a:t>
            </a:r>
            <a:r>
              <a:rPr lang="ru-RU" sz="2000" b="1" dirty="0" smtClean="0">
                <a:solidFill>
                  <a:srgbClr val="FFFFFF"/>
                </a:solidFill>
              </a:rPr>
              <a:t> (MMO). </a:t>
            </a:r>
            <a:r>
              <a:rPr lang="ru-RU" sz="2000" b="1" dirty="0" err="1" smtClean="0">
                <a:solidFill>
                  <a:srgbClr val="FFFFFF"/>
                </a:solidFill>
              </a:rPr>
              <a:t>Європейський</a:t>
            </a:r>
            <a:r>
              <a:rPr lang="ru-RU" sz="2000" b="1" dirty="0" smtClean="0">
                <a:solidFill>
                  <a:srgbClr val="FFFFFF"/>
                </a:solidFill>
              </a:rPr>
              <a:t> </a:t>
            </a:r>
            <a:r>
              <a:rPr lang="ru-RU" sz="2000" b="1" dirty="0" err="1" smtClean="0">
                <a:solidFill>
                  <a:srgbClr val="FFFFFF"/>
                </a:solidFill>
              </a:rPr>
              <a:t>апарат</a:t>
            </a:r>
            <a:r>
              <a:rPr lang="ru-RU" sz="2000" b="1" dirty="0" smtClean="0">
                <a:solidFill>
                  <a:srgbClr val="FFFFFF"/>
                </a:solidFill>
              </a:rPr>
              <a:t> MPO буде </a:t>
            </a:r>
            <a:r>
              <a:rPr lang="ru-RU" sz="2000" b="1" dirty="0" err="1" smtClean="0">
                <a:solidFill>
                  <a:srgbClr val="FFFFFF"/>
                </a:solidFill>
              </a:rPr>
              <a:t>досліджувати</a:t>
            </a:r>
            <a:r>
              <a:rPr lang="ru-RU" sz="2000" b="1" dirty="0" smtClean="0">
                <a:solidFill>
                  <a:srgbClr val="FFFFFF"/>
                </a:solidFill>
              </a:rPr>
              <a:t> </a:t>
            </a:r>
            <a:r>
              <a:rPr lang="ru-RU" sz="2000" b="1" dirty="0" err="1" smtClean="0">
                <a:solidFill>
                  <a:srgbClr val="FFFFFF"/>
                </a:solidFill>
              </a:rPr>
              <a:t>поверхню</a:t>
            </a:r>
            <a:r>
              <a:rPr lang="ru-RU" sz="2000" b="1" dirty="0" smtClean="0">
                <a:solidFill>
                  <a:srgbClr val="FFFFFF"/>
                </a:solidFill>
              </a:rPr>
              <a:t> </a:t>
            </a:r>
            <a:r>
              <a:rPr lang="ru-RU" sz="2000" b="1" dirty="0" err="1" smtClean="0">
                <a:solidFill>
                  <a:srgbClr val="FFFFFF"/>
                </a:solidFill>
              </a:rPr>
              <a:t>Меркурія</a:t>
            </a:r>
            <a:r>
              <a:rPr lang="ru-RU" sz="2000" b="1" dirty="0" smtClean="0">
                <a:solidFill>
                  <a:srgbClr val="FFFFFF"/>
                </a:solidFill>
              </a:rPr>
              <a:t> та </a:t>
            </a:r>
            <a:r>
              <a:rPr lang="ru-RU" sz="2000" b="1" dirty="0" err="1" smtClean="0">
                <a:solidFill>
                  <a:srgbClr val="FFFFFF"/>
                </a:solidFill>
              </a:rPr>
              <a:t>його</a:t>
            </a:r>
            <a:r>
              <a:rPr lang="ru-RU" sz="2000" b="1" dirty="0" smtClean="0">
                <a:solidFill>
                  <a:srgbClr val="FFFFFF"/>
                </a:solidFill>
              </a:rPr>
              <a:t> </a:t>
            </a:r>
            <a:r>
              <a:rPr lang="ru-RU" sz="2000" b="1" dirty="0" err="1" smtClean="0">
                <a:solidFill>
                  <a:srgbClr val="FFFFFF"/>
                </a:solidFill>
              </a:rPr>
              <a:t>глибини</a:t>
            </a:r>
            <a:r>
              <a:rPr lang="ru-RU" sz="2000" b="1" dirty="0" smtClean="0">
                <a:solidFill>
                  <a:srgbClr val="FFFFFF"/>
                </a:solidFill>
              </a:rPr>
              <a:t>, в той час як </a:t>
            </a:r>
            <a:r>
              <a:rPr lang="ru-RU" sz="2000" b="1" dirty="0" err="1" smtClean="0">
                <a:solidFill>
                  <a:srgbClr val="FFFFFF"/>
                </a:solidFill>
              </a:rPr>
              <a:t>японський</a:t>
            </a:r>
            <a:r>
              <a:rPr lang="ru-RU" sz="2000" b="1" dirty="0" smtClean="0">
                <a:solidFill>
                  <a:srgbClr val="FFFFFF"/>
                </a:solidFill>
              </a:rPr>
              <a:t> MMO буде </a:t>
            </a:r>
            <a:r>
              <a:rPr lang="ru-RU" sz="2000" b="1" dirty="0" err="1" smtClean="0">
                <a:solidFill>
                  <a:srgbClr val="FFFFFF"/>
                </a:solidFill>
              </a:rPr>
              <a:t>спостерігати</a:t>
            </a:r>
            <a:r>
              <a:rPr lang="ru-RU" sz="2000" b="1" dirty="0" smtClean="0">
                <a:solidFill>
                  <a:srgbClr val="FFFFFF"/>
                </a:solidFill>
              </a:rPr>
              <a:t> за </a:t>
            </a:r>
            <a:r>
              <a:rPr lang="ru-RU" sz="2000" b="1" dirty="0" err="1" smtClean="0">
                <a:solidFill>
                  <a:srgbClr val="FFFFFF"/>
                </a:solidFill>
              </a:rPr>
              <a:t>магнітним</a:t>
            </a:r>
            <a:r>
              <a:rPr lang="ru-RU" sz="2000" b="1" dirty="0" smtClean="0">
                <a:solidFill>
                  <a:srgbClr val="FFFFFF"/>
                </a:solidFill>
              </a:rPr>
              <a:t> полем та </a:t>
            </a:r>
            <a:r>
              <a:rPr lang="ru-RU" sz="2000" b="1" dirty="0" err="1" smtClean="0">
                <a:solidFill>
                  <a:srgbClr val="FFFFFF"/>
                </a:solidFill>
              </a:rPr>
              <a:t>магнітосферою</a:t>
            </a:r>
            <a:r>
              <a:rPr lang="ru-RU" sz="2000" b="1" dirty="0" smtClean="0">
                <a:solidFill>
                  <a:srgbClr val="FFFFFF"/>
                </a:solidFill>
              </a:rPr>
              <a:t> </a:t>
            </a:r>
            <a:r>
              <a:rPr lang="ru-RU" sz="2000" b="1" dirty="0" err="1" smtClean="0">
                <a:solidFill>
                  <a:srgbClr val="FFFFFF"/>
                </a:solidFill>
              </a:rPr>
              <a:t>планети</a:t>
            </a:r>
            <a:r>
              <a:rPr lang="ru-RU" sz="2000" b="1" dirty="0" smtClean="0">
                <a:solidFill>
                  <a:srgbClr val="FFFFFF"/>
                </a:solidFill>
              </a:rPr>
              <a:t>. Запуск </a:t>
            </a:r>
            <a:r>
              <a:rPr lang="ru-RU" sz="2000" b="1" dirty="0" err="1" smtClean="0">
                <a:solidFill>
                  <a:srgbClr val="FFFFFF"/>
                </a:solidFill>
              </a:rPr>
              <a:t>BepiColombo</a:t>
            </a:r>
            <a:r>
              <a:rPr lang="ru-RU" sz="2000" b="1" dirty="0" smtClean="0">
                <a:solidFill>
                  <a:srgbClr val="FFFFFF"/>
                </a:solidFill>
              </a:rPr>
              <a:t> </a:t>
            </a:r>
            <a:r>
              <a:rPr lang="ru-RU" sz="2000" b="1" dirty="0" err="1" smtClean="0">
                <a:solidFill>
                  <a:srgbClr val="FFFFFF"/>
                </a:solidFill>
              </a:rPr>
              <a:t>планується</a:t>
            </a:r>
            <a:r>
              <a:rPr lang="ru-RU" sz="2000" b="1" dirty="0" smtClean="0">
                <a:solidFill>
                  <a:srgbClr val="FFFFFF"/>
                </a:solidFill>
              </a:rPr>
              <a:t> 2013 року, а 2019 року він </a:t>
            </a:r>
            <a:r>
              <a:rPr lang="ru-RU" sz="2000" b="1" dirty="0" err="1" smtClean="0">
                <a:solidFill>
                  <a:srgbClr val="FFFFFF"/>
                </a:solidFill>
              </a:rPr>
              <a:t>досягне</a:t>
            </a:r>
            <a:r>
              <a:rPr lang="ru-RU" sz="2000" b="1" dirty="0" smtClean="0">
                <a:solidFill>
                  <a:srgbClr val="FFFFFF"/>
                </a:solidFill>
              </a:rPr>
              <a:t> </a:t>
            </a:r>
            <a:r>
              <a:rPr lang="ru-RU" sz="2000" b="1" dirty="0" err="1" smtClean="0">
                <a:solidFill>
                  <a:srgbClr val="FFFFFF"/>
                </a:solidFill>
              </a:rPr>
              <a:t>орбіти</a:t>
            </a:r>
            <a:r>
              <a:rPr lang="ru-RU" sz="2000" b="1" dirty="0" smtClean="0">
                <a:solidFill>
                  <a:srgbClr val="FFFFFF"/>
                </a:solidFill>
              </a:rPr>
              <a:t> </a:t>
            </a:r>
            <a:r>
              <a:rPr lang="ru-RU" sz="2000" b="1" dirty="0" err="1" smtClean="0">
                <a:solidFill>
                  <a:srgbClr val="FFFFFF"/>
                </a:solidFill>
              </a:rPr>
              <a:t>Меркурія</a:t>
            </a:r>
            <a:r>
              <a:rPr lang="ru-RU" sz="2000" b="1" dirty="0" smtClean="0">
                <a:solidFill>
                  <a:srgbClr val="FFFFFF"/>
                </a:solidFill>
              </a:rPr>
              <a:t>, де й </a:t>
            </a:r>
            <a:r>
              <a:rPr lang="ru-RU" sz="2000" b="1" dirty="0" err="1" smtClean="0">
                <a:solidFill>
                  <a:srgbClr val="FFFFFF"/>
                </a:solidFill>
              </a:rPr>
              <a:t>розділиться</a:t>
            </a:r>
            <a:r>
              <a:rPr lang="ru-RU" sz="2000" b="1" dirty="0" smtClean="0">
                <a:solidFill>
                  <a:srgbClr val="FFFFFF"/>
                </a:solidFill>
              </a:rPr>
              <a:t> на </a:t>
            </a:r>
            <a:r>
              <a:rPr lang="ru-RU" sz="2000" b="1" dirty="0" err="1" smtClean="0">
                <a:solidFill>
                  <a:srgbClr val="FFFFFF"/>
                </a:solidFill>
              </a:rPr>
              <a:t>дві</a:t>
            </a:r>
            <a:r>
              <a:rPr lang="ru-RU" sz="2000" b="1" dirty="0" smtClean="0">
                <a:solidFill>
                  <a:srgbClr val="FFFFFF"/>
                </a:solidFill>
              </a:rPr>
              <a:t> </a:t>
            </a:r>
            <a:r>
              <a:rPr lang="ru-RU" sz="2000" b="1" dirty="0" err="1" smtClean="0">
                <a:solidFill>
                  <a:srgbClr val="FFFFFF"/>
                </a:solidFill>
              </a:rPr>
              <a:t>складові</a:t>
            </a:r>
            <a:r>
              <a:rPr lang="ru-RU" sz="2000" b="1" dirty="0" smtClean="0">
                <a:solidFill>
                  <a:srgbClr val="FFFFFF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6" name="Picture 5" descr="800px-MESSENGER_Assembl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124744"/>
            <a:ext cx="2952328" cy="417681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9552" y="260648"/>
            <a:ext cx="5030223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Сучасні досліди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2160" y="5445224"/>
            <a:ext cx="2083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FFFFFF"/>
                </a:solidFill>
              </a:rPr>
              <a:t>Готують до запуску</a:t>
            </a:r>
            <a:endParaRPr lang="ru-RU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824</Words>
  <Application>Microsoft Office PowerPoint</Application>
  <PresentationFormat>Экран (4:3)</PresentationFormat>
  <Paragraphs>50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Граф</dc:creator>
  <cp:lastModifiedBy>Граф</cp:lastModifiedBy>
  <cp:revision>11</cp:revision>
  <dcterms:created xsi:type="dcterms:W3CDTF">2013-11-28T16:28:46Z</dcterms:created>
  <dcterms:modified xsi:type="dcterms:W3CDTF">2013-11-28T18:16:47Z</dcterms:modified>
</cp:coreProperties>
</file>