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72" r:id="rId16"/>
    <p:sldId id="273" r:id="rId17"/>
    <p:sldId id="274" r:id="rId18"/>
    <p:sldId id="275" r:id="rId19"/>
    <p:sldId id="264" r:id="rId20"/>
    <p:sldId id="26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51" d="100"/>
          <a:sy n="5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alit.org/wp-content/uploads/2012/03/kny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8100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Нова українська література.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І. </a:t>
            </a:r>
            <a:r>
              <a:rPr lang="uk-UA" dirty="0" err="1" smtClean="0"/>
              <a:t>котляревський</a:t>
            </a:r>
            <a:r>
              <a:rPr lang="uk-UA" dirty="0" smtClean="0"/>
              <a:t>. Енеїда.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Презентація на тему:</a:t>
            </a:r>
          </a:p>
        </p:txBody>
      </p:sp>
      <p:pic>
        <p:nvPicPr>
          <p:cNvPr id="4" name="Picture 2" descr="http://historical-club.org.ua/uploads/posts/2014-04/1396642180_kotlarev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80" y="-5071"/>
            <a:ext cx="3384376" cy="441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ursong.narod.ru/eneida/tytul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64" y="188640"/>
            <a:ext cx="2121024" cy="32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0472" y="656105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lol</a:t>
            </a:r>
            <a:endParaRPr lang="uk-UA" sz="800" dirty="0"/>
          </a:p>
        </p:txBody>
      </p:sp>
    </p:spTree>
    <p:extLst>
      <p:ext uri="{BB962C8B-B14F-4D97-AF65-F5344CB8AC3E}">
        <p14:creationId xmlns:p14="http://schemas.microsoft.com/office/powerpoint/2010/main" val="3504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www.greatest.com.ua/files/main/franko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04" y="1196752"/>
            <a:ext cx="1905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70—90-х </a:t>
            </a:r>
            <a:r>
              <a:rPr lang="ru-RU" sz="4000" dirty="0" err="1"/>
              <a:t>pp</a:t>
            </a:r>
            <a:r>
              <a:rPr lang="ru-RU" sz="4000" dirty="0"/>
              <a:t>. XIX ст.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1124744"/>
            <a:ext cx="7205733" cy="3349900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/>
              <a:t>Розквіт </a:t>
            </a:r>
            <a:r>
              <a:rPr lang="uk-UA" sz="2000" b="1" dirty="0" smtClean="0"/>
              <a:t>реалізму</a:t>
            </a:r>
            <a:r>
              <a:rPr lang="uk-UA" sz="2000" dirty="0" smtClean="0"/>
              <a:t>, </a:t>
            </a:r>
            <a:r>
              <a:rPr lang="uk-UA" sz="2000" dirty="0" err="1" smtClean="0"/>
              <a:t>зародж</a:t>
            </a:r>
            <a:r>
              <a:rPr lang="uk-UA" sz="2000" dirty="0" smtClean="0"/>
              <a:t>. </a:t>
            </a:r>
            <a:r>
              <a:rPr lang="uk-UA" sz="2000" dirty="0"/>
              <a:t>н</a:t>
            </a:r>
            <a:r>
              <a:rPr lang="uk-UA" sz="2000" dirty="0" smtClean="0"/>
              <a:t>атуралізму, поява журналістики і публіцистики. Чинники формування характеру літ. процесу: широта </a:t>
            </a:r>
            <a:r>
              <a:rPr lang="uk-UA" sz="2000" dirty="0"/>
              <a:t>охоплення дійсності, її соціально-психологічний аналіз, показ основних соціальних конфліктів, якісно новий рівень художності й стильове </a:t>
            </a:r>
            <a:r>
              <a:rPr lang="uk-UA" sz="2000" dirty="0" smtClean="0"/>
              <a:t>розмаїття (повість, роман, драма, комедія). Основна проблематика - </a:t>
            </a:r>
            <a:r>
              <a:rPr lang="uk-UA" sz="2000" dirty="0"/>
              <a:t>становище пореформеного села, класове розшарування в ньому, протистояння низів і верхів суспільства, життя найманих робітників-заробітчан, інтелігенції, земських чиновників, сільських багатіїв тощо. </a:t>
            </a:r>
            <a:endParaRPr lang="uk-UA" sz="2000" dirty="0" smtClean="0"/>
          </a:p>
          <a:p>
            <a:r>
              <a:rPr lang="uk-UA" sz="2000" dirty="0" smtClean="0"/>
              <a:t>Представники: Марко Вовчок, П. Мирний, Л. Глібов, С. Руданський, </a:t>
            </a:r>
          </a:p>
          <a:p>
            <a:pPr marL="0" indent="0">
              <a:buNone/>
            </a:pPr>
            <a:r>
              <a:rPr lang="uk-UA" sz="2000" dirty="0" smtClean="0"/>
              <a:t>А. Свидницький, І. Нечуй-Левицький, М. Старицький, М.Кропивницький, </a:t>
            </a:r>
          </a:p>
          <a:p>
            <a:pPr marL="0" indent="0">
              <a:buNone/>
            </a:pPr>
            <a:r>
              <a:rPr lang="uk-UA" sz="2000" dirty="0" smtClean="0"/>
              <a:t>І. Карпенко-Карий, П. Грабовський, </a:t>
            </a:r>
            <a:r>
              <a:rPr lang="uk-UA" sz="2000" b="1" dirty="0" smtClean="0"/>
              <a:t>І. Франко.</a:t>
            </a:r>
            <a:endParaRPr lang="uk-UA" sz="2000" b="1" dirty="0"/>
          </a:p>
        </p:txBody>
      </p:sp>
      <p:pic>
        <p:nvPicPr>
          <p:cNvPr id="5122" name="Picture 2" descr="http://t1.gstatic.com/images?q=tbn:ANd9GcRGuxle361wymvvl0vlCEHuz8sgVYLX083OeE1puiBua8zZBgvu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4509119"/>
            <a:ext cx="1662520" cy="2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s105.www.ex.ua/show/10150846/10150846.jpg?16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/>
          <a:stretch/>
        </p:blipFill>
        <p:spPr bwMode="auto">
          <a:xfrm>
            <a:off x="1634528" y="4474644"/>
            <a:ext cx="1785344" cy="24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alinivka.vn.ua/uploads/posts/2012-01/1326730374_rudanski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33520"/>
            <a:ext cx="1661170" cy="23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ukrlitzno.com.ua/wp-content/uploads/2013/02/%D0%86%D0%B2%D0%B0%D0%BD-%D0%9D%D0%B5%D1%87%D1%83%D0%B9-%D0%9B%D0%B5%D0%B2%D0%B8%D1%86%D1%8C%D0%BA%D0%B8%D0%B9-%D0%B1%D1%96%D0%BE%D0%B3%D1%80%D0%B0%D1%84%D1%96%D1%8F-%D1%81%D0%BA%D0%BE%D1%80%D0%BE%D1%87%D0%B5%D0%BD%D0%BE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9"/>
          <a:stretch/>
        </p:blipFill>
        <p:spPr bwMode="auto">
          <a:xfrm>
            <a:off x="5008989" y="4474644"/>
            <a:ext cx="1559762" cy="23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d/d0/%D0%9A%D0%B0%D1%80%D0%BF%D0%B5%D0%BD%D0%BA%D0%BE-%D0%9A%D0%B0%D1%80%D0%B8%D0%B9_%D0%86%D0%B2%D0%B0%D0%B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r="22774"/>
          <a:stretch/>
        </p:blipFill>
        <p:spPr bwMode="auto">
          <a:xfrm>
            <a:off x="6568751" y="4474645"/>
            <a:ext cx="1572880" cy="24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творів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591" y="1268760"/>
            <a:ext cx="8686800" cy="4525963"/>
          </a:xfrm>
        </p:spPr>
        <p:txBody>
          <a:bodyPr/>
          <a:lstStyle/>
          <a:p>
            <a:r>
              <a:rPr lang="uk-UA" sz="2400" dirty="0" smtClean="0"/>
              <a:t>Збірки І. Франка </a:t>
            </a:r>
            <a:r>
              <a:rPr lang="en-US" sz="2400" dirty="0" smtClean="0"/>
              <a:t>“</a:t>
            </a:r>
            <a:r>
              <a:rPr lang="uk-UA" sz="2400" dirty="0" smtClean="0"/>
              <a:t>З вершин і низин</a:t>
            </a:r>
            <a:r>
              <a:rPr lang="en-US" sz="2400" dirty="0" smtClean="0"/>
              <a:t>”</a:t>
            </a:r>
            <a:r>
              <a:rPr lang="uk-UA" sz="2400" dirty="0" smtClean="0"/>
              <a:t>, </a:t>
            </a:r>
            <a:r>
              <a:rPr lang="en-US" sz="2400" dirty="0" smtClean="0"/>
              <a:t>“</a:t>
            </a:r>
            <a:r>
              <a:rPr lang="uk-UA" sz="2400" dirty="0" smtClean="0"/>
              <a:t>Зів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яле</a:t>
            </a:r>
            <a:r>
              <a:rPr lang="uk-UA" sz="2400" dirty="0" smtClean="0"/>
              <a:t> листя</a:t>
            </a:r>
            <a:r>
              <a:rPr lang="en-US" sz="2400" dirty="0" smtClean="0"/>
              <a:t>”</a:t>
            </a:r>
            <a:r>
              <a:rPr lang="uk-UA" sz="2400" dirty="0" smtClean="0"/>
              <a:t>, </a:t>
            </a:r>
            <a:r>
              <a:rPr lang="en-US" sz="2400" dirty="0" smtClean="0"/>
              <a:t>“</a:t>
            </a:r>
            <a:r>
              <a:rPr lang="uk-UA" sz="2400" dirty="0" smtClean="0"/>
              <a:t>Мій </a:t>
            </a:r>
            <a:r>
              <a:rPr lang="uk-UA" sz="2400" dirty="0" err="1" smtClean="0"/>
              <a:t>ізмарагд</a:t>
            </a:r>
            <a:r>
              <a:rPr lang="en-US" sz="2400" dirty="0" smtClean="0"/>
              <a:t>”</a:t>
            </a:r>
            <a:r>
              <a:rPr lang="uk-UA" sz="2400" dirty="0" smtClean="0"/>
              <a:t>…….</a:t>
            </a:r>
          </a:p>
          <a:p>
            <a:pPr marL="0" indent="0">
              <a:buNone/>
            </a:pPr>
            <a:r>
              <a:rPr lang="uk-UA" sz="2400" dirty="0" smtClean="0"/>
              <a:t>З конкретних творів </a:t>
            </a:r>
            <a:r>
              <a:rPr lang="en-US" sz="2400" dirty="0" smtClean="0"/>
              <a:t>“</a:t>
            </a:r>
            <a:r>
              <a:rPr lang="uk-UA" sz="2400" dirty="0" smtClean="0"/>
              <a:t>Захар Беркут</a:t>
            </a:r>
            <a:r>
              <a:rPr lang="en-US" sz="2400" dirty="0" smtClean="0"/>
              <a:t>”</a:t>
            </a:r>
            <a:endParaRPr lang="uk-UA" sz="2400" dirty="0" smtClean="0"/>
          </a:p>
          <a:p>
            <a:endParaRPr lang="uk-UA" dirty="0"/>
          </a:p>
        </p:txBody>
      </p:sp>
      <p:pic>
        <p:nvPicPr>
          <p:cNvPr id="6146" name="Picture 2" descr="http://www.i-franko.name/files/IFranko/autographs/vol01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958">
            <a:off x="6324687" y="2543790"/>
            <a:ext cx="2639802" cy="42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-Mi7RujUWx3E/TtVKmsc41tI/AAAAAAAAAgQ/c2CRNb6qKHM/s400/b65%25D0%25B8%25D0%25BC%25D1%2581%25D0%25B8%25D1%258B%25D0%25B0%25D0%25B2%25D0%25BF%25D1%258B%25D0%25B2%25D1%2583%25D0%25BA%25D0%25B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4305" r="8130" b="4861"/>
          <a:stretch/>
        </p:blipFill>
        <p:spPr bwMode="auto">
          <a:xfrm rot="21143545">
            <a:off x="4712420" y="3007323"/>
            <a:ext cx="2261660" cy="33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omo.ua/images/lots12/1306541/24733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4650" r="6255" b="6247"/>
          <a:stretch/>
        </p:blipFill>
        <p:spPr bwMode="auto">
          <a:xfrm>
            <a:off x="447868" y="2711230"/>
            <a:ext cx="3908108" cy="40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/>
              <a:t>XIX—початку XX ст.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24744"/>
            <a:ext cx="8604448" cy="3600400"/>
          </a:xfrm>
        </p:spPr>
        <p:txBody>
          <a:bodyPr>
            <a:normAutofit/>
          </a:bodyPr>
          <a:lstStyle/>
          <a:p>
            <a:r>
              <a:rPr lang="uk-UA" sz="1800" dirty="0"/>
              <a:t>Н</a:t>
            </a:r>
            <a:r>
              <a:rPr lang="uk-UA" sz="1800" dirty="0" smtClean="0"/>
              <a:t>айвищий </a:t>
            </a:r>
            <a:r>
              <a:rPr lang="uk-UA" sz="1800" dirty="0"/>
              <a:t>етап художнього розвитку нової української літератури</a:t>
            </a:r>
            <a:r>
              <a:rPr lang="uk-UA" sz="1800" dirty="0" smtClean="0"/>
              <a:t>. Процвітає </a:t>
            </a:r>
            <a:r>
              <a:rPr lang="uk-UA" sz="1800" b="1" dirty="0" smtClean="0"/>
              <a:t>модернізм </a:t>
            </a:r>
            <a:r>
              <a:rPr lang="uk-UA" sz="1800" dirty="0" smtClean="0"/>
              <a:t>. У </a:t>
            </a:r>
            <a:r>
              <a:rPr lang="uk-UA" sz="1800" dirty="0"/>
              <a:t>літературу приходить нова творча генерація, що започатковує нову літературну школу. Виховані на кращих зразках вітчизняної літератури, збагачені </a:t>
            </a:r>
            <a:r>
              <a:rPr lang="uk-UA" sz="1800" dirty="0" smtClean="0"/>
              <a:t>європейським </a:t>
            </a:r>
            <a:r>
              <a:rPr lang="uk-UA" sz="1800" dirty="0"/>
              <a:t>художнім досвідом, письменники кінця </a:t>
            </a:r>
            <a:r>
              <a:rPr lang="it-IT" sz="1800" dirty="0"/>
              <a:t>XIX — </a:t>
            </a:r>
            <a:r>
              <a:rPr lang="uk-UA" sz="1800" dirty="0"/>
              <a:t>початку </a:t>
            </a:r>
            <a:r>
              <a:rPr lang="it-IT" sz="1800" dirty="0"/>
              <a:t>XX </a:t>
            </a:r>
            <a:r>
              <a:rPr lang="uk-UA" sz="1800" dirty="0"/>
              <a:t>ст. найбільшу увагу приділяють філософському осмисленню становища людини в суспільстві, взаємозв'язку особи і суспільства, одиниці й маси. Посилена увага до внутрішнього світу людини, її духовності зумовила такі визначальні риси, як філософічність, інтелектуалізм, ліризм оповіді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Співіснування стилів: </a:t>
            </a:r>
            <a:r>
              <a:rPr lang="uk-UA" sz="1800" dirty="0"/>
              <a:t>психологізм, </a:t>
            </a:r>
            <a:r>
              <a:rPr lang="uk-UA" sz="1800" dirty="0" smtClean="0"/>
              <a:t>натуралізм, реалізм</a:t>
            </a:r>
            <a:r>
              <a:rPr lang="uk-UA" sz="1800" dirty="0"/>
              <a:t>, імпресіонізм, неоромантизм, символізм, </a:t>
            </a:r>
            <a:r>
              <a:rPr lang="uk-UA" sz="1800" dirty="0" smtClean="0"/>
              <a:t>модернізм.</a:t>
            </a:r>
          </a:p>
          <a:p>
            <a:r>
              <a:rPr lang="uk-UA" sz="1800" dirty="0" smtClean="0"/>
              <a:t>Представники: </a:t>
            </a:r>
            <a:r>
              <a:rPr lang="uk-UA" sz="1800" b="1" dirty="0" smtClean="0"/>
              <a:t>Леся Українка</a:t>
            </a:r>
            <a:r>
              <a:rPr lang="uk-UA" sz="1800" dirty="0" smtClean="0"/>
              <a:t>, </a:t>
            </a:r>
            <a:r>
              <a:rPr lang="ru-RU" sz="1800" dirty="0" smtClean="0"/>
              <a:t>М</a:t>
            </a:r>
            <a:r>
              <a:rPr lang="ru-RU" sz="1800" dirty="0"/>
              <a:t>. </a:t>
            </a:r>
            <a:r>
              <a:rPr lang="ru-RU" sz="1800" dirty="0" err="1"/>
              <a:t>Коцюбинський</a:t>
            </a:r>
            <a:r>
              <a:rPr lang="ru-RU" sz="1800" dirty="0"/>
              <a:t>, Марко </a:t>
            </a:r>
            <a:r>
              <a:rPr lang="ru-RU" sz="1800" dirty="0" err="1"/>
              <a:t>Черемшина</a:t>
            </a:r>
            <a:r>
              <a:rPr lang="ru-RU" sz="1800" dirty="0"/>
              <a:t>, В. </a:t>
            </a:r>
            <a:r>
              <a:rPr lang="ru-RU" sz="1800" dirty="0" err="1"/>
              <a:t>Стефаник</a:t>
            </a:r>
            <a:r>
              <a:rPr lang="ru-RU" sz="1800" dirty="0"/>
              <a:t>, Лесь </a:t>
            </a:r>
            <a:r>
              <a:rPr lang="ru-RU" sz="1800" dirty="0" err="1"/>
              <a:t>Мартович</a:t>
            </a:r>
            <a:r>
              <a:rPr lang="ru-RU" sz="1800" dirty="0"/>
              <a:t>, О. </a:t>
            </a:r>
            <a:r>
              <a:rPr lang="ru-RU" sz="1800" dirty="0" err="1"/>
              <a:t>Кобилянська</a:t>
            </a:r>
            <a:r>
              <a:rPr lang="ru-RU" sz="1800" dirty="0"/>
              <a:t> та </a:t>
            </a:r>
            <a:r>
              <a:rPr lang="ru-RU" sz="1800" dirty="0" err="1"/>
              <a:t>ін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6146" name="Picture 2" descr="http://www.peoples.ru/art/literature/poetry/contemporary/ukrainka/ukrain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46086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krlitzno.com.ua/wp-content/uploads/2010/07/%D0%9C%D0%B8%D1%85%D0%B0%D0%B9%D0%BB%D0%BE-%D0%9A%D0%BE%D1%86%D1%8E%D0%B1%D0%B8%D0%BD%D1%81%D1%8C%D0%BA%D0%B8%D0%B9-1864-1913.-%D0%A2%D0%B2%D0%BE%D1%80%D1%87%D0%B8%D0%B9-%D1%88%D0%BB%D1%8F%D1%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40" y="4725144"/>
            <a:ext cx="152346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ru/0/0b/%D0%9C%D0%B0%D1%80%D0%BA%D0%BE_%D0%A7%D0%B5%D1%80%D0%B5%D0%BC%D1%88%D0%B8%D0%BD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09" y="4725144"/>
            <a:ext cx="1860098" cy="21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ic.academic.ru/pictures/bse/jpg/02176497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725144"/>
            <a:ext cx="1486219" cy="21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pload.wikimedia.org/wikipedia/commons/thumb/6/66/%D0%9C%D0%B0%D1%80%D1%82%D0%BE%D0%B2%D0%B8%D1%87_%D0%9B%D0%B5%D1%81%D1%8C.jpg/200px-%D0%9C%D0%B0%D1%80%D1%82%D0%BE%D0%B2%D0%B8%D1%87_%D0%9B%D0%B5%D1%81%D1%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94" y="4725144"/>
            <a:ext cx="1655770" cy="21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Картинки по запросу о кобилянсь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4" descr="Картинки по запросу о кобилянсь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60" name="Picture 16" descr="http://upload.wikimedia.org/wikipedia/commons/9/90/Olha-kobylyans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64" y="4718472"/>
            <a:ext cx="1558211" cy="2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творів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Збірки Лесі Українки </a:t>
            </a:r>
            <a:r>
              <a:rPr lang="ru-RU" sz="2400" dirty="0"/>
              <a:t>«На </a:t>
            </a:r>
            <a:r>
              <a:rPr lang="ru-RU" sz="2400" dirty="0" err="1"/>
              <a:t>крилах</a:t>
            </a:r>
            <a:r>
              <a:rPr lang="ru-RU" sz="2400" dirty="0"/>
              <a:t> </a:t>
            </a:r>
            <a:r>
              <a:rPr lang="ru-RU" sz="2400" dirty="0" err="1"/>
              <a:t>пісень</a:t>
            </a:r>
            <a:r>
              <a:rPr lang="ru-RU" sz="2400" dirty="0" smtClean="0"/>
              <a:t>», «</a:t>
            </a:r>
            <a:r>
              <a:rPr lang="ru-RU" sz="2400" dirty="0" err="1"/>
              <a:t>Думи</a:t>
            </a:r>
            <a:r>
              <a:rPr lang="ru-RU" sz="2400" dirty="0"/>
              <a:t> і </a:t>
            </a:r>
            <a:r>
              <a:rPr lang="ru-RU" sz="2400" dirty="0" err="1"/>
              <a:t>мрії</a:t>
            </a:r>
            <a:r>
              <a:rPr lang="ru-RU" sz="2400" dirty="0" smtClean="0"/>
              <a:t>»…….</a:t>
            </a:r>
          </a:p>
          <a:p>
            <a:pPr marL="0" indent="0">
              <a:buNone/>
            </a:pPr>
            <a:r>
              <a:rPr lang="ru-RU" sz="2400" dirty="0" smtClean="0"/>
              <a:t>З </a:t>
            </a:r>
            <a:r>
              <a:rPr lang="ru-RU" sz="2400" dirty="0" err="1" smtClean="0"/>
              <a:t>конкретних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en-US" sz="2400" dirty="0" smtClean="0"/>
              <a:t>“</a:t>
            </a:r>
            <a:r>
              <a:rPr lang="uk-UA" sz="2400" dirty="0" smtClean="0"/>
              <a:t>Бояриня</a:t>
            </a:r>
            <a:r>
              <a:rPr lang="en-US" sz="2400" dirty="0" smtClean="0"/>
              <a:t>”</a:t>
            </a:r>
            <a:endParaRPr lang="uk-UA" sz="2400" dirty="0"/>
          </a:p>
        </p:txBody>
      </p:sp>
      <p:pic>
        <p:nvPicPr>
          <p:cNvPr id="1026" name="Picture 2" descr="http://upload.wikimedia.org/wikipedia/uk/d/d2/%D0%9D%D0%B0_%D0%BA%D1%80%D0%B8%D0%BB%D0%B0%D1%85_%D0%BF%D1%96%D1%81%D0%B5%D0%BD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247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8.staztic.com/app/a/995/995698/bizukrlibukrainkadumymriyi-212-0-s-307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058">
            <a:off x="5198760" y="3306472"/>
            <a:ext cx="2222564" cy="33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hool.xvatit.com/images/b/ba/20.03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808312" cy="44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Іван </a:t>
            </a:r>
            <a:r>
              <a:rPr lang="uk-UA" dirty="0" err="1" smtClean="0"/>
              <a:t>петрович</a:t>
            </a:r>
            <a:r>
              <a:rPr lang="uk-UA" dirty="0" smtClean="0"/>
              <a:t> </a:t>
            </a:r>
            <a:r>
              <a:rPr lang="uk-UA" dirty="0" err="1" smtClean="0"/>
              <a:t>котляревський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(1769-1838)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4162"/>
            <a:ext cx="6191250" cy="530383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український письменник, поет, драматург, зачинатель сучасної </a:t>
            </a:r>
            <a:r>
              <a:rPr lang="uk-UA" dirty="0" smtClean="0"/>
              <a:t>української літератури,громадський </a:t>
            </a:r>
            <a:r>
              <a:rPr lang="uk-UA" dirty="0"/>
              <a:t>діяч</a:t>
            </a:r>
            <a:r>
              <a:rPr lang="uk-UA" dirty="0" smtClean="0"/>
              <a:t>. Його </a:t>
            </a:r>
            <a:r>
              <a:rPr lang="uk-UA" dirty="0"/>
              <a:t>поема «Енеїда» (1798) стала першим в українській літературі твором, написаним народною мовою.</a:t>
            </a:r>
          </a:p>
          <a:p>
            <a:r>
              <a:rPr lang="uk-UA" dirty="0"/>
              <a:t>Творчість Котляревського має основоположне значення в іс­торії становлення </a:t>
            </a:r>
            <a:r>
              <a:rPr lang="uk-UA" dirty="0" smtClean="0"/>
              <a:t>нової </a:t>
            </a:r>
            <a:r>
              <a:rPr lang="uk-UA" dirty="0"/>
              <a:t>української літературної </a:t>
            </a:r>
            <a:r>
              <a:rPr lang="uk-UA" dirty="0" smtClean="0"/>
              <a:t>мови</a:t>
            </a:r>
            <a:r>
              <a:rPr lang="uk-UA" dirty="0"/>
              <a:t>.</a:t>
            </a:r>
            <a:r>
              <a:rPr lang="uk-UA" dirty="0" smtClean="0"/>
              <a:t> </a:t>
            </a:r>
            <a:r>
              <a:rPr lang="uk-UA" dirty="0"/>
              <a:t>В умо­вах занепаду всіх різновидів староукраїнської писемної мови його </a:t>
            </a:r>
            <a:r>
              <a:rPr lang="uk-UA" dirty="0" smtClean="0"/>
              <a:t>поема «Енеїда», п'єси</a:t>
            </a:r>
            <a:r>
              <a:rPr lang="uk-UA" dirty="0"/>
              <a:t> «Наталка </a:t>
            </a:r>
            <a:r>
              <a:rPr lang="uk-UA" dirty="0" smtClean="0"/>
              <a:t>Полтавка»</a:t>
            </a:r>
            <a:r>
              <a:rPr lang="uk-UA" dirty="0"/>
              <a:t> </a:t>
            </a:r>
            <a:r>
              <a:rPr lang="uk-UA" dirty="0" smtClean="0"/>
              <a:t>і «Москаль-чарівник</a:t>
            </a:r>
            <a:r>
              <a:rPr lang="uk-UA" dirty="0"/>
              <a:t>», написані на основі живого усного мов­лення народу, започаткували новий етап фор­мування літературної мови.</a:t>
            </a:r>
          </a:p>
          <a:p>
            <a:endParaRPr lang="uk-UA" dirty="0"/>
          </a:p>
        </p:txBody>
      </p:sp>
      <p:sp>
        <p:nvSpPr>
          <p:cNvPr id="4" name="AutoShape 2" descr="Картинки по запросу котлярев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://s14.mggcdn.net/s/data/peoples/8/3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86" y="1340768"/>
            <a:ext cx="295275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77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a/Poltawa-Ukraine-Map.png/300px-Poltawa-Ukraine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54" y="184482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ЖИТТЯ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24744"/>
            <a:ext cx="3456384" cy="573325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Іван Петрович Котляревський народився 9 вересня 1769 р. у Полтаві в родині канцеляриста міського магістрату.  Н</a:t>
            </a:r>
            <a:r>
              <a:rPr lang="uk-UA" dirty="0" smtClean="0"/>
              <a:t>авчався </a:t>
            </a:r>
            <a:r>
              <a:rPr lang="uk-UA" dirty="0"/>
              <a:t>в Катеринославській духовній семінарії Полтави, служив у Новоросійській канцелярії, учителював у поміщицьких сім'ях </a:t>
            </a:r>
            <a:r>
              <a:rPr lang="uk-UA" dirty="0" err="1"/>
              <a:t>Золотоніського</a:t>
            </a:r>
            <a:r>
              <a:rPr lang="uk-UA" dirty="0"/>
              <a:t> повіту; вивчав фольклор та звичаї народу. </a:t>
            </a:r>
            <a:br>
              <a:rPr lang="uk-UA" dirty="0"/>
            </a:br>
            <a:r>
              <a:rPr lang="uk-UA" dirty="0"/>
              <a:t>      Протягом 1796—1808 </a:t>
            </a:r>
            <a:r>
              <a:rPr lang="it-IT" dirty="0"/>
              <a:t>pp. </a:t>
            </a:r>
            <a:r>
              <a:rPr lang="uk-UA" dirty="0"/>
              <a:t>І. Котляревський перебував на військовій службі, </a:t>
            </a:r>
            <a:r>
              <a:rPr lang="uk-UA" dirty="0" smtClean="0"/>
              <a:t>брав </a:t>
            </a:r>
            <a:r>
              <a:rPr lang="uk-UA" dirty="0"/>
              <a:t>участь у російсько-турецькій війні.</a:t>
            </a:r>
          </a:p>
        </p:txBody>
      </p:sp>
      <p:sp>
        <p:nvSpPr>
          <p:cNvPr id="4" name="AutoShape 4" descr="data:image/jpeg;base64,/9j/4AAQSkZJRgABAQAAAQABAAD/2wCEAAkGBxQTEhUUExQVFRUXFxgXGBgWFxwaGBgYFhUXHxcaGhgeHCggGRwlHBoXITEiJSorLi4uGB8zODMtNygtLisBCgoKDg0OGhAQGywkICQsLCwsLCwsLCwsLCwsLCwsLC4sLCwsLCwsLCwsLCwsLCwsLCwsLCwsLCwsLCwsLCwsLP/AABEIAMIBAwMBIgACEQEDEQH/xAAbAAAABwEAAAAAAAAAAAAAAAAAAQIDBAUGB//EAEUQAAECBAMFBgQCCAQEBwAAAAECEQADEiEEMUEFIlFhcQYTgZGhsTLB0fBCUhQjYnKCkuHxFVOi4gczY7IWNENUwtLy/8QAGQEAAwEBAQAAAAAAAAAAAAAAAAECAwQF/8QAKBEAAgICAgIBAwQDAAAAAAAAAAECEQMhEjFBURMUcfAEMpGhI0Jh/9oADAMBAAIRAxEAPwC9CYWBBgQsCPSs4QgIfSNw/vD2MIAh4J3P4vlEtlIaAhQEKAgJIL3yh2AYEKAhMuYC4BBYseRiBtnFKlMsKTSxBSdS1r/KJcklY6H9pY0SkhR1UB6E/KHcBiK0BWRNr6kZtGAxG0u9KkqUSK3BPxAvdxkbEjnFpI2mgLSFKmvLKSEkjeNVkhI4C4fieUYRzJsribVoMCIWytppnOAXIJOVimze4EWLRspX0KhDQbQtoDQWIS0G0KaA0FjEtBNC2gNBYDbQGhxoJodiG2gNDjQTQWA20E0OtBNBYDTQREOtBNDAaIgiIdaEkQCGiISRDxEJIh2AyRCSIeKYSRBYqGWgQ40HDChkCFAQYELAiRhAQ+Bu/wAXyhsCHm3fE+wiWNEafPShiosCWfmxjNfpxTiSQU3uaVAoKd0lzpZyXveH+1C5qAqypktVwEj4GFypTME9Td9Gvk2SSVEs4ZiN7O/APo8c+bK4tFxjZf4raRlzipDJCqVnfsXyuwAJbIvmeURNo7dqBqoBUzBwpVQ1AJFNrefjEVOSohTizghKKU0uNA5UpidNBnFSog4ipLpBdSQVE56uQ4cOWjKU3Vp6KofnTC1RAJKQQSlW8AQ5zIs/trAViCFg2csALZWe3F/blDuN2qSQtRdRDgpcZf6W/p4R5i1LWxIcOQ+YzYVAZPxjnk/RSNH2exJSte8hFgSZhpZALq0YEnXMNo8bLZGMMyWVEMEkgF3qA16c9WjnGF2kgSzLLBa7iZcMjUMDxdnyvyjV9mdpy0koB3EjeNLAmlLKtk7Gz8Mo6cORRilZLi2zRo2hKJA7xLksBrEspaMrt7aylUiTUgggg1KckEc7Ak5acIuNhbYTPSx3Zg+JPTMj7tGmPLydFTx0rLJoDQtoDRtZlQhoDQtoNoLAbaA0LaA0OwG2gNDjQTQWA20BocaCaCxUNtBUw60E0FgNEQTQ60JIh2A0RCSIeIhJEFioZKYSRDxEJIh2AzTAhxoEADAELAgkF8oek0A/rFUJ4nLl0iXKlY0hIEOfh8T7CI03GyxMEtKwpyQCL5B/aBjcX3aXUDQ6qlDNICUlwAOsTzT2OjKdpNpKSpSJa0rQsKCgFUqH7OTF964Y87RjFY8AUoQQQrJwabtZXDJuHExvdp7ATily+5KBKCVOoJJJIIs7/d4w+1MAhMzu0qWkAgAzAEqcgVEjN6nz/KI58l/7dFxoOVjkuQkpZkl1C1X4m1+7Q/IXvPLBUpgpBpASFOHpN3NgB1MRVbKYh1OEgGkG6ixLkjxFuGcafZ8tMmWnErSUpQSk0AMSQllpubPutdnztGUFd0xsze1FLUEmlTAlTrApT+Z7OSSwvwtnZ4KYqUTZiLZJAYJA4Gx49L3ewT4iWsslt0q7w23SPiLABnJ8PA2mGnSJYBSuWVAfG4HMlKSd3rnllGTbfZpGFkXC7JS4UsFBYBIdlkA/EofhcHM3sLRbSiKQAGSLsnIfUsNeMQEY1CixWm9ncHr7mJIx8oGy0tmb+Q8gPOEbxikSjMdXNIbx/uo+URsSgpImS91SWJY3Iu3iEjxdoSjaCA7qDv5n+5Jh2dj0F2OoyfRs/BPrDTaKNV2c2537JUUhTE5NWAMxex5cusXjRy3F4iWgFYU1wVikhiblYLcTfz66/s72jSsBExQJySt7HgDz5/Z6sWTwzmyY/KNG0BoW0Bo6DAQ0BoW0BoAENBNDjQTQAIaA0LaCaABDQTQ40E0ADbQREONBNAFDREERDpEJIh2KhoiEkQ6RCSIdhQ00CFtAgsKM1MxKgUSkKqUo/hNgjmdCznwPKLQyULolkhhqon8Nrq4vxMY/A4vuS4+O7vZiPwnW1/Pk8We09omWggsVFIclRd6uD2s12GccnzpopRKPbM1cqduKZaQVBmZnIY2FNhnzEaTF4xKsCnvk1PMpqF792GUHKbl/W+sZb9EXillMsEk5sW3bXKieNLvxyi7kYJcvCyZSgKxilpNSruZTGki1wbG7O+kRinbZo+im2ftalRMpRQXICR8N3D0ktpwswiNJ2XMUVCtJAClVLBsS1RP5nYBkhyVsBnGg7Q9n5EqXTIJQtITug2YkArVZirhcXbgIzndKm/q05pybN0nVWYPOwvEzk4ypu0CV9EXC48EqCnFJpyOmb2td9BlE3A7ErlhVa0oUXuM0h7pTrnmbdYsMNgJcu6QCS2XwjdDj9vJ8mc6xNlhSjc3OZ9/p4RlpbRtHH7BI2dLQ1KEgh2Juok6lRzOZ4BoOZLBBbVgOln9AB4xJIFyDo3K/+1/OGgbk8Mvf3pHhCs1JNRSk6NYdQ4/7io+EQpTlr5l/DP2HrDmKUwCQbm3Nhb3cwyk3PkG9fQesAx7vC98/pc+sLB63+tI/+UNKVlxb+/rC2PG4HkQPqqEAjFMrO9Rbja5L8d0CKpeECaW3QQwIZwWBoVoRez+9zZi8xIHBX+ohI9AYfRJSuoK+FQZuSlX9ALxSdCouey+21ECXPKXySpxdsgQS/vl4xqGjl82QCKFioG6T+ZOj/ti3XPkFbP2piZBaXNNOiV76GAJsDdOQyOsdEM1dmEsV7R09oJoyuD7aAEJnylIOVUv9Yiz5gb6cuBjTYPFImoC5agpCsiNWLe4jdTT6MnFrscaA0KaA0OyRLQTQtoJodgIaA0LaCaCwENBNC2gmgsBsiCIhwiEkQ7ENkQ1OmBIKjYCCxeKTLZ3LvkHNg+UZDau15k00oIACiUMRUSkO/AgD1PKJlk4hRpjtGV/mJ8+MCOfrml95AUbOo3JtqWgRh9Q/Q6OhbX2LKmgrmJYgXIIBN8i5v93jCdo9izZSwog91upSqxYNYFg5L6nzjpc9ALB2uLDlfLPLPrC5wJBBZQIuLXGtjmOUeapNHdLGpHKth98MSJUhVJmbpCSAFAMVB2IZg9uEWm3pcyVhP1oSJicTMJSTVU8oWT+bdLgcot9p9lUiYmdh1d2rgCbE6pa4u3RzwiixZUZHdzkqMxM5UxVS3zSAApWZsI2xzVmDxvoz3eKnKWyZgluLuHGRCTUd4u9nNy/KL7CpWlJKZQCWvvB1WzVxLaZOYShNhbRgAGAB0A00HjFhNLAB+Z8/mr2i27NIxoqpkyYCSUDpUHDkW9vKF4QzXDSwzN8Q4G/vDjlRp4n7+cTEBgxPlw//AD7wiyFOnTQ24niRXxFvw8G84Skz3alOeYXq/wC7xPpD6lup2tcwuUSGGv0/3GAZExCpqVAlCXyAr9fhhWGlzm+GW2f/ADDrYfgheL3lhrmwzy094lyj4fJyw9BABX0zw5plsP8AqHW/5OUDvZ1JVRLzb4y51/J0iTtCaAANVXDeDP8Aww/LG6gcb9ajb0BhAV0oTwVmhDpAzmHRL/k5+sOYdc8VAIlukO5mHQN+TnEmVMfk9yeNSvalIhvDLssnUpT/ADKJMFgQ5qppQHShgCQQtTigDeG5EZGOKxvoUlaSUqKUkpf8wIGRi1xfwg6UP/PM+ghyVhnlpIYKADcDWokg/doaYEDDz0kguLDMa8/UxqNh9qAmVKTMllu7Qypd7UgCpOb9HzjNT8KlbkbqnYkZgjMEZFv7cYPA4jumlrb8ASrQipA8GDkvGkW09EySa2dUgQcFHWclBQGgPDGLxiJQdagOHM8BzgAegoZXjZYAKlBIIBD2sp2z6HyhcicFpChkQ46cYLAUYIF4odtbf7lShT8G9cs4pGQ1DkiKvB9s0EAMymSzlksSbuHvkGhOaTphRsTFfjsdQCQxDFrgOQHsXv5WjOTu0CVuCt7AsBZ06KPCphbN4rZ+MNUozCTUougAWIazPZwb5aZxnLL6Chra/ajvFqCVKCSmkJsU0n4i5H10vpEDDoC5gK1slApYM7UlgHIfiwOphO0NoS5ZKkoImKTTXUWDkWCGbIZC9hzib2f2chSFDdWpaWXYEspLgA5pVlGH75JtiK9OICQ1afGoHyqgRZT+yaEqZOKSE2YLBquAbsYET9PP2FHQZaqim7XN3Avpnnc5c4lA/mZ9GyLah7gxTYVgulOjl1HdLkvZ9W4fKJ5nFLAWIfyAyjkTR37JWJtSwzVkC3PQWv4esV+1djoni4pULuBb+IajS3CJdTqRcg3VnpSfrqIV31Or3OlvTLq0F0OjFKwC0LZQb2PBvU+EQZ81y32B/b3jd42XLmINTAMbuzP+U5DjHNF42VVMCZqFOqkFwN0a52eN4S5EtUTsEXFTs5KR0Gf0h5cwgfb8T8h4RDlY6UGFaWA/MOp87CCOORVdaSAOIzv83ihDrNfU/L+todRuh+GvT6qiv/xBD/Em3MXb+reUKxWOTQAFpzvcZD+t4YDuCS5zuSfoPUnyiapYu2pYeAYepeIOCx0sC6kvpceHqSYbXj0VfGlhzGgLep9IQw8TOqmMMhYdchE+Yksop0dn0ZLBvGKjZ2IRWFKUlszcRZjGywkMpNyCbvcEq94ADK2HSr/SkJHuYRhCO7TxUpSvBKSPdoiYvEDu2BDte+pLn3ibJnIHdJcWQH6lTn2gGN7aWySA+aU+CUxYYXdSOR1v8Mv2vFJNnV0ufxFX8xHyeLI4hNCi4elZZ9SWHoPWACLKUTTSN47pBtUwc+POHFJC0jUHXUH5EcD0iJgJ5rSpRYB/NjFhiFpFJQXyBSDmlKMx+0GbwbgzQh/AbdnyE0BVSQCwIdhxQc2/ZJt0aGJnazEqrFQDgOWAZ9Bwz65QyJqTkXD2I+XAxX7RwuqWJbINfpDcpeGYzx3tFye2Ex1AgJUpiCA5NLU68jFLi9tTJxdSqe7FIBs7kcT4206QxLlGZLU+S7A33Slyel/QnKK7aQ7uUBvKKnUSdagxbLQG2rvyK5t6sz4lmvbZWAQTusnNhusymex8czE+R2jWJaiDQygUqe6inJDaJyYM2XOMfKkbqVOcwCMmBe75NcaRLmY0TJZQGeoBICvhsL/D8Lu/ppD5NPRLQ7t7bqp8wzV1JKgkKYWFOTBup8BwhrCTkKVdTNq9mT6cLfWGkbPA3lAnI3DNcOnL94NDi5YoJUQlnCXuKc2UdCQzW94G0wJytoymSlQpX8KbVO6uIP5tLtC5c4qnKNVRFISw0Y0tZWhdhw5RmJWHC0TVO9OlSUB3sreO8Gd8sxCk7QmIIoYFSRcZhOieQt6xLj6G46NHtHFzEzJZFKil2CnI6niQaixboYjT+0c+ZLKVThvOQfhcBRNNrOSNRd4dVMTMkncJVaohVqsgbEDIgvlfwim2gFhkUiwBBABDOdWD8eN9YeOXgkvv8UWq6VKSk3Ca2bwaCiDhcSgJAqR/Egvc6wIOcvYGrTjp8qUuXUKytKFFQ53Eph+Es9jyEIxe1TMQEy5cwTDMMsKuQshT2yoLEBruAOERky1OU76ggnK9D/iscwSdA99XgsPLWnESTKJSpk0ruS6hvFr5EqFvSMEtnXGRfbTkrXLR3KZ0taUJMy97JLkDNg9w4IcWtFEJc1/+cWZyQVKpJLMed/SNPtLaCkpM0VIUV0rIFRO611VWJsP7Q3syVIMky1rArINbAgBSSUvd3YAnK55xD/4RLJJdGOx0qZvS1qKgCUneJBY6copp+BlJ+IgdVRsv0V31+8457tHDqVOm8RMI42ct6R1xxNB8jfZOlYGUr4S/RUKn7FDbrg8zaM+JtKuYPqI1WH22taElMmpSlEAJJchIDlqcnIv14Q3CvIciJJ2FbeL9P6watmShnMY/vJETsdi1Lwi10lBdIZ3sSm78wYyQl/X0eDg/YKbNNL2Gg3ClEciD8oP/AABPFXp9IpNk7RMhZIFQIYglh1yi4/8AFh/yR/P/ALYXxv2PmxGI7PfkN/2v6CAjYQA3yx1Zm9RGykSQoAtnGC7UTT+kTATZJAHKw08YOEvYKdk5GxEHJRPSn6Q4NgJ4q8h9Iy4UzEFjmM40eB7ThMtKVoKiA1T58M4Pjfsbkx3/AAEfmV5CI2O2PSgkE248NYutk7bRPXQEKBYm7NYjnzjRnCJWFAptSzg3GnneE4yjsXyb2c5wKlmVuISpQmNcVEBadQ7gOkXb5RfbH2SVLQZ6UgGwZOpDkagKFJG+wvF0nZktEs9zupNKhc0mlZKjycBuAaHtjTarA3Z3sLOLDVg45PpGUp9jU1VFaNlgKQb7oUhghIBuprggPx9+EmVs/vJlSQU7hu5DkFg4djr1flE0IAUlI3iCm6WASFqzP5nD3e0Spqw6ik5VMWYqd31uGOo4xi5slTsimWoEJFmYgjmS7XyNg3MZanNw4UTUHy0uCPAagecLQoEvqGSSbBsw3EOPWFSVsLFFLnIvo5A420yyjLn/ACTzWjO4nCA0oTupTdSmqNKiN5Orvo+YN4zsrCpEy5ISahSfiDGzvZiz35Rr+0O+lQTN3mJYNmXsLDKwHUeOEwM5HeErVTSHSq71JUGZtefXWO3G7VhNWWEuoVAlX5rkEjV+DN65QJ80FAqVKKS7XIUOAJFgA/p1iOE1IClLpSoliWLsQ4NwTdj4xW46UwBS9GhcbzatpGiSZnRIQuiSs0grqFMwCphSXDvbTMe0P7I2eSe973DltFLLmoMp0kAuyneIUrFhggoQXYFwXzLOQdIm7PkhwyELSMwtiTUWAcEcSXazRTG22Xv6VLq7tNVFAIpLovZg9hobcM3EOzkFaK5ppKd3NFw4ahWb/ECA/S8QtjYgGYpNBDpD3tcCyhSDYAh3yiGdnFK1FipCVlKQXpOlIL2PPxjHirFxaL5M1JuEluiS3J1OfMwIjzZAeylJGiRcANa7mBEaK4FsJUy06lKAUgmlYSXXk4sS4AOoi9GFQqSVmWoTN5PeJKKVFTC6SbDO45l7xExuw5ffzJvfd2oGyQtIBCQmzKG6HYDnpaI2C29KT+jynWQQAti1DEsxsHOb9PCd+C6o0W0sXJRJMpK1b1HeBbhwGKkgvTxDptneKnZ5EsUiXZYCpYFKr0hzUA92LJU5z5GKBG0RiFqQQlKUpBSxIs43S9harTM84u8NNUqlaihMtJ3RU7ghIDhRbTMtfg8KVoXkcmOFMU0kNa75c78/GM/JwiUKmKKAxWpRcCpQ5OS13yDMYlKx6lAzRSkgOEgEOCXt0F7nIdIjd+6ULJBUSRa9RcgMWZg0XzkiUSEoRVUmTLDXCqBUHFxxJD+4Lh4lYHvlpASZgWgqUboAUlwwuGLgAtzYm0PbPIIG8xAIJYuC9upLi/tE0zJYWoi7hhUGs5fPTP1jOU2Wo2ZrE4VeIwkwpSoFRRQlajYVpyqLpSbqAJs7aRlzsWcEFZQrdWEEMSQaSSbaAhvGOiox6VZdGNteHCw9WiSFFSVBnqB5ZkZOzGL+ol1RXFXpnJzsyc95avhKstE3JHGxBtEZclQCSQQFB0niOIjr6Jo3QpIKg4uwI4jxt6Q1NTKLGZLQogG5Skm5FuX9esUv1LT2hqDukPYLDshI5COe9oMEV4rEsHCWURbJk5DXjHS5eLFmytYX1Plk/jENMuUVqUJRqUp6mJfIeBZMOX6tPpErHxdM5UvC2ektk7ZG9svGBhNlzJgWUpagEmpxlmMs+UdVXgkfrKEJIKgtTswUS/m4HQvEYYpANRTd7k6kgavwvC+ofoDGdisMf0pQzpSoEjL4gM4306YEsA1RydmGW8XswcRSSVyJRPdSgnPLOpTAFjyP9nhSMWDSAxNQBJUWZStWLj+pjT57VUS4eyynChIIJsUi5YhnClM1wSAOT2tA2X+qImhCkgLAqbdqYWuG0JbkYWNvykyTLUHIm1JDlSaTLIcAksHJy0DEfiiNt7tClUkIQs0imzkupl79zuhyQ3BQ4Rg1bscdIM7UpdmZKiXAsUZpDaWLeELkYtICiDUFJDBgCCHpfwJ5ceWTkYzdpBLm7c9DFhspVwCbMXYXDcvLX3jOUa2Z22aBEwJYO6RozXI3iPyjO2nWJmGk2JToWAUGUFBQpa7uXyz8iYrsNMSkJsSRpo318Ytl4QKCiJwSCHAqpIKrG5BL02f1iIR5SpFRiYDtHPQqeslUxRSGQEEbuYUEsNDvOenCMbOCkllWJzHr7x0fFdmJaVEpmoFjetJz0d0gxn8fsqhVSF1E2LhBSxf/AKiuWgzj04x4rRXbKKZLMvuwtiCAsPcMoNcZi4I9YdkSkkEMCXZ3Cs8qQQWA4u/rE3bE9SEpl0ylMAe8oQVOfwuzUgHhmTe1q3DrIDjddtc89OEJXVk5FT0Tv0JNVQDaMDdzcEHRreXOJmysGl2U1OofOoNdy3DTSIWCdVntrFlPJkoG6KlFLcd0HXxB8BGcpPozjKtvZbrAQShAYF8wVOVXyuRdrRExBZFK6rFQSS7vYgF823rHjytXoxK0Ast+8uRx6+MWWzcepJB7pLBYmiou4QWoY2YqqNtQdAYx4+x87EKxMkMC5LJd6wXKQ9gG+sCNBJ2mAA+Hw6tXVIDly97i/hAhf4/bHS8/n9k/ZwXXMmWVdKlJqdZP7WjGxY5xP2Th5JV3kyXL70zSpJUoKUEg7lgLAWSNMoTsnC1ylOlkhZQQlTEvSCQcrO3gYkYXDy0mailQICxXpSGYpBzswfUh2ESrNFa+xl9nbImjETpsqhSlLUaQAkUFR3aTSzAF2taH8Ts/EKqUhASFk7qSGQLA6nMN5HjGhwslQxJUb7ymGQSXV53J8zGglyktYeIcE8XI8Y1iuWylRzP/AAvEI3qCo6U0mxIFgHOWjQn9FmndWhSUbxeg56BgHYsnxvpHUEyR9394Pueh6pB9mi+A9HKJdaSLNvEsXzDt4cucOnFFdLkClQBJLZl+N7nkzco6kJJ/Kk+BH1hEzDpINUoKBzAIL+CmhPHYaOXysQXACTZITazA7wPNstYV+nnNmsGN33nCbnm+msdBnYeUopqwhNPw7iN2zWY2ta2kGrByW/8ALoRpvy7kXsFBzr6wnjXoVI51IxzOxN1FVyHABvq4YjPS/SJU/aVBNQUSUhiGsyRU9yXv1PCNFi9nYVwyBURakr1LvctmG8WiQvBIIBKTZWeTEgBwc3ZsowcoWPRkpOOUgA0l1APpmbMOkOK26hKXS7iplJS5pdJSXF7tbh4tGklbEkBTFK1BwWfIAWDhi3U245CFT+zsguJaZiAzAVEgXBIa7gsLRpDHGStBJ+DNJ2mipBHeGxvTd1Nmk5FxcRD2vixNSKFKTYAhmDZMGe7F+GUaJfY7IhSnCSKu7U7kgg2l8uMSEdjZQTdZC3Bc0hPwtqgK9fOLWGtkun2YjHYkXQLAAtbeAANidXLeXWETdogGip0k0qVSXIpByIFvCNPM7DuQe9RYMABYsXDkqfwiCP8AhvNJB75JyuA37zCotbK9otQVEtGeM9CiaWJICuQqBdLM+YfpELEoLMDm136/fCN4nsHPF0lGtt4W/CMj95cIYPYTFZfqiHGqnyFWaGe1veBRofEwuDlKrAIsSx87t5xe7LKQUPZrXsGBLEnUaeEXM3sRigSQASyiGWM6gU5jQawaOx+KNIVKSAFPYpyIcuXcgGw+hiZQ5DUUiVsqX3jBycgSztvPby65xqJ20ZaAwSlRH5nB6l0PCtgbLMlN0sogOSQwHCz6xbKw75hP34fODFj4j+xk8TtxBzwstXkfdForcTteV/7OR4oH/wBRG2VsmWS5Cf5R83aGMR2ewys5Y8CfrHUpR9ENM53i8TIVnhJX8JUPQGMltfCJ+JCEo5Cq/m8dhndjcMf8wdF/UGK3GdhcOuyZs1J5kEe0XyhRPGRx3CYlXwuB1tfhGkxWEmTpctQKXSN6W5r/AAsQAGOvi3GBtjsp3K1CreH5mpKXsrpoeHTKpXiyCa3BSKXFymzEc3F35vGE8e7QcfQ+VglKF7rHIJuBSz36C2USNlT1KchJMtDJVSl1FJKjf1iHtFFYSoF6hcuMwBukaGJOy8VOQhaEKUhCmqpNINrgkXbk7Ri6oitmyW2kpLEAh7llAEHLgYEY8zk2dJyGg0A5iBE0vyjS4+vz+DpGDKUy1S5agUgqNDl3qqG81nsHfSBPnESUhNKFKIJCWA3TUv0HtETYiFJBSEBKVAKSQogl3G8DcRMmSwVAMF0guM2zuNYxujZftLDETGpsVOEmpruRqALH0gfpStKh4GELWS2Vgzmx3RqzaW5wnvWsQD5xaZouiZKxZ5/fIxLRjfvX2isCNWy0Hhp4wpK4qM2Dii4k45NgoN5n3iSnEoOsZ1dymzsXG8QOraw9VwcRayMlwNEGih2vtIJK0New4JCWdRd+BHpDE/EKAdJY+d4zmKxs0rdfxLDGzO2QHAM17XicmS1RElxLVWLdiCFXAIGQqc31466CDXPJIGRUDwBSXN+BNstIqpC5ZlhBBASoulTuSQSkgAbwcEAZFsw8PSQFrSoqKwJaaTLBNviAZviCSLRxcdh9zR7JRVMf8JDg2vxI4g5eHhF93KeA8oj4AJoSBYBIbTyA8Ylkx6OKPFCY2ZSeA8oSpA5jooj2MO2hJjUQjuxxP8yvrCThknMP1J+sOkCDaAKES5YSGAYcIMwoiCIgAS8E8KaCpgGFCYNoEACFQ1MmNqB1hyZLcf3+sV+LwD8ujD5v6wAMTp05jSqXyJu/IhrdYr5+1pqLK7sn7z3g3SBjdhuCxUeqkty+L6xQzuz05wCcuDG3gY0io+yG2P7R2mcQkpMjeTktKg4OjOPnGE2zhg5cKQprhnCTfn8Bd+ROsaTG7MUkEGaOikEHzb5xQ4nCn8w8I0UUyHJmVK1JLXDaGL7Z+0pSmSUlD3UxLElwcy/DzMVuOwmsVtwbxnPHqg7NXMwiQT+vknnUr5CCjOysUAGKEqPElTm/JUHGfxio7bKmhKEh0lQGf4s8rhtdILEg1VpDBINwcgQCm3QRCw8mulRIIL2HnxiQsJK2+ElglgVPbXyjy3ro37RMlhJTZTml/Fn1udYMLSci2enxdHPOK2YBLRSHJfNwxYXDav11hkYi5Cbhg7i5flcjXT6wbfkvnXZcS3Ci26kpDsQXD2Lgtq7Q6pJFjfqLcohBKlJMsAd4KcrbobJrWDuecScHjBM+EPugu9t7nqbDPjGmMqMrHlS3zA9IIW19f6Q9LwhVmM9Gt1iSNlv8XkMvaNlFsfKjH7ZxCKgy5iViySLpd7Bmu/3lDctBQoKd3AWyQXqmDdpYO75RoMT2HlLfeUCdSlKmB/KWBDaRNwOwUyUsld7WpAJYAX+3eHLHaRm6b2ZPZuzVEMhYJyqU4I3WKbhjmb87M0aPYuzkJCUCxSGyDEk7zEcTF3hsGkZiJaEAZCCOH2NyXgRh8OE8+f8Acw9AeDeOhKiLCgCAYDQxAgQGgmgGG0JeBBGAAzCXg3gqh0gAMmEiFKMJMABEwgwuCJgAbW/HjFVjsIpQtwzLk+hi2MIMAGI2hshZuEhzZt76xlsXh1JspJEdcWM4jz5NQZgeoBt45f0jSOVohws4riZXCKXG4fgI7hjNjJUXoQf4c/T2jI7c7LqQ8xKQc7NYjo1o0WRS0RwaOW5ZwI0x2ZLN6inlSLeZgoOIWdGwoSkBScwVaFNTjV7FmbOHJmLKwSipIEvvAbXVakOOYbPjEPEYpKMOCHH6xKHLU3DlznzyMUe0tpFaFle6sBKQMgQLWTqWtV/WPEhFy0ap2T/8VQveKkBkkuk2ToQRkCq5B1oPKFztpBCy60IUXcvdwCCLsHsW+ZtGKnzAoEAcBppe3LIefGEPMWgAkUggWGiKmJ4nOOn6fyTRsTtWasNKUlRX3gRSQ4CM1KtqKmeLH/h2ornTiokskAOeBH1jI7JmmVTMSMkHPK4I+cbX/h0kJXOUMrJ8XDxtGKjo0SpG9QhhAKwIaM8qyHiTBBI684sQtUwnl7wEy4MQsJMMQAIW8JIg2gAN4N4S0GEwAHBPAMFAAbwRP20EIAgGKgoKEJQp/iBB5fMfSABwQIH35QDAAkHw4wDBn784TpAASvv74QDA+/aEe0AAyz+2hJEAn759YSpVj8oACV9/esII+/aFE3hCjn936QAJPuPvpDag4vdwQf7QsH7+vHSEQAVOJ2JhyolUtDnO0FFukltIEO2Kkco2womShyT+uXn0VFRiVlUwkkk1al8iYECOfD0KJHkZj95cStm/+n/F7wIEbDRKUbK/dl/94jrWyJKQlLJAdiWADmnM8YECJLLdoMffnAgRZArXwhwQIEAAlwZgQIAFJzgHIQUCAAjnCIECAYZ+kJe/gPnAgQALOXl7wpX35QIEACOEAfP6wIEACV/i6fKEzcx1+RgQIACXl4QFa/ekCBAAWohh7D74wIEAAVkfvSEa+ECBAA0o7v8AL7iEKzPQH1MCBAAJaAQCQCWFyOUCBA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QTEhUUExQVFRUXFxgXGBgWFxwaGBgYFhUXHxcaGhgeHCggGRwlHBoXITEiJSorLi4uGB8zODMtNygtLisBCgoKDg0OGhAQGywkICQsLCwsLCwsLCwsLCwsLCwsLC4sLCwsLCwsLCwsLCwsLCwsLCwsLCwsLCwsLCwsLCwsLP/AABEIAMIBAwMBIgACEQEDEQH/xAAbAAAABwEAAAAAAAAAAAAAAAAAAQIDBAUGB//EAEUQAAECBAMFBgQCCAQEBwAAAAECEQADEiEEMUEFIlFhcQYTgZGhsTLB0fBCUhQjYnKCkuHxFVOi4gczY7IWNENUwtLy/8QAGQEAAwEBAQAAAAAAAAAAAAAAAAECAwQF/8QAKBEAAgICAgIBAwQDAAAAAAAAAAECEQMhEjFBURMUcfAEMpGhI0Jh/9oADAMBAAIRAxEAPwC9CYWBBgQsCPSs4QgIfSNw/vD2MIAh4J3P4vlEtlIaAhQEKAgJIL3yh2AYEKAhMuYC4BBYseRiBtnFKlMsKTSxBSdS1r/KJcklY6H9pY0SkhR1UB6E/KHcBiK0BWRNr6kZtGAxG0u9KkqUSK3BPxAvdxkbEjnFpI2mgLSFKmvLKSEkjeNVkhI4C4fieUYRzJsribVoMCIWytppnOAXIJOVimze4EWLRspX0KhDQbQtoDQWIS0G0KaA0FjEtBNC2gNBYDbQGhxoJodiG2gNDjQTQWA20E0OtBNBYDTQREOtBNDAaIgiIdaEkQCGiISRDxEJIh2AyRCSIeKYSRBYqGWgQ40HDChkCFAQYELAiRhAQ+Bu/wAXyhsCHm3fE+wiWNEafPShiosCWfmxjNfpxTiSQU3uaVAoKd0lzpZyXveH+1C5qAqypktVwEj4GFypTME9Td9Gvk2SSVEs4ZiN7O/APo8c+bK4tFxjZf4raRlzipDJCqVnfsXyuwAJbIvmeURNo7dqBqoBUzBwpVQ1AJFNrefjEVOSohTizghKKU0uNA5UpidNBnFSog4ipLpBdSQVE56uQ4cOWjKU3Vp6KofnTC1RAJKQQSlW8AQ5zIs/trAViCFg2csALZWe3F/blDuN2qSQtRdRDgpcZf6W/p4R5i1LWxIcOQ+YzYVAZPxjnk/RSNH2exJSte8hFgSZhpZALq0YEnXMNo8bLZGMMyWVEMEkgF3qA16c9WjnGF2kgSzLLBa7iZcMjUMDxdnyvyjV9mdpy0koB3EjeNLAmlLKtk7Gz8Mo6cORRilZLi2zRo2hKJA7xLksBrEspaMrt7aylUiTUgggg1KckEc7Ak5acIuNhbYTPSx3Zg+JPTMj7tGmPLydFTx0rLJoDQtoDRtZlQhoDQtoNoLAbaA0LaA0OwG2gNDjQTQWA20BocaCaCxUNtBUw60E0FgNEQTQ60JIh2A0RCSIeIhJEFioZKYSRDxEJIh2AzTAhxoEADAELAgkF8oek0A/rFUJ4nLl0iXKlY0hIEOfh8T7CI03GyxMEtKwpyQCL5B/aBjcX3aXUDQ6qlDNICUlwAOsTzT2OjKdpNpKSpSJa0rQsKCgFUqH7OTF964Y87RjFY8AUoQQQrJwabtZXDJuHExvdp7ATily+5KBKCVOoJJJIIs7/d4w+1MAhMzu0qWkAgAzAEqcgVEjN6nz/KI58l/7dFxoOVjkuQkpZkl1C1X4m1+7Q/IXvPLBUpgpBpASFOHpN3NgB1MRVbKYh1OEgGkG6ixLkjxFuGcafZ8tMmWnErSUpQSk0AMSQllpubPutdnztGUFd0xsze1FLUEmlTAlTrApT+Z7OSSwvwtnZ4KYqUTZiLZJAYJA4Gx49L3ewT4iWsslt0q7w23SPiLABnJ8PA2mGnSJYBSuWVAfG4HMlKSd3rnllGTbfZpGFkXC7JS4UsFBYBIdlkA/EofhcHM3sLRbSiKQAGSLsnIfUsNeMQEY1CixWm9ncHr7mJIx8oGy0tmb+Q8gPOEbxikSjMdXNIbx/uo+URsSgpImS91SWJY3Iu3iEjxdoSjaCA7qDv5n+5Jh2dj0F2OoyfRs/BPrDTaKNV2c2537JUUhTE5NWAMxex5cusXjRy3F4iWgFYU1wVikhiblYLcTfz66/s72jSsBExQJySt7HgDz5/Z6sWTwzmyY/KNG0BoW0Bo6DAQ0BoW0BoAENBNDjQTQAIaA0LaCaABDQTQ40E0ADbQREONBNAFDREERDpEJIh2KhoiEkQ6RCSIdhQ00CFtAgsKM1MxKgUSkKqUo/hNgjmdCznwPKLQyULolkhhqon8Nrq4vxMY/A4vuS4+O7vZiPwnW1/Pk8We09omWggsVFIclRd6uD2s12GccnzpopRKPbM1cqduKZaQVBmZnIY2FNhnzEaTF4xKsCnvk1PMpqF792GUHKbl/W+sZb9EXillMsEk5sW3bXKieNLvxyi7kYJcvCyZSgKxilpNSruZTGki1wbG7O+kRinbZo+im2ftalRMpRQXICR8N3D0ktpwswiNJ2XMUVCtJAClVLBsS1RP5nYBkhyVsBnGg7Q9n5EqXTIJQtITug2YkArVZirhcXbgIzndKm/q05pybN0nVWYPOwvEzk4ypu0CV9EXC48EqCnFJpyOmb2td9BlE3A7ErlhVa0oUXuM0h7pTrnmbdYsMNgJcu6QCS2XwjdDj9vJ8mc6xNlhSjc3OZ9/p4RlpbRtHH7BI2dLQ1KEgh2Juok6lRzOZ4BoOZLBBbVgOln9AB4xJIFyDo3K/+1/OGgbk8Mvf3pHhCs1JNRSk6NYdQ4/7io+EQpTlr5l/DP2HrDmKUwCQbm3Nhb3cwyk3PkG9fQesAx7vC98/pc+sLB63+tI/+UNKVlxb+/rC2PG4HkQPqqEAjFMrO9Rbja5L8d0CKpeECaW3QQwIZwWBoVoRez+9zZi8xIHBX+ohI9AYfRJSuoK+FQZuSlX9ALxSdCouey+21ECXPKXySpxdsgQS/vl4xqGjl82QCKFioG6T+ZOj/ti3XPkFbP2piZBaXNNOiV76GAJsDdOQyOsdEM1dmEsV7R09oJoyuD7aAEJnylIOVUv9Yiz5gb6cuBjTYPFImoC5agpCsiNWLe4jdTT6MnFrscaA0KaA0OyRLQTQtoJodgIaA0LaCaCwENBNC2gmgsBsiCIhwiEkQ7ENkQ1OmBIKjYCCxeKTLZ3LvkHNg+UZDau15k00oIACiUMRUSkO/AgD1PKJlk4hRpjtGV/mJ8+MCOfrml95AUbOo3JtqWgRh9Q/Q6OhbX2LKmgrmJYgXIIBN8i5v93jCdo9izZSwog91upSqxYNYFg5L6nzjpc9ALB2uLDlfLPLPrC5wJBBZQIuLXGtjmOUeapNHdLGpHKth98MSJUhVJmbpCSAFAMVB2IZg9uEWm3pcyVhP1oSJicTMJSTVU8oWT+bdLgcot9p9lUiYmdh1d2rgCbE6pa4u3RzwiixZUZHdzkqMxM5UxVS3zSAApWZsI2xzVmDxvoz3eKnKWyZgluLuHGRCTUd4u9nNy/KL7CpWlJKZQCWvvB1WzVxLaZOYShNhbRgAGAB0A00HjFhNLAB+Z8/mr2i27NIxoqpkyYCSUDpUHDkW9vKF4QzXDSwzN8Q4G/vDjlRp4n7+cTEBgxPlw//AD7wiyFOnTQ24niRXxFvw8G84Skz3alOeYXq/wC7xPpD6lup2tcwuUSGGv0/3GAZExCpqVAlCXyAr9fhhWGlzm+GW2f/ADDrYfgheL3lhrmwzy094lyj4fJyw9BABX0zw5plsP8AqHW/5OUDvZ1JVRLzb4y51/J0iTtCaAANVXDeDP8Aww/LG6gcb9ajb0BhAV0oTwVmhDpAzmHRL/k5+sOYdc8VAIlukO5mHQN+TnEmVMfk9yeNSvalIhvDLssnUpT/ADKJMFgQ5qppQHShgCQQtTigDeG5EZGOKxvoUlaSUqKUkpf8wIGRi1xfwg6UP/PM+ghyVhnlpIYKADcDWokg/doaYEDDz0kguLDMa8/UxqNh9qAmVKTMllu7Qypd7UgCpOb9HzjNT8KlbkbqnYkZgjMEZFv7cYPA4jumlrb8ASrQipA8GDkvGkW09EySa2dUgQcFHWclBQGgPDGLxiJQdagOHM8BzgAegoZXjZYAKlBIIBD2sp2z6HyhcicFpChkQ46cYLAUYIF4odtbf7lShT8G9cs4pGQ1DkiKvB9s0EAMymSzlksSbuHvkGhOaTphRsTFfjsdQCQxDFrgOQHsXv5WjOTu0CVuCt7AsBZ06KPCphbN4rZ+MNUozCTUougAWIazPZwb5aZxnLL6Chra/ajvFqCVKCSmkJsU0n4i5H10vpEDDoC5gK1slApYM7UlgHIfiwOphO0NoS5ZKkoImKTTXUWDkWCGbIZC9hzib2f2chSFDdWpaWXYEspLgA5pVlGH75JtiK9OICQ1afGoHyqgRZT+yaEqZOKSE2YLBquAbsYET9PP2FHQZaqim7XN3Avpnnc5c4lA/mZ9GyLah7gxTYVgulOjl1HdLkvZ9W4fKJ5nFLAWIfyAyjkTR37JWJtSwzVkC3PQWv4esV+1djoni4pULuBb+IajS3CJdTqRcg3VnpSfrqIV31Or3OlvTLq0F0OjFKwC0LZQb2PBvU+EQZ81y32B/b3jd42XLmINTAMbuzP+U5DjHNF42VVMCZqFOqkFwN0a52eN4S5EtUTsEXFTs5KR0Gf0h5cwgfb8T8h4RDlY6UGFaWA/MOp87CCOORVdaSAOIzv83ihDrNfU/L+todRuh+GvT6qiv/xBD/Em3MXb+reUKxWOTQAFpzvcZD+t4YDuCS5zuSfoPUnyiapYu2pYeAYepeIOCx0sC6kvpceHqSYbXj0VfGlhzGgLep9IQw8TOqmMMhYdchE+Yksop0dn0ZLBvGKjZ2IRWFKUlszcRZjGywkMpNyCbvcEq94ADK2HSr/SkJHuYRhCO7TxUpSvBKSPdoiYvEDu2BDte+pLn3ibJnIHdJcWQH6lTn2gGN7aWySA+aU+CUxYYXdSOR1v8Mv2vFJNnV0ufxFX8xHyeLI4hNCi4elZZ9SWHoPWACLKUTTSN47pBtUwc+POHFJC0jUHXUH5EcD0iJgJ5rSpRYB/NjFhiFpFJQXyBSDmlKMx+0GbwbgzQh/AbdnyE0BVSQCwIdhxQc2/ZJt0aGJnazEqrFQDgOWAZ9Bwz65QyJqTkXD2I+XAxX7RwuqWJbINfpDcpeGYzx3tFye2Ex1AgJUpiCA5NLU68jFLi9tTJxdSqe7FIBs7kcT4206QxLlGZLU+S7A33Slyel/QnKK7aQ7uUBvKKnUSdagxbLQG2rvyK5t6sz4lmvbZWAQTusnNhusymex8czE+R2jWJaiDQygUqe6inJDaJyYM2XOMfKkbqVOcwCMmBe75NcaRLmY0TJZQGeoBICvhsL/D8Lu/ppD5NPRLQ7t7bqp8wzV1JKgkKYWFOTBup8BwhrCTkKVdTNq9mT6cLfWGkbPA3lAnI3DNcOnL94NDi5YoJUQlnCXuKc2UdCQzW94G0wJytoymSlQpX8KbVO6uIP5tLtC5c4qnKNVRFISw0Y0tZWhdhw5RmJWHC0TVO9OlSUB3sreO8Gd8sxCk7QmIIoYFSRcZhOieQt6xLj6G46NHtHFzEzJZFKil2CnI6niQaixboYjT+0c+ZLKVThvOQfhcBRNNrOSNRd4dVMTMkncJVaohVqsgbEDIgvlfwim2gFhkUiwBBABDOdWD8eN9YeOXgkvv8UWq6VKSk3Ca2bwaCiDhcSgJAqR/Egvc6wIOcvYGrTjp8qUuXUKytKFFQ53Eph+Es9jyEIxe1TMQEy5cwTDMMsKuQshT2yoLEBruAOERky1OU76ggnK9D/iscwSdA99XgsPLWnESTKJSpk0ruS6hvFr5EqFvSMEtnXGRfbTkrXLR3KZ0taUJMy97JLkDNg9w4IcWtFEJc1/+cWZyQVKpJLMed/SNPtLaCkpM0VIUV0rIFRO611VWJsP7Q3syVIMky1rArINbAgBSSUvd3YAnK55xD/4RLJJdGOx0qZvS1qKgCUneJBY6copp+BlJ+IgdVRsv0V31+8457tHDqVOm8RMI42ct6R1xxNB8jfZOlYGUr4S/RUKn7FDbrg8zaM+JtKuYPqI1WH22taElMmpSlEAJJchIDlqcnIv14Q3CvIciJJ2FbeL9P6watmShnMY/vJETsdi1Lwi10lBdIZ3sSm78wYyQl/X0eDg/YKbNNL2Gg3ClEciD8oP/AABPFXp9IpNk7RMhZIFQIYglh1yi4/8AFh/yR/P/ALYXxv2PmxGI7PfkN/2v6CAjYQA3yx1Zm9RGykSQoAtnGC7UTT+kTATZJAHKw08YOEvYKdk5GxEHJRPSn6Q4NgJ4q8h9Iy4UzEFjmM40eB7ThMtKVoKiA1T58M4Pjfsbkx3/AAEfmV5CI2O2PSgkE248NYutk7bRPXQEKBYm7NYjnzjRnCJWFAptSzg3GnneE4yjsXyb2c5wKlmVuISpQmNcVEBadQ7gOkXb5RfbH2SVLQZ6UgGwZOpDkagKFJG+wvF0nZktEs9zupNKhc0mlZKjycBuAaHtjTarA3Z3sLOLDVg45PpGUp9jU1VFaNlgKQb7oUhghIBuprggPx9+EmVs/vJlSQU7hu5DkFg4djr1flE0IAUlI3iCm6WASFqzP5nD3e0Spqw6ik5VMWYqd31uGOo4xi5slTsimWoEJFmYgjmS7XyNg3MZanNw4UTUHy0uCPAagecLQoEvqGSSbBsw3EOPWFSVsLFFLnIvo5A420yyjLn/ACTzWjO4nCA0oTupTdSmqNKiN5Orvo+YN4zsrCpEy5ISahSfiDGzvZiz35Rr+0O+lQTN3mJYNmXsLDKwHUeOEwM5HeErVTSHSq71JUGZtefXWO3G7VhNWWEuoVAlX5rkEjV+DN65QJ80FAqVKKS7XIUOAJFgA/p1iOE1IClLpSoliWLsQ4NwTdj4xW46UwBS9GhcbzatpGiSZnRIQuiSs0grqFMwCphSXDvbTMe0P7I2eSe973DltFLLmoMp0kAuyneIUrFhggoQXYFwXzLOQdIm7PkhwyELSMwtiTUWAcEcSXazRTG22Xv6VLq7tNVFAIpLovZg9hobcM3EOzkFaK5ppKd3NFw4ahWb/ECA/S8QtjYgGYpNBDpD3tcCyhSDYAh3yiGdnFK1FipCVlKQXpOlIL2PPxjHirFxaL5M1JuEluiS3J1OfMwIjzZAeylJGiRcANa7mBEaK4FsJUy06lKAUgmlYSXXk4sS4AOoi9GFQqSVmWoTN5PeJKKVFTC6SbDO45l7xExuw5ffzJvfd2oGyQtIBCQmzKG6HYDnpaI2C29KT+jynWQQAti1DEsxsHOb9PCd+C6o0W0sXJRJMpK1b1HeBbhwGKkgvTxDptneKnZ5EsUiXZYCpYFKr0hzUA92LJU5z5GKBG0RiFqQQlKUpBSxIs43S9harTM84u8NNUqlaihMtJ3RU7ghIDhRbTMtfg8KVoXkcmOFMU0kNa75c78/GM/JwiUKmKKAxWpRcCpQ5OS13yDMYlKx6lAzRSkgOEgEOCXt0F7nIdIjd+6ULJBUSRa9RcgMWZg0XzkiUSEoRVUmTLDXCqBUHFxxJD+4Lh4lYHvlpASZgWgqUboAUlwwuGLgAtzYm0PbPIIG8xAIJYuC9upLi/tE0zJYWoi7hhUGs5fPTP1jOU2Wo2ZrE4VeIwkwpSoFRRQlajYVpyqLpSbqAJs7aRlzsWcEFZQrdWEEMSQaSSbaAhvGOiox6VZdGNteHCw9WiSFFSVBnqB5ZkZOzGL+ol1RXFXpnJzsyc95avhKstE3JHGxBtEZclQCSQQFB0niOIjr6Jo3QpIKg4uwI4jxt6Q1NTKLGZLQogG5Skm5FuX9esUv1LT2hqDukPYLDshI5COe9oMEV4rEsHCWURbJk5DXjHS5eLFmytYX1Plk/jENMuUVqUJRqUp6mJfIeBZMOX6tPpErHxdM5UvC2ektk7ZG9svGBhNlzJgWUpagEmpxlmMs+UdVXgkfrKEJIKgtTswUS/m4HQvEYYpANRTd7k6kgavwvC+ofoDGdisMf0pQzpSoEjL4gM4306YEsA1RydmGW8XswcRSSVyJRPdSgnPLOpTAFjyP9nhSMWDSAxNQBJUWZStWLj+pjT57VUS4eyynChIIJsUi5YhnClM1wSAOT2tA2X+qImhCkgLAqbdqYWuG0JbkYWNvykyTLUHIm1JDlSaTLIcAksHJy0DEfiiNt7tClUkIQs0imzkupl79zuhyQ3BQ4Rg1bscdIM7UpdmZKiXAsUZpDaWLeELkYtICiDUFJDBgCCHpfwJ5ceWTkYzdpBLm7c9DFhspVwCbMXYXDcvLX3jOUa2Z22aBEwJYO6RozXI3iPyjO2nWJmGk2JToWAUGUFBQpa7uXyz8iYrsNMSkJsSRpo318Ytl4QKCiJwSCHAqpIKrG5BL02f1iIR5SpFRiYDtHPQqeslUxRSGQEEbuYUEsNDvOenCMbOCkllWJzHr7x0fFdmJaVEpmoFjetJz0d0gxn8fsqhVSF1E2LhBSxf/AKiuWgzj04x4rRXbKKZLMvuwtiCAsPcMoNcZi4I9YdkSkkEMCXZ3Cs8qQQWA4u/rE3bE9SEpl0ylMAe8oQVOfwuzUgHhmTe1q3DrIDjddtc89OEJXVk5FT0Tv0JNVQDaMDdzcEHRreXOJmysGl2U1OofOoNdy3DTSIWCdVntrFlPJkoG6KlFLcd0HXxB8BGcpPozjKtvZbrAQShAYF8wVOVXyuRdrRExBZFK6rFQSS7vYgF823rHjytXoxK0Ast+8uRx6+MWWzcepJB7pLBYmiou4QWoY2YqqNtQdAYx4+x87EKxMkMC5LJd6wXKQ9gG+sCNBJ2mAA+Hw6tXVIDly97i/hAhf4/bHS8/n9k/ZwXXMmWVdKlJqdZP7WjGxY5xP2Th5JV3kyXL70zSpJUoKUEg7lgLAWSNMoTsnC1ylOlkhZQQlTEvSCQcrO3gYkYXDy0mailQICxXpSGYpBzswfUh2ESrNFa+xl9nbImjETpsqhSlLUaQAkUFR3aTSzAF2taH8Ts/EKqUhASFk7qSGQLA6nMN5HjGhwslQxJUb7ymGQSXV53J8zGglyktYeIcE8XI8Y1iuWylRzP/AAvEI3qCo6U0mxIFgHOWjQn9FmndWhSUbxeg56BgHYsnxvpHUEyR9394Pueh6pB9mi+A9HKJdaSLNvEsXzDt4cucOnFFdLkClQBJLZl+N7nkzco6kJJ/Kk+BH1hEzDpINUoKBzAIL+CmhPHYaOXysQXACTZITazA7wPNstYV+nnNmsGN33nCbnm+msdBnYeUopqwhNPw7iN2zWY2ta2kGrByW/8ALoRpvy7kXsFBzr6wnjXoVI51IxzOxN1FVyHABvq4YjPS/SJU/aVBNQUSUhiGsyRU9yXv1PCNFi9nYVwyBURakr1LvctmG8WiQvBIIBKTZWeTEgBwc3ZsowcoWPRkpOOUgA0l1APpmbMOkOK26hKXS7iplJS5pdJSXF7tbh4tGklbEkBTFK1BwWfIAWDhi3U245CFT+zsguJaZiAzAVEgXBIa7gsLRpDHGStBJ+DNJ2mipBHeGxvTd1Nmk5FxcRD2vixNSKFKTYAhmDZMGe7F+GUaJfY7IhSnCSKu7U7kgg2l8uMSEdjZQTdZC3Bc0hPwtqgK9fOLWGtkun2YjHYkXQLAAtbeAANidXLeXWETdogGip0k0qVSXIpByIFvCNPM7DuQe9RYMABYsXDkqfwiCP8AhvNJB75JyuA37zCotbK9otQVEtGeM9CiaWJICuQqBdLM+YfpELEoLMDm136/fCN4nsHPF0lGtt4W/CMj95cIYPYTFZfqiHGqnyFWaGe1veBRofEwuDlKrAIsSx87t5xe7LKQUPZrXsGBLEnUaeEXM3sRigSQASyiGWM6gU5jQawaOx+KNIVKSAFPYpyIcuXcgGw+hiZQ5DUUiVsqX3jBycgSztvPby65xqJ20ZaAwSlRH5nB6l0PCtgbLMlN0sogOSQwHCz6xbKw75hP34fODFj4j+xk8TtxBzwstXkfdForcTteV/7OR4oH/wBRG2VsmWS5Cf5R83aGMR2ewys5Y8CfrHUpR9ENM53i8TIVnhJX8JUPQGMltfCJ+JCEo5Cq/m8dhndjcMf8wdF/UGK3GdhcOuyZs1J5kEe0XyhRPGRx3CYlXwuB1tfhGkxWEmTpctQKXSN6W5r/AAsQAGOvi3GBtjsp3K1CreH5mpKXsrpoeHTKpXiyCa3BSKXFymzEc3F35vGE8e7QcfQ+VglKF7rHIJuBSz36C2USNlT1KchJMtDJVSl1FJKjf1iHtFFYSoF6hcuMwBukaGJOy8VOQhaEKUhCmqpNINrgkXbk7Ri6oitmyW2kpLEAh7llAEHLgYEY8zk2dJyGg0A5iBE0vyjS4+vz+DpGDKUy1S5agUgqNDl3qqG81nsHfSBPnESUhNKFKIJCWA3TUv0HtETYiFJBSEBKVAKSQogl3G8DcRMmSwVAMF0guM2zuNYxujZftLDETGpsVOEmpruRqALH0gfpStKh4GELWS2Vgzmx3RqzaW5wnvWsQD5xaZouiZKxZ5/fIxLRjfvX2isCNWy0Hhp4wpK4qM2Dii4k45NgoN5n3iSnEoOsZ1dymzsXG8QOraw9VwcRayMlwNEGih2vtIJK0New4JCWdRd+BHpDE/EKAdJY+d4zmKxs0rdfxLDGzO2QHAM17XicmS1RElxLVWLdiCFXAIGQqc31466CDXPJIGRUDwBSXN+BNstIqpC5ZlhBBASoulTuSQSkgAbwcEAZFsw8PSQFrSoqKwJaaTLBNviAZviCSLRxcdh9zR7JRVMf8JDg2vxI4g5eHhF93KeA8oj4AJoSBYBIbTyA8Ylkx6OKPFCY2ZSeA8oSpA5jooj2MO2hJjUQjuxxP8yvrCThknMP1J+sOkCDaAKES5YSGAYcIMwoiCIgAS8E8KaCpgGFCYNoEACFQ1MmNqB1hyZLcf3+sV+LwD8ujD5v6wAMTp05jSqXyJu/IhrdYr5+1pqLK7sn7z3g3SBjdhuCxUeqkty+L6xQzuz05wCcuDG3gY0io+yG2P7R2mcQkpMjeTktKg4OjOPnGE2zhg5cKQprhnCTfn8Bd+ROsaTG7MUkEGaOikEHzb5xQ4nCn8w8I0UUyHJmVK1JLXDaGL7Z+0pSmSUlD3UxLElwcy/DzMVuOwmsVtwbxnPHqg7NXMwiQT+vknnUr5CCjOysUAGKEqPElTm/JUHGfxio7bKmhKEh0lQGf4s8rhtdILEg1VpDBINwcgQCm3QRCw8mulRIIL2HnxiQsJK2+ElglgVPbXyjy3ro37RMlhJTZTml/Fn1udYMLSci2enxdHPOK2YBLRSHJfNwxYXDav11hkYi5Cbhg7i5flcjXT6wbfkvnXZcS3Ci26kpDsQXD2Lgtq7Q6pJFjfqLcohBKlJMsAd4KcrbobJrWDuecScHjBM+EPugu9t7nqbDPjGmMqMrHlS3zA9IIW19f6Q9LwhVmM9Gt1iSNlv8XkMvaNlFsfKjH7ZxCKgy5iViySLpd7Bmu/3lDctBQoKd3AWyQXqmDdpYO75RoMT2HlLfeUCdSlKmB/KWBDaRNwOwUyUsld7WpAJYAX+3eHLHaRm6b2ZPZuzVEMhYJyqU4I3WKbhjmb87M0aPYuzkJCUCxSGyDEk7zEcTF3hsGkZiJaEAZCCOH2NyXgRh8OE8+f8Acw9AeDeOhKiLCgCAYDQxAgQGgmgGG0JeBBGAAzCXg3gqh0gAMmEiFKMJMABEwgwuCJgAbW/HjFVjsIpQtwzLk+hi2MIMAGI2hshZuEhzZt76xlsXh1JspJEdcWM4jz5NQZgeoBt45f0jSOVohws4riZXCKXG4fgI7hjNjJUXoQf4c/T2jI7c7LqQ8xKQc7NYjo1o0WRS0RwaOW5ZwI0x2ZLN6inlSLeZgoOIWdGwoSkBScwVaFNTjV7FmbOHJmLKwSipIEvvAbXVakOOYbPjEPEYpKMOCHH6xKHLU3DlznzyMUe0tpFaFle6sBKQMgQLWTqWtV/WPEhFy0ap2T/8VQveKkBkkuk2ToQRkCq5B1oPKFztpBCy60IUXcvdwCCLsHsW+ZtGKnzAoEAcBppe3LIefGEPMWgAkUggWGiKmJ4nOOn6fyTRsTtWasNKUlRX3gRSQ4CM1KtqKmeLH/h2ornTiokskAOeBH1jI7JmmVTMSMkHPK4I+cbX/h0kJXOUMrJ8XDxtGKjo0SpG9QhhAKwIaM8qyHiTBBI684sQtUwnl7wEy4MQsJMMQAIW8JIg2gAN4N4S0GEwAHBPAMFAAbwRP20EIAgGKgoKEJQp/iBB5fMfSABwQIH35QDAAkHw4wDBn784TpAASvv74QDA+/aEe0AAyz+2hJEAn759YSpVj8oACV9/esII+/aFE3hCjn936QAJPuPvpDag4vdwQf7QsH7+vHSEQAVOJ2JhyolUtDnO0FFukltIEO2Kkco2womShyT+uXn0VFRiVlUwkkk1al8iYECOfD0KJHkZj95cStm/+n/F7wIEbDRKUbK/dl/94jrWyJKQlLJAdiWADmnM8YECJLLdoMffnAgRZArXwhwQIEAAlwZgQIAFJzgHIQUCAAjnCIECAYZ+kJe/gPnAgQALOXl7wpX35QIEACOEAfP6wIEACV/i6fKEzcx1+RgQIACXl4QFa/ekCBAAWohh7D74wIEAAVkfvSEa+ECBAA0o7v8AL7iEKzPQH1MCBAAJaAQCQCWFyOUCBAg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0" name="Picture 12" descr="http://upload.wikimedia.org/wikipedia/commons/3/32/January_Suchodolski_-_Ochakiv_sie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0" y="4394650"/>
            <a:ext cx="3691758" cy="24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is.img.pravda.com/images/doc/7/5/752ecca-poltdux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89" y="3053813"/>
            <a:ext cx="3036816" cy="19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7/79/Kotlyarevsky-Museum_in_Polta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793"/>
            <a:ext cx="2941755" cy="22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uk/1/1b/%D0%9F%D0%BE%D0%BB%D1%82%D0%B0%D0%B2%D1%81%D1%8C%D0%BA%D0%B8%D0%B9_%D0%BF%D1%80%D0%BE%D1%81%D0%B2%D1%96%D1%82%D0%BD%D0%B8%D1%86%D1%8C%D0%BA%D0%B8%D0%B9_%D0%B1%D1%83%D0%B4%D0%B8%D0%BD%D0%BE%D0%BA_%D1%96%D0%BC._%D0%9C._%D0%92._%D0%93%D0%BE%D0%B3%D0%BE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02" y="3807061"/>
            <a:ext cx="4714798" cy="30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st.svitosvit.ua/file.aspx?id=622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88231"/>
            <a:ext cx="2566850" cy="24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438900"/>
            <a:ext cx="8686800" cy="838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33265" y="1"/>
            <a:ext cx="3669162" cy="666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 1810р</a:t>
            </a:r>
            <a:r>
              <a:rPr lang="ru-RU" sz="2000" dirty="0"/>
              <a:t>. </a:t>
            </a:r>
            <a:r>
              <a:rPr lang="ru-RU" sz="2000" dirty="0" err="1"/>
              <a:t>вийшов</a:t>
            </a:r>
            <a:r>
              <a:rPr lang="ru-RU" sz="2000" dirty="0"/>
              <a:t> у </a:t>
            </a:r>
            <a:r>
              <a:rPr lang="ru-RU" sz="2000" dirty="0" err="1"/>
              <a:t>відставку</a:t>
            </a:r>
            <a:r>
              <a:rPr lang="ru-RU" sz="2000" dirty="0"/>
              <a:t> в </a:t>
            </a:r>
            <a:r>
              <a:rPr lang="ru-RU" sz="2000" dirty="0" err="1"/>
              <a:t>чині</a:t>
            </a:r>
            <a:r>
              <a:rPr lang="ru-RU" sz="2000" dirty="0"/>
              <a:t> </a:t>
            </a:r>
            <a:r>
              <a:rPr lang="ru-RU" sz="2000" dirty="0" err="1"/>
              <a:t>капітана</a:t>
            </a:r>
            <a:r>
              <a:rPr lang="ru-RU" sz="2000" dirty="0"/>
              <a:t>, став </a:t>
            </a:r>
            <a:r>
              <a:rPr lang="ru-RU" sz="2000" dirty="0" err="1"/>
              <a:t>наглядачем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бідних</a:t>
            </a:r>
            <a:r>
              <a:rPr lang="ru-RU" sz="2000" dirty="0"/>
              <a:t> дворян </a:t>
            </a:r>
            <a:r>
              <a:rPr lang="ru-RU" sz="2000" dirty="0" smtClean="0"/>
              <a:t>на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перебував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до </a:t>
            </a:r>
            <a:r>
              <a:rPr lang="ru-RU" sz="2000" dirty="0" err="1"/>
              <a:t>кінця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 У 1812 р.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сформував</a:t>
            </a:r>
            <a:r>
              <a:rPr lang="ru-RU" sz="2000" dirty="0"/>
              <a:t> </a:t>
            </a:r>
            <a:r>
              <a:rPr lang="ru-RU" sz="2000" dirty="0" err="1"/>
              <a:t>український</a:t>
            </a:r>
            <a:r>
              <a:rPr lang="ru-RU" sz="2000" dirty="0"/>
              <a:t> </a:t>
            </a:r>
            <a:r>
              <a:rPr lang="ru-RU" sz="2000" dirty="0" err="1"/>
              <a:t>козацький</a:t>
            </a:r>
            <a:r>
              <a:rPr lang="ru-RU" sz="2000" dirty="0"/>
              <a:t> полк на </a:t>
            </a:r>
            <a:r>
              <a:rPr lang="ru-RU" sz="2000" dirty="0" err="1"/>
              <a:t>війну</a:t>
            </a:r>
            <a:r>
              <a:rPr lang="ru-RU" sz="2000" dirty="0"/>
              <a:t> з Наполеоном, у 1813-— 1814 </a:t>
            </a:r>
            <a:r>
              <a:rPr lang="ru-RU" sz="2000" dirty="0" err="1"/>
              <a:t>pp</a:t>
            </a:r>
            <a:r>
              <a:rPr lang="ru-RU" sz="2000" dirty="0"/>
              <a:t>. </a:t>
            </a:r>
            <a:r>
              <a:rPr lang="ru-RU" sz="2000" dirty="0" err="1"/>
              <a:t>працював</a:t>
            </a:r>
            <a:r>
              <a:rPr lang="ru-RU" sz="2000" dirty="0"/>
              <a:t> у </a:t>
            </a:r>
            <a:r>
              <a:rPr lang="ru-RU" sz="2000" dirty="0" err="1"/>
              <a:t>Дрездені</a:t>
            </a:r>
            <a:r>
              <a:rPr lang="ru-RU" sz="2000" dirty="0"/>
              <a:t> й </a:t>
            </a:r>
            <a:r>
              <a:rPr lang="ru-RU" sz="2000" dirty="0" err="1"/>
              <a:t>Петербурзі</a:t>
            </a:r>
            <a:r>
              <a:rPr lang="ru-RU" sz="2000" dirty="0"/>
              <a:t>. У 1818р. став членом </a:t>
            </a:r>
            <a:r>
              <a:rPr lang="ru-RU" sz="2000" dirty="0" err="1"/>
              <a:t>масонської</a:t>
            </a:r>
            <a:r>
              <a:rPr lang="ru-RU" sz="2000" dirty="0"/>
              <a:t> </a:t>
            </a:r>
            <a:r>
              <a:rPr lang="ru-RU" sz="2000" dirty="0" err="1"/>
              <a:t>ложі</a:t>
            </a:r>
            <a:r>
              <a:rPr lang="ru-RU" sz="2000" dirty="0"/>
              <a:t> «</a:t>
            </a:r>
            <a:r>
              <a:rPr lang="ru-RU" sz="2000" dirty="0" err="1"/>
              <a:t>Любов</a:t>
            </a:r>
            <a:r>
              <a:rPr lang="ru-RU" sz="2000" dirty="0"/>
              <a:t> до </a:t>
            </a:r>
            <a:r>
              <a:rPr lang="ru-RU" sz="2000" dirty="0" err="1"/>
              <a:t>істини</a:t>
            </a:r>
            <a:r>
              <a:rPr lang="ru-RU" sz="2000" dirty="0"/>
              <a:t>»,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обраний</a:t>
            </a:r>
            <a:r>
              <a:rPr lang="ru-RU" sz="2000" dirty="0"/>
              <a:t> членом </a:t>
            </a:r>
            <a:r>
              <a:rPr lang="ru-RU" sz="2000" dirty="0" err="1"/>
              <a:t>Харківського</a:t>
            </a:r>
            <a:r>
              <a:rPr lang="ru-RU" sz="2000" dirty="0"/>
              <a:t> </a:t>
            </a:r>
            <a:r>
              <a:rPr lang="ru-RU" sz="2000" dirty="0" err="1"/>
              <a:t>товариства</a:t>
            </a:r>
            <a:r>
              <a:rPr lang="ru-RU" sz="2000" dirty="0"/>
              <a:t> </a:t>
            </a:r>
            <a:r>
              <a:rPr lang="ru-RU" sz="2000" dirty="0" err="1"/>
              <a:t>любителів</a:t>
            </a:r>
            <a:r>
              <a:rPr lang="ru-RU" sz="2000" dirty="0"/>
              <a:t> красного </a:t>
            </a:r>
            <a:r>
              <a:rPr lang="ru-RU" sz="2000" dirty="0" err="1"/>
              <a:t>письменства</a:t>
            </a:r>
            <a:r>
              <a:rPr lang="ru-RU" sz="2000" dirty="0"/>
              <a:t>. 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/>
              <a:t>Котляревський</a:t>
            </a:r>
            <a:r>
              <a:rPr lang="ru-RU" sz="2000" dirty="0"/>
              <a:t> у </a:t>
            </a:r>
            <a:r>
              <a:rPr lang="ru-RU" sz="2000" dirty="0" smtClean="0"/>
              <a:t>1818—1821 </a:t>
            </a:r>
            <a:r>
              <a:rPr lang="ru-RU" sz="2000" dirty="0" err="1" smtClean="0"/>
              <a:t>pp</a:t>
            </a:r>
            <a:r>
              <a:rPr lang="ru-RU" sz="2000" dirty="0"/>
              <a:t>. </a:t>
            </a:r>
            <a:r>
              <a:rPr lang="ru-RU" sz="2000" dirty="0" err="1"/>
              <a:t>працював</a:t>
            </a:r>
            <a:r>
              <a:rPr lang="ru-RU" sz="2000" dirty="0"/>
              <a:t> директором </a:t>
            </a:r>
            <a:r>
              <a:rPr lang="ru-RU" sz="2000" dirty="0" err="1"/>
              <a:t>Полтавського</a:t>
            </a:r>
            <a:r>
              <a:rPr lang="ru-RU" sz="2000" dirty="0"/>
              <a:t> театру.  </a:t>
            </a:r>
            <a:endParaRPr lang="uk-UA" sz="2000" dirty="0"/>
          </a:p>
        </p:txBody>
      </p:sp>
      <p:pic>
        <p:nvPicPr>
          <p:cNvPr id="3074" name="Picture 2" descr="http://uchni.com.ua/pars_docs/refs/6/5985/5985_html_75152fe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06" y="-165038"/>
            <a:ext cx="3736394" cy="28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7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0"/>
            <a:ext cx="8686800" cy="838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52536" y="1124744"/>
            <a:ext cx="5375821" cy="2449587"/>
          </a:xfrm>
        </p:spPr>
        <p:txBody>
          <a:bodyPr>
            <a:normAutofit/>
          </a:bodyPr>
          <a:lstStyle/>
          <a:p>
            <a:r>
              <a:rPr lang="ru-RU" sz="2000" dirty="0"/>
              <a:t>З 1827 по 1835 </a:t>
            </a:r>
            <a:r>
              <a:rPr lang="ru-RU" sz="2000" dirty="0" err="1"/>
              <a:t>pp</a:t>
            </a:r>
            <a:r>
              <a:rPr lang="ru-RU" sz="2000" dirty="0"/>
              <a:t>. І. </a:t>
            </a:r>
            <a:r>
              <a:rPr lang="ru-RU" sz="2000" dirty="0" err="1"/>
              <a:t>Котляревський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, попечителем </a:t>
            </a:r>
            <a:r>
              <a:rPr lang="ru-RU" sz="2000" dirty="0" err="1"/>
              <a:t>Полтавського</a:t>
            </a:r>
            <a:r>
              <a:rPr lang="ru-RU" sz="2000" dirty="0"/>
              <a:t> </a:t>
            </a:r>
            <a:r>
              <a:rPr lang="ru-RU" sz="2000" dirty="0" err="1"/>
              <a:t>благодійно-лікувального</a:t>
            </a:r>
            <a:r>
              <a:rPr lang="ru-RU" sz="2000" dirty="0"/>
              <a:t> закладу. </a:t>
            </a:r>
            <a:br>
              <a:rPr lang="ru-RU" sz="2000" dirty="0"/>
            </a:br>
            <a:r>
              <a:rPr lang="ru-RU" sz="2000" dirty="0"/>
              <a:t>      </a:t>
            </a:r>
            <a:r>
              <a:rPr lang="ru-RU" sz="2000" dirty="0" err="1"/>
              <a:t>Іван</a:t>
            </a:r>
            <a:r>
              <a:rPr lang="ru-RU" sz="2000" dirty="0"/>
              <a:t> Петрович </a:t>
            </a:r>
            <a:r>
              <a:rPr lang="ru-RU" sz="2000" dirty="0" err="1"/>
              <a:t>Котляревський</a:t>
            </a:r>
            <a:r>
              <a:rPr lang="ru-RU" sz="2000" dirty="0"/>
              <a:t> помер 10 листопада 1838 р. </a:t>
            </a:r>
            <a:r>
              <a:rPr lang="ru-RU" sz="2000" dirty="0" err="1"/>
              <a:t>Похований</a:t>
            </a:r>
            <a:r>
              <a:rPr lang="ru-RU" sz="2000" dirty="0"/>
              <a:t> у </a:t>
            </a:r>
            <a:r>
              <a:rPr lang="ru-RU" sz="2000" dirty="0" err="1"/>
              <a:t>Полтаві</a:t>
            </a:r>
            <a:r>
              <a:rPr lang="ru-RU" sz="2000" dirty="0"/>
              <a:t>.</a:t>
            </a:r>
            <a:endParaRPr lang="uk-UA" sz="2000" dirty="0"/>
          </a:p>
          <a:p>
            <a:endParaRPr lang="uk-UA" sz="2000" dirty="0"/>
          </a:p>
        </p:txBody>
      </p:sp>
      <p:pic>
        <p:nvPicPr>
          <p:cNvPr id="4104" name="Picture 8" descr="http://poltava-arenda.com.ua/file/171375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8" y="2792870"/>
            <a:ext cx="5252932" cy="39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a/a0/%D0%9A%D0%BE%D1%82%D0%BB%D1%8F%D1%80%D0%B5%D0%B2%D1%81%D1%8C%D0%BA%D0%B8%D0%B9_%D0%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56" y="32657"/>
            <a:ext cx="3683798" cy="43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aveclassics.net/_nw/19/1545495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00" y="3019399"/>
            <a:ext cx="28575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uk/e/ee/%D0%A9%D0%B5%D0%BF%D0%BA%D1%96%D0%BD-%D0%A7%D1%83%D0%BF%D1%80%D1%83%D0%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400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una.6te.net/eneida/e1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1877" r="13505" b="1212"/>
          <a:stretch/>
        </p:blipFill>
        <p:spPr bwMode="auto">
          <a:xfrm>
            <a:off x="2543175" y="3019399"/>
            <a:ext cx="2533555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err="1" smtClean="0"/>
              <a:t>Основні</a:t>
            </a:r>
            <a:r>
              <a:rPr lang="ru-RU" sz="2400" i="1" dirty="0" smtClean="0"/>
              <a:t> твори:</a:t>
            </a:r>
          </a:p>
          <a:p>
            <a:r>
              <a:rPr lang="ru-RU" sz="2400" i="1" dirty="0" smtClean="0"/>
              <a:t>«</a:t>
            </a:r>
            <a:r>
              <a:rPr lang="ru-RU" sz="2400" i="1" dirty="0" err="1"/>
              <a:t>Енеїда</a:t>
            </a:r>
            <a:r>
              <a:rPr lang="ru-RU" sz="2400" i="1" dirty="0"/>
              <a:t>»</a:t>
            </a:r>
            <a:r>
              <a:rPr lang="ru-RU" sz="2400" dirty="0"/>
              <a:t> (1798)</a:t>
            </a:r>
          </a:p>
          <a:p>
            <a:r>
              <a:rPr lang="ru-RU" sz="2400" i="1" dirty="0"/>
              <a:t>«Москаль-</a:t>
            </a:r>
            <a:r>
              <a:rPr lang="ru-RU" sz="2400" i="1" dirty="0" err="1"/>
              <a:t>чарівник</a:t>
            </a:r>
            <a:r>
              <a:rPr lang="ru-RU" sz="2400" i="1" dirty="0"/>
              <a:t>»</a:t>
            </a:r>
            <a:r>
              <a:rPr lang="ru-RU" sz="2400" dirty="0"/>
              <a:t> (1819)</a:t>
            </a:r>
          </a:p>
          <a:p>
            <a:r>
              <a:rPr lang="ru-RU" sz="2400" i="1" dirty="0"/>
              <a:t>«Наталка-Полтавка»</a:t>
            </a:r>
            <a:r>
              <a:rPr lang="ru-RU" sz="2400" dirty="0"/>
              <a:t> (1819)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620688"/>
            <a:ext cx="4081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Творчість Котляревського має ключове значення, як у відродженні української культури, так і в пробудженні національної свідомості українського народу в цілому</a:t>
            </a:r>
            <a:r>
              <a:rPr lang="uk-UA" dirty="0" smtClean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енеїда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52736"/>
            <a:ext cx="4716016" cy="5805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бурлеско-травесна</a:t>
            </a:r>
            <a:r>
              <a:rPr lang="ru-RU" sz="2000" dirty="0" smtClean="0"/>
              <a:t> поема, написана на сюжет </a:t>
            </a:r>
            <a:r>
              <a:rPr lang="ru-RU" sz="2000" dirty="0" err="1" smtClean="0"/>
              <a:t>однойменної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класичної</a:t>
            </a:r>
            <a:r>
              <a:rPr lang="ru-RU" sz="2000" dirty="0" smtClean="0"/>
              <a:t> </a:t>
            </a:r>
            <a:r>
              <a:rPr lang="ru-RU" sz="2000" dirty="0" err="1"/>
              <a:t>поеми</a:t>
            </a:r>
            <a:r>
              <a:rPr lang="ru-RU" sz="2000" dirty="0"/>
              <a:t> </a:t>
            </a:r>
            <a:r>
              <a:rPr lang="ru-RU" sz="2000" dirty="0" err="1"/>
              <a:t>римського</a:t>
            </a:r>
            <a:r>
              <a:rPr lang="ru-RU" sz="2000" dirty="0"/>
              <a:t> </a:t>
            </a:r>
            <a:r>
              <a:rPr lang="ru-RU" sz="2000" dirty="0" err="1"/>
              <a:t>поета</a:t>
            </a:r>
            <a:r>
              <a:rPr lang="ru-RU" sz="2000" dirty="0"/>
              <a:t> </a:t>
            </a:r>
            <a:r>
              <a:rPr lang="ru-RU" sz="2000" b="1" dirty="0" err="1"/>
              <a:t>Вергілія</a:t>
            </a:r>
            <a:r>
              <a:rPr lang="ru-RU" sz="2000" dirty="0"/>
              <a:t>. </a:t>
            </a:r>
            <a:r>
              <a:rPr lang="uk-UA" sz="2000" dirty="0"/>
              <a:t>Розповідає про </a:t>
            </a:r>
            <a:r>
              <a:rPr lang="uk-UA" sz="2000" dirty="0" err="1"/>
              <a:t>пригоди троянського отам</a:t>
            </a:r>
            <a:r>
              <a:rPr lang="uk-UA" sz="2000" dirty="0"/>
              <a:t>ана Енея, який після зруйнування батьківщини ворогами, за кілька років поневірянь, разом зі своїм козацьким військом засновує омріяну державу в Римі, майбутню імперію</a:t>
            </a:r>
            <a:r>
              <a:rPr lang="uk-UA" sz="2000" dirty="0" smtClean="0"/>
              <a:t>.</a:t>
            </a:r>
            <a:r>
              <a:rPr lang="ru-RU" sz="2000" dirty="0"/>
              <a:t> «</a:t>
            </a:r>
            <a:r>
              <a:rPr lang="ru-RU" sz="2000" dirty="0" err="1"/>
              <a:t>Енеїда</a:t>
            </a:r>
            <a:r>
              <a:rPr lang="ru-RU" sz="2000" dirty="0"/>
              <a:t>» — перша </a:t>
            </a:r>
            <a:r>
              <a:rPr lang="ru-RU" sz="2000" dirty="0" err="1"/>
              <a:t>пам'ятка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письменства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укладена</a:t>
            </a:r>
            <a:r>
              <a:rPr lang="ru-RU" sz="2000" dirty="0"/>
              <a:t> </a:t>
            </a:r>
            <a:r>
              <a:rPr lang="ru-RU" sz="2000" i="1" u="sng" dirty="0" err="1"/>
              <a:t>розмовною</a:t>
            </a:r>
            <a:r>
              <a:rPr lang="ru-RU" sz="2000" i="1" u="sng" dirty="0"/>
              <a:t> </a:t>
            </a:r>
            <a:r>
              <a:rPr lang="ru-RU" sz="2000" i="1" u="sng" dirty="0" err="1"/>
              <a:t>українською</a:t>
            </a:r>
            <a:r>
              <a:rPr lang="ru-RU" sz="2000" i="1" u="sng" dirty="0"/>
              <a:t> </a:t>
            </a:r>
            <a:r>
              <a:rPr lang="ru-RU" sz="2000" i="1" u="sng" dirty="0" err="1"/>
              <a:t>мовою</a:t>
            </a:r>
            <a:r>
              <a:rPr lang="ru-RU" sz="2000" dirty="0" smtClean="0"/>
              <a:t>.</a:t>
            </a:r>
            <a:r>
              <a:rPr lang="uk-UA" sz="2000" dirty="0"/>
              <a:t> Перші три частини поеми були видані в </a:t>
            </a:r>
            <a:r>
              <a:rPr lang="uk-UA" sz="2000" b="1" dirty="0"/>
              <a:t>1798 </a:t>
            </a:r>
            <a:r>
              <a:rPr lang="uk-UA" sz="2000" b="1" dirty="0" smtClean="0"/>
              <a:t> </a:t>
            </a:r>
            <a:r>
              <a:rPr lang="uk-UA" sz="2000" dirty="0" smtClean="0"/>
              <a:t>році</a:t>
            </a:r>
            <a:r>
              <a:rPr lang="uk-UA" sz="2000" dirty="0"/>
              <a:t>, в Санкт-Петербурзі, без відома </a:t>
            </a:r>
            <a:r>
              <a:rPr lang="uk-UA" sz="2000" dirty="0" smtClean="0"/>
              <a:t>і згоди автора (коштом </a:t>
            </a:r>
            <a:r>
              <a:rPr lang="uk-UA" sz="2000" i="1" u="sng" dirty="0" smtClean="0"/>
              <a:t>Максима </a:t>
            </a:r>
            <a:r>
              <a:rPr lang="uk-UA" sz="2000" i="1" u="sng" dirty="0" err="1"/>
              <a:t>П</a:t>
            </a:r>
            <a:r>
              <a:rPr lang="uk-UA" sz="2000" i="1" u="sng" dirty="0" err="1" smtClean="0"/>
              <a:t>арпури</a:t>
            </a:r>
            <a:r>
              <a:rPr lang="uk-UA" sz="2000" dirty="0" smtClean="0"/>
              <a:t>). Повністю </a:t>
            </a:r>
            <a:r>
              <a:rPr lang="uk-UA" sz="2000" dirty="0"/>
              <a:t>«Енеїда» вийшла в світ після смерті Котляревського, в 1842 році. Поема є першокласним джерелом з українознавства, українського побуту та </a:t>
            </a:r>
            <a:r>
              <a:rPr lang="uk-UA" sz="2000" dirty="0" err="1"/>
              <a:t>ку</a:t>
            </a:r>
            <a:r>
              <a:rPr lang="uk-UA" sz="2000" dirty="0"/>
              <a:t>льтури </a:t>
            </a:r>
            <a:r>
              <a:rPr lang="uk-UA" sz="2000" dirty="0" smtClean="0"/>
              <a:t>18 століття. </a:t>
            </a:r>
            <a:endParaRPr lang="uk-UA" sz="2000" dirty="0"/>
          </a:p>
        </p:txBody>
      </p:sp>
      <p:pic>
        <p:nvPicPr>
          <p:cNvPr id="8194" name="Picture 2" descr="http://upload.wikimedia.org/wikipedia/commons/4/44/%D0%95%D0%BD%D0%B5%D1%97%D0%B4%D0%B0_%D0%9A%D0%BE%D1%82%D0%BB%D1%8F%D1%80%D0%B5%D0%B2%D1%81%D1%8C%D0%BA%D0%BE%D0%B3%D0%BE_2_%D0%B2%D0%B8%D0%B4%D0%B0%D0%BD%D0%BD%D1%8F_1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61" y="105574"/>
            <a:ext cx="3426275" cy="61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1.gstatic.com/images?q=tbn:ANd9GcRpH80K8PabfGF38M0s2LXivnL-TcfuCizDhBfNEVRbZDfXY5qS6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8850" r="8536" b="16747"/>
          <a:stretch/>
        </p:blipFill>
        <p:spPr bwMode="auto">
          <a:xfrm>
            <a:off x="4340358" y="2738537"/>
            <a:ext cx="1978090" cy="27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2276872"/>
            <a:ext cx="197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М. </a:t>
            </a:r>
            <a:r>
              <a:rPr lang="uk-UA" sz="2400" b="1" dirty="0" err="1" smtClean="0"/>
              <a:t>Парпура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49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lit.com.ua/wp-content/uploads/2014/12/5L5nWdsKOfMVsAjsEZNe7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26675" r="8886"/>
          <a:stretch/>
        </p:blipFill>
        <p:spPr bwMode="auto">
          <a:xfrm>
            <a:off x="755576" y="4077072"/>
            <a:ext cx="3996952" cy="249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alit.org/wp-content/uploads/2012/03/kny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2" y="3375518"/>
            <a:ext cx="38100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Нова українська література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96752"/>
            <a:ext cx="4788024" cy="3096344"/>
          </a:xfrm>
        </p:spPr>
        <p:txBody>
          <a:bodyPr>
            <a:normAutofit/>
          </a:bodyPr>
          <a:lstStyle/>
          <a:p>
            <a:r>
              <a:rPr lang="uk-UA" sz="2000" dirty="0"/>
              <a:t>Л</a:t>
            </a:r>
            <a:r>
              <a:rPr lang="uk-UA" sz="2000" dirty="0" smtClean="0"/>
              <a:t>ітература </a:t>
            </a:r>
            <a:r>
              <a:rPr lang="it-IT" sz="2000" b="1" dirty="0"/>
              <a:t>XIX</a:t>
            </a:r>
            <a:r>
              <a:rPr lang="it-IT" sz="2000" dirty="0"/>
              <a:t>—</a:t>
            </a:r>
            <a:r>
              <a:rPr lang="uk-UA" sz="2000" dirty="0"/>
              <a:t>початку </a:t>
            </a:r>
            <a:r>
              <a:rPr lang="it-IT" sz="2000" b="1" dirty="0"/>
              <a:t>XX</a:t>
            </a:r>
            <a:r>
              <a:rPr lang="it-IT" sz="2000" dirty="0"/>
              <a:t> </a:t>
            </a:r>
            <a:r>
              <a:rPr lang="uk-UA" sz="2000" dirty="0"/>
              <a:t>ст</a:t>
            </a:r>
            <a:r>
              <a:rPr lang="uk-UA" sz="2000" dirty="0" smtClean="0"/>
              <a:t>. називається новою з погляду </a:t>
            </a:r>
            <a:r>
              <a:rPr lang="ru-RU" sz="2000" dirty="0" err="1"/>
              <a:t>нової</a:t>
            </a:r>
            <a:r>
              <a:rPr lang="ru-RU" sz="2000" dirty="0"/>
              <a:t> тематики, нового героя і нового </a:t>
            </a:r>
            <a:r>
              <a:rPr lang="ru-RU" sz="2000" dirty="0" err="1"/>
              <a:t>мовного</a:t>
            </a:r>
            <a:r>
              <a:rPr lang="ru-RU" sz="2000" dirty="0"/>
              <a:t>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зрозуміло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з </a:t>
            </a:r>
            <a:r>
              <a:rPr lang="ru-RU" sz="2000" dirty="0" err="1"/>
              <a:t>погляду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естетичних</a:t>
            </a:r>
            <a:r>
              <a:rPr lang="ru-RU" sz="2000" dirty="0"/>
              <a:t> </a:t>
            </a:r>
            <a:r>
              <a:rPr lang="ru-RU" sz="2000" dirty="0" err="1"/>
              <a:t>критеріїв</a:t>
            </a:r>
            <a:r>
              <a:rPr lang="ru-RU" sz="2000" dirty="0"/>
              <a:t> і </a:t>
            </a:r>
            <a:r>
              <a:rPr lang="ru-RU" sz="2000" dirty="0" err="1"/>
              <a:t>уявлень</a:t>
            </a:r>
            <a:r>
              <a:rPr lang="ru-RU" sz="2000" dirty="0"/>
              <a:t> </a:t>
            </a:r>
            <a:r>
              <a:rPr lang="ru-RU" sz="2000" dirty="0" err="1"/>
              <a:t>література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втратила</a:t>
            </a:r>
            <a:r>
              <a:rPr lang="ru-RU" sz="2000" dirty="0"/>
              <a:t> новизну, і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залишилася</a:t>
            </a:r>
            <a:r>
              <a:rPr lang="ru-RU" sz="2000" dirty="0"/>
              <a:t> </a:t>
            </a:r>
            <a:r>
              <a:rPr lang="ru-RU" sz="2000" dirty="0" err="1" smtClean="0"/>
              <a:t>традиційною</a:t>
            </a:r>
            <a:r>
              <a:rPr lang="ru-RU" sz="2000" dirty="0" smtClean="0"/>
              <a:t>).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uk-UA" sz="2000" dirty="0"/>
          </a:p>
        </p:txBody>
      </p:sp>
      <p:pic>
        <p:nvPicPr>
          <p:cNvPr id="1028" name="Picture 4" descr="http://orthodoxbook.org.ua/images/stories/pravila/bo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41" y="1130625"/>
            <a:ext cx="3825026" cy="258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Century Schoolbook" panose="02040604050505020304" pitchFamily="18" charset="0"/>
                <a:ea typeface="chs_boot" panose="020B0502040204020203" pitchFamily="34" charset="-120"/>
                <a:cs typeface="Angsana New" panose="02020603050405020304" pitchFamily="18" charset="-34"/>
              </a:rPr>
              <a:t>Кінець</a:t>
            </a:r>
            <a:endParaRPr lang="uk-UA" b="1" dirty="0">
              <a:solidFill>
                <a:srgbClr val="FF0000"/>
              </a:solidFill>
              <a:latin typeface="Century Schoolbook" panose="02040604050505020304" pitchFamily="18" charset="0"/>
              <a:ea typeface="chs_boot" panose="020B0502040204020203" pitchFamily="34" charset="-120"/>
              <a:cs typeface="Angsana New" panose="02020603050405020304" pitchFamily="18" charset="-34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4" name="Picture 4" descr="http://proridne.org/folklore/image/%D0%95%D0%BD%D0%B5%D1%97%D0%B4%D0%B0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60" y="1794722"/>
            <a:ext cx="97871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441845" cy="5955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Роль усної народної творчості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0" y="1124744"/>
            <a:ext cx="4176464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Зрозуміло, що визначальною для пізнання народу, його самосвідомості й світосприйняття була </a:t>
            </a:r>
            <a:r>
              <a:rPr lang="uk-UA" dirty="0" smtClean="0"/>
              <a:t>            </a:t>
            </a:r>
            <a:r>
              <a:rPr lang="uk-UA" sz="3400" b="1" dirty="0" smtClean="0"/>
              <a:t>усна </a:t>
            </a:r>
            <a:r>
              <a:rPr lang="uk-UA" sz="3400" b="1" dirty="0"/>
              <a:t>народна творчість</a:t>
            </a:r>
            <a:r>
              <a:rPr lang="uk-UA" dirty="0"/>
              <a:t>. </a:t>
            </a:r>
            <a:r>
              <a:rPr lang="uk-UA" dirty="0" smtClean="0"/>
              <a:t>   Саме </a:t>
            </a:r>
            <a:r>
              <a:rPr lang="uk-UA" dirty="0"/>
              <a:t>вона й послужила найпотужнішим джерелом нових образів та ідей, прокладаючи в літературі шлях демократичним героям, живій народній мові.</a:t>
            </a:r>
          </a:p>
        </p:txBody>
      </p:sp>
      <p:pic>
        <p:nvPicPr>
          <p:cNvPr id="2050" name="Picture 2" descr="http://shkola.ua/web/uploads/book/54/images/cwUwv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14" y="116632"/>
            <a:ext cx="429099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xb694wYHCp1XjRUNisHVydThx0UBdZhlLxCPRW4p4wOHrL9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4497"/>
            <a:ext cx="3500547" cy="28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91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404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НОВА УКРАЇНСЬКА ЛІТЕРАТУРА</a:t>
            </a:r>
            <a:br>
              <a:rPr lang="uk-UA" dirty="0" smtClean="0"/>
            </a:br>
            <a:r>
              <a:rPr lang="uk-UA" dirty="0" smtClean="0"/>
              <a:t>кінець 18 – початок 19 ст.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35896" y="1412776"/>
            <a:ext cx="5355704" cy="5256584"/>
          </a:xfrm>
        </p:spPr>
        <p:txBody>
          <a:bodyPr>
            <a:normAutofit/>
          </a:bodyPr>
          <a:lstStyle/>
          <a:p>
            <a:r>
              <a:rPr lang="uk-UA" sz="2800" b="1" i="1" dirty="0"/>
              <a:t>Зародилася в історії укр. </a:t>
            </a:r>
            <a:r>
              <a:rPr lang="uk-UA" sz="2800" b="1" i="1" dirty="0" err="1"/>
              <a:t>літ-ри</a:t>
            </a:r>
            <a:r>
              <a:rPr lang="uk-UA" sz="2800" b="1" i="1" dirty="0"/>
              <a:t>, що охоплює 19 ст.</a:t>
            </a:r>
          </a:p>
          <a:p>
            <a:r>
              <a:rPr lang="ru-RU" sz="2800" b="1" i="1" dirty="0" err="1"/>
              <a:t>Характеризується</a:t>
            </a:r>
            <a:r>
              <a:rPr lang="ru-RU" sz="2800" b="1" i="1" dirty="0"/>
              <a:t> </a:t>
            </a:r>
            <a:r>
              <a:rPr lang="ru-RU" sz="2800" b="1" i="1" dirty="0" err="1"/>
              <a:t>становленням</a:t>
            </a:r>
            <a:r>
              <a:rPr lang="ru-RU" sz="2800" b="1" i="1" dirty="0"/>
              <a:t> </a:t>
            </a:r>
            <a:r>
              <a:rPr lang="ru-RU" sz="2800" b="1" i="1" dirty="0" err="1"/>
              <a:t>нової</a:t>
            </a:r>
            <a:r>
              <a:rPr lang="ru-RU" sz="2800" b="1" i="1" dirty="0"/>
              <a:t>, </a:t>
            </a:r>
            <a:r>
              <a:rPr lang="ru-RU" sz="2800" b="1" i="1" dirty="0" err="1"/>
              <a:t>ближчої</a:t>
            </a:r>
            <a:r>
              <a:rPr lang="ru-RU" sz="2800" b="1" i="1" dirty="0"/>
              <a:t> і </a:t>
            </a:r>
            <a:r>
              <a:rPr lang="ru-RU" sz="2800" b="1" i="1" dirty="0" err="1"/>
              <a:t>зрозумілішої</a:t>
            </a:r>
            <a:r>
              <a:rPr lang="ru-RU" sz="2800" b="1" i="1" dirty="0"/>
              <a:t> для народу </a:t>
            </a:r>
            <a:r>
              <a:rPr lang="ru-RU" sz="2800" b="1" i="1" dirty="0" err="1"/>
              <a:t>літератури</a:t>
            </a:r>
            <a:r>
              <a:rPr lang="ru-RU" sz="2800" b="1" i="1" dirty="0"/>
              <a:t>.</a:t>
            </a:r>
          </a:p>
          <a:p>
            <a:r>
              <a:rPr lang="ru-RU" sz="2800" b="1" i="1" dirty="0" err="1"/>
              <a:t>Передумова</a:t>
            </a:r>
            <a:r>
              <a:rPr lang="ru-RU" sz="2800" b="1" i="1" dirty="0"/>
              <a:t>  - </a:t>
            </a:r>
            <a:r>
              <a:rPr lang="ru-RU" sz="2800" b="1" dirty="0" err="1"/>
              <a:t>кінець</a:t>
            </a:r>
            <a:r>
              <a:rPr lang="ru-RU" sz="2800" b="1" dirty="0"/>
              <a:t> 18 — початок 19 </a:t>
            </a:r>
            <a:r>
              <a:rPr lang="ru-RU" sz="2800" b="1" dirty="0" err="1"/>
              <a:t>століття</a:t>
            </a:r>
            <a:r>
              <a:rPr lang="ru-RU" sz="2800" b="1" dirty="0"/>
              <a:t>, час, коли </a:t>
            </a:r>
            <a:r>
              <a:rPr lang="ru-RU" sz="2800" b="1" dirty="0" err="1"/>
              <a:t>завершується</a:t>
            </a:r>
            <a:r>
              <a:rPr lang="ru-RU" sz="2800" b="1" dirty="0"/>
              <a:t> </a:t>
            </a:r>
            <a:r>
              <a:rPr lang="ru-RU" sz="2800" b="1" dirty="0" err="1"/>
              <a:t>процес</a:t>
            </a:r>
            <a:r>
              <a:rPr lang="ru-RU" sz="2800" b="1" dirty="0"/>
              <a:t> </a:t>
            </a:r>
            <a:r>
              <a:rPr lang="ru-RU" sz="2800" b="1" dirty="0" err="1"/>
              <a:t>ліквідації</a:t>
            </a:r>
            <a:r>
              <a:rPr lang="ru-RU" sz="2800" b="1" dirty="0"/>
              <a:t> будь-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ознак</a:t>
            </a:r>
            <a:r>
              <a:rPr lang="ru-RU" sz="2800" b="1" dirty="0"/>
              <a:t> </a:t>
            </a:r>
            <a:r>
              <a:rPr lang="ru-RU" sz="2800" b="1" dirty="0" err="1"/>
              <a:t>державності</a:t>
            </a:r>
            <a:r>
              <a:rPr lang="ru-RU" sz="2800" b="1" dirty="0"/>
              <a:t> </a:t>
            </a:r>
            <a:r>
              <a:rPr lang="ru-RU" sz="2800" b="1" dirty="0" err="1"/>
              <a:t>України</a:t>
            </a:r>
            <a:r>
              <a:rPr lang="ru-RU" sz="2800" b="1" dirty="0"/>
              <a:t>.</a:t>
            </a:r>
            <a:endParaRPr lang="uk-UA" sz="2800" b="1" i="1" dirty="0"/>
          </a:p>
          <a:p>
            <a:endParaRPr lang="uk-UA" sz="2800" b="1" i="1" dirty="0"/>
          </a:p>
        </p:txBody>
      </p:sp>
      <p:pic>
        <p:nvPicPr>
          <p:cNvPr id="2050" name="Picture 2" descr="Izbornik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" y="1340769"/>
            <a:ext cx="366586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0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 періоди розвитку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кінця</a:t>
            </a:r>
            <a:r>
              <a:rPr lang="ru-RU" sz="2800" dirty="0" smtClean="0"/>
              <a:t> </a:t>
            </a:r>
            <a:r>
              <a:rPr lang="ru-RU" sz="2800" b="1" dirty="0"/>
              <a:t>XVIII</a:t>
            </a:r>
            <a:r>
              <a:rPr lang="ru-RU" sz="2800" dirty="0"/>
              <a:t>—</a:t>
            </a:r>
            <a:r>
              <a:rPr lang="ru-RU" sz="2800" b="1" dirty="0"/>
              <a:t>40</a:t>
            </a:r>
            <a:r>
              <a:rPr lang="ru-RU" sz="2800" dirty="0"/>
              <a:t>-х </a:t>
            </a:r>
            <a:r>
              <a:rPr lang="ru-RU" sz="2800" dirty="0" err="1"/>
              <a:t>pp</a:t>
            </a:r>
            <a:r>
              <a:rPr lang="ru-RU" sz="2800" dirty="0"/>
              <a:t>. </a:t>
            </a:r>
            <a:r>
              <a:rPr lang="ru-RU" sz="2800" b="1" dirty="0"/>
              <a:t>XIX</a:t>
            </a:r>
            <a:r>
              <a:rPr lang="ru-RU" sz="2800" dirty="0"/>
              <a:t> </a:t>
            </a:r>
            <a:r>
              <a:rPr lang="ru-RU" sz="2800" dirty="0" smtClean="0"/>
              <a:t>ст.</a:t>
            </a:r>
          </a:p>
          <a:p>
            <a:r>
              <a:rPr lang="ru-RU" sz="2800" b="1" dirty="0" smtClean="0"/>
              <a:t>40</a:t>
            </a:r>
            <a:r>
              <a:rPr lang="ru-RU" sz="2800" dirty="0" smtClean="0"/>
              <a:t>—</a:t>
            </a:r>
            <a:r>
              <a:rPr lang="ru-RU" sz="2800" b="1" dirty="0" smtClean="0"/>
              <a:t>60</a:t>
            </a:r>
            <a:r>
              <a:rPr lang="ru-RU" sz="2800" dirty="0" smtClean="0"/>
              <a:t>-х </a:t>
            </a:r>
            <a:r>
              <a:rPr lang="ru-RU" sz="2800" dirty="0" err="1"/>
              <a:t>pp</a:t>
            </a:r>
            <a:r>
              <a:rPr lang="ru-RU" sz="2800" dirty="0"/>
              <a:t>. </a:t>
            </a:r>
            <a:r>
              <a:rPr lang="ru-RU" sz="2800" b="1" dirty="0"/>
              <a:t>XIX</a:t>
            </a:r>
            <a:r>
              <a:rPr lang="ru-RU" sz="2800" dirty="0"/>
              <a:t> </a:t>
            </a:r>
            <a:r>
              <a:rPr lang="ru-RU" sz="2800" dirty="0" smtClean="0"/>
              <a:t>ст.</a:t>
            </a:r>
          </a:p>
          <a:p>
            <a:r>
              <a:rPr lang="ru-RU" sz="2800" b="1" dirty="0" smtClean="0"/>
              <a:t>70</a:t>
            </a:r>
            <a:r>
              <a:rPr lang="ru-RU" sz="2800" dirty="0" smtClean="0"/>
              <a:t>—</a:t>
            </a:r>
            <a:r>
              <a:rPr lang="ru-RU" sz="2800" b="1" dirty="0" smtClean="0"/>
              <a:t>90</a:t>
            </a:r>
            <a:r>
              <a:rPr lang="ru-RU" sz="2800" dirty="0" smtClean="0"/>
              <a:t>-х </a:t>
            </a:r>
            <a:r>
              <a:rPr lang="ru-RU" sz="2800" dirty="0" err="1"/>
              <a:t>pp</a:t>
            </a:r>
            <a:r>
              <a:rPr lang="ru-RU" sz="2800" dirty="0"/>
              <a:t>. </a:t>
            </a:r>
            <a:r>
              <a:rPr lang="ru-RU" sz="2800" b="1" dirty="0"/>
              <a:t>XIX</a:t>
            </a:r>
            <a:r>
              <a:rPr lang="ru-RU" sz="2800" dirty="0"/>
              <a:t> </a:t>
            </a:r>
            <a:r>
              <a:rPr lang="ru-RU" sz="2800" dirty="0" smtClean="0"/>
              <a:t>ст.</a:t>
            </a:r>
          </a:p>
          <a:p>
            <a:r>
              <a:rPr lang="ru-RU" sz="2800" dirty="0" err="1" smtClean="0"/>
              <a:t>кінця</a:t>
            </a:r>
            <a:r>
              <a:rPr lang="ru-RU" sz="2800" dirty="0" smtClean="0"/>
              <a:t> </a:t>
            </a:r>
            <a:r>
              <a:rPr lang="ru-RU" sz="2800" b="1" dirty="0" smtClean="0"/>
              <a:t>XIX</a:t>
            </a:r>
            <a:r>
              <a:rPr lang="ru-RU" sz="2800" dirty="0" smtClean="0"/>
              <a:t>—початку </a:t>
            </a:r>
            <a:r>
              <a:rPr lang="ru-RU" sz="2800" b="1" dirty="0"/>
              <a:t>XX</a:t>
            </a:r>
            <a:r>
              <a:rPr lang="ru-RU" sz="2800" dirty="0"/>
              <a:t> ст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( Вона </a:t>
            </a:r>
            <a:r>
              <a:rPr lang="ru-RU" sz="2800" dirty="0" err="1" smtClean="0"/>
              <a:t>поділена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періоди</a:t>
            </a:r>
            <a:r>
              <a:rPr lang="ru-RU" sz="2800" dirty="0" smtClean="0"/>
              <a:t> для того,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відображати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осн</a:t>
            </a:r>
            <a:r>
              <a:rPr lang="ru-RU" sz="2800" dirty="0" smtClean="0"/>
              <a:t>.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і </a:t>
            </a:r>
            <a:r>
              <a:rPr lang="ru-RU" sz="2800" dirty="0" err="1" smtClean="0"/>
              <a:t>тенденції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літ</a:t>
            </a:r>
            <a:r>
              <a:rPr lang="ru-RU" sz="2800" dirty="0" smtClean="0"/>
              <a:t>.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стилі</a:t>
            </a:r>
            <a:r>
              <a:rPr lang="ru-RU" sz="2800" dirty="0" smtClean="0"/>
              <a:t> і </a:t>
            </a:r>
            <a:r>
              <a:rPr lang="ru-RU" sz="2800" b="1" dirty="0" smtClean="0"/>
              <a:t>напрямки</a:t>
            </a:r>
            <a:r>
              <a:rPr lang="ru-RU" sz="2800" dirty="0" smtClean="0"/>
              <a:t> )</a:t>
            </a:r>
            <a:endParaRPr lang="uk-UA" sz="2800" dirty="0"/>
          </a:p>
        </p:txBody>
      </p:sp>
      <p:pic>
        <p:nvPicPr>
          <p:cNvPr id="4" name="Picture 2" descr="http://s14.mggcdn.net/s/data/peoples/8/3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9704"/>
            <a:ext cx="1512168" cy="19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krlitzno.com.ua/wp-content/uploads/2013/01/%D0%A2%D0%B0%D1%80%D0%B0%D1%81-%D0%A8%D0%B5%D0%B2%D1%87%D0%B5%D0%BD%D0%BA%D0%BE-%D0%B1%D1%96%D0%BE%D0%B3%D1%80%D0%B0%D1%84%D1%96%D1%8F-%D1%81%D1%82%D0%B8%D1%81%D0%BB%D0%B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69704"/>
            <a:ext cx="1496741" cy="19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greatest.com.ua/files/main/franko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149674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eoples.ru/art/literature/poetry/contemporary/ukrainka/ukraink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60" y="2444758"/>
            <a:ext cx="151216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/>
              <a:t>кінець</a:t>
            </a:r>
            <a:r>
              <a:rPr lang="ru-RU" sz="4000" dirty="0" smtClean="0"/>
              <a:t> </a:t>
            </a:r>
            <a:r>
              <a:rPr lang="ru-RU" sz="4000" dirty="0"/>
              <a:t>XVIII—40-х </a:t>
            </a:r>
            <a:r>
              <a:rPr lang="ru-RU" sz="4000" dirty="0" err="1"/>
              <a:t>pp</a:t>
            </a:r>
            <a:r>
              <a:rPr lang="ru-RU" sz="4000" dirty="0"/>
              <a:t>. XIX ст.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/>
              <a:t>Р</a:t>
            </a:r>
            <a:r>
              <a:rPr lang="ru-RU" sz="2000" dirty="0" err="1" smtClean="0"/>
              <a:t>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просвітительский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реалізм</a:t>
            </a:r>
            <a:r>
              <a:rPr lang="ru-RU" sz="2000" dirty="0" smtClean="0"/>
              <a:t>,</a:t>
            </a:r>
            <a:r>
              <a:rPr lang="ru-RU" sz="2000" dirty="0"/>
              <a:t> </a:t>
            </a:r>
            <a:r>
              <a:rPr lang="ru-RU" sz="2000" dirty="0" err="1" smtClean="0"/>
              <a:t>сентименталізм</a:t>
            </a:r>
            <a:r>
              <a:rPr lang="ru-RU" sz="2000" dirty="0" smtClean="0"/>
              <a:t> та </a:t>
            </a:r>
            <a:r>
              <a:rPr lang="ru-RU" sz="2000" b="1" dirty="0" smtClean="0"/>
              <a:t>романтизм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. </a:t>
            </a:r>
            <a:r>
              <a:rPr lang="ru-RU" sz="2000" dirty="0" err="1"/>
              <a:t>Формуються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провідні</a:t>
            </a:r>
            <a:r>
              <a:rPr lang="ru-RU" sz="2000" dirty="0"/>
              <a:t> </a:t>
            </a:r>
            <a:r>
              <a:rPr lang="ru-RU" sz="2000" dirty="0" err="1" smtClean="0"/>
              <a:t>жанри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поезії</a:t>
            </a:r>
            <a:r>
              <a:rPr lang="ru-RU" sz="2000" dirty="0" smtClean="0"/>
              <a:t>,</a:t>
            </a:r>
            <a:r>
              <a:rPr lang="ru-RU" sz="2000" dirty="0"/>
              <a:t> </a:t>
            </a:r>
            <a:r>
              <a:rPr lang="ru-RU" sz="2000" b="1" dirty="0" err="1" smtClean="0"/>
              <a:t>прози</a:t>
            </a:r>
            <a:r>
              <a:rPr lang="ru-RU" sz="2000" dirty="0"/>
              <a:t> та </a:t>
            </a:r>
            <a:r>
              <a:rPr lang="ru-RU" sz="2000" b="1" dirty="0" err="1"/>
              <a:t>драми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в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розвивалась</a:t>
            </a:r>
            <a:r>
              <a:rPr lang="ru-RU" sz="2000" dirty="0"/>
              <a:t> </a:t>
            </a:r>
            <a:r>
              <a:rPr lang="ru-RU" sz="2000" dirty="0" err="1" smtClean="0"/>
              <a:t>літературна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/>
              <a:t>мова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оновлення</a:t>
            </a:r>
            <a:r>
              <a:rPr lang="ru-RU" sz="2000" dirty="0"/>
              <a:t> і </a:t>
            </a:r>
            <a:r>
              <a:rPr lang="ru-RU" sz="2000" dirty="0" err="1"/>
              <a:t>змісту</a:t>
            </a:r>
            <a:r>
              <a:rPr lang="ru-RU" sz="2000" dirty="0"/>
              <a:t>, і </a:t>
            </a:r>
            <a:r>
              <a:rPr lang="ru-RU" sz="2000" dirty="0" err="1"/>
              <a:t>форми</a:t>
            </a:r>
            <a:r>
              <a:rPr lang="ru-RU" sz="2000" dirty="0"/>
              <a:t> стала народна </a:t>
            </a:r>
            <a:r>
              <a:rPr lang="ru-RU" sz="2000" dirty="0" err="1"/>
              <a:t>поезія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фолькльору</a:t>
            </a:r>
            <a:r>
              <a:rPr lang="ru-RU" sz="2000" dirty="0" smtClean="0"/>
              <a:t> (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поезій</a:t>
            </a:r>
            <a:r>
              <a:rPr lang="ru-RU" sz="2000" dirty="0" smtClean="0"/>
              <a:t>), </a:t>
            </a:r>
            <a:r>
              <a:rPr lang="ru-RU" sz="2000" dirty="0" err="1" smtClean="0"/>
              <a:t>відновл</a:t>
            </a:r>
            <a:r>
              <a:rPr lang="ru-RU" sz="2000" dirty="0" smtClean="0"/>
              <a:t>. культ. </a:t>
            </a:r>
            <a:r>
              <a:rPr lang="ru-RU" sz="2200" dirty="0" err="1" smtClean="0"/>
              <a:t>спадщини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err="1" smtClean="0"/>
              <a:t>Представники</a:t>
            </a:r>
            <a:r>
              <a:rPr lang="ru-RU" sz="2000" dirty="0" smtClean="0"/>
              <a:t>: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представники</a:t>
            </a:r>
            <a:r>
              <a:rPr lang="ru-RU" sz="2000" dirty="0"/>
              <a:t>—</a:t>
            </a:r>
            <a:r>
              <a:rPr lang="ru-RU" sz="2000" b="1" dirty="0"/>
              <a:t>І. </a:t>
            </a:r>
            <a:r>
              <a:rPr lang="ru-RU" sz="2000" b="1" dirty="0" err="1"/>
              <a:t>Котляревський</a:t>
            </a:r>
            <a:r>
              <a:rPr lang="ru-RU" sz="2000" dirty="0"/>
              <a:t>, Г. </a:t>
            </a:r>
            <a:r>
              <a:rPr lang="ru-RU" sz="2000" dirty="0" err="1"/>
              <a:t>Квітка-Основ'яненко</a:t>
            </a:r>
            <a:r>
              <a:rPr lang="ru-RU" sz="2000" dirty="0"/>
              <a:t>, П. </a:t>
            </a:r>
            <a:r>
              <a:rPr lang="ru-RU" sz="2000" dirty="0" err="1"/>
              <a:t>Гулак-Артемовський</a:t>
            </a:r>
            <a:r>
              <a:rPr lang="ru-RU" sz="2000" dirty="0"/>
              <a:t>, Є. </a:t>
            </a:r>
            <a:r>
              <a:rPr lang="ru-RU" sz="2000" dirty="0" err="1"/>
              <a:t>Гребінка</a:t>
            </a:r>
            <a:r>
              <a:rPr lang="ru-RU" sz="2000" dirty="0"/>
              <a:t>, М. Шашкевич та </a:t>
            </a:r>
            <a:r>
              <a:rPr lang="ru-RU" sz="2000" dirty="0" err="1"/>
              <a:t>ін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 smtClean="0"/>
              <a:t>Саме</a:t>
            </a:r>
            <a:r>
              <a:rPr lang="ru-RU" sz="2000" dirty="0" smtClean="0"/>
              <a:t> 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пероді</a:t>
            </a:r>
            <a:r>
              <a:rPr lang="ru-RU" sz="2000" dirty="0" smtClean="0"/>
              <a:t> ( 1798 р. В Санкт-</a:t>
            </a:r>
            <a:r>
              <a:rPr lang="ru-RU" sz="2000" dirty="0" err="1" smtClean="0"/>
              <a:t>Петербурзі</a:t>
            </a:r>
            <a:r>
              <a:rPr lang="ru-RU" sz="2000" dirty="0"/>
              <a:t> </a:t>
            </a:r>
            <a:r>
              <a:rPr lang="ru-RU" sz="2000" dirty="0" smtClean="0"/>
              <a:t>) </a:t>
            </a:r>
            <a:r>
              <a:rPr lang="ru-RU" sz="2000" dirty="0" err="1" smtClean="0"/>
              <a:t>Котляревський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/>
              <a:t>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uk-UA" sz="2000" dirty="0" smtClean="0"/>
              <a:t>Енеїду</a:t>
            </a:r>
            <a:r>
              <a:rPr lang="en-US" sz="2000" dirty="0" smtClean="0"/>
              <a:t>”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074" name="Picture 2" descr="http://s14.mggcdn.net/s/data/peoples/8/3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" y="3645024"/>
            <a:ext cx="1869987" cy="24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yslenedrevo.com.ua/files/MDr/lit/KvitkaOsn/Vol1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43" y="3645024"/>
            <a:ext cx="2038555" cy="24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isni.org.ua/files/006/001416_semen_hulakartemovsk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09" y="3650554"/>
            <a:ext cx="1726739" cy="24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ukrreferat.com/lib/literat/ukrainski_pysmennyky/grebinka.files/image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22" y="3621375"/>
            <a:ext cx="1876395" cy="24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day.kiev.ua/sites/default/files/main/openpublish_article/20111109/4204-6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17" y="3653949"/>
            <a:ext cx="1809567" cy="23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творів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b="1" dirty="0" smtClean="0"/>
              <a:t>Енеїда</a:t>
            </a:r>
            <a:r>
              <a:rPr lang="en-US" dirty="0" smtClean="0"/>
              <a:t>”</a:t>
            </a:r>
            <a:r>
              <a:rPr lang="uk-UA" b="1" dirty="0"/>
              <a:t>  </a:t>
            </a:r>
            <a:r>
              <a:rPr lang="uk-UA" dirty="0" smtClean="0"/>
              <a:t> І. Котляревський</a:t>
            </a:r>
            <a:endParaRPr lang="uk-UA" dirty="0"/>
          </a:p>
        </p:txBody>
      </p:sp>
      <p:pic>
        <p:nvPicPr>
          <p:cNvPr id="4098" name="Picture 2" descr="http://solarvip.info/uploads/posts/2010-03/1269255705_rrrryorr-rryesrrryorrrryorsr00217612-52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3" y="4913226"/>
            <a:ext cx="2598170" cy="19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242" y="3962673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Кінематограф мультфільму – укр. кінематограф В. </a:t>
            </a:r>
            <a:r>
              <a:rPr lang="uk-UA" dirty="0" err="1" smtClean="0"/>
              <a:t>Драхно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100" name="Picture 4" descr="http://runa.6te.net/eneida/e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5" y="1748709"/>
            <a:ext cx="4464495" cy="51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j.livelib.ru/boocover/1000439115/l/b505/%D0%86van_Kotlyarevskij__Ene%D1%97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799">
            <a:off x="2475819" y="1866645"/>
            <a:ext cx="2525333" cy="419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0.gstatic.com/images?q=tbn:ANd9GcTAiotx_zxxaIbRsYoJ0Z2XG5LZwPLTs8Uux173df8sdbflt3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330470"/>
            <a:ext cx="18002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83" y="260648"/>
            <a:ext cx="8686800" cy="838200"/>
          </a:xfrm>
        </p:spPr>
        <p:txBody>
          <a:bodyPr/>
          <a:lstStyle/>
          <a:p>
            <a:r>
              <a:rPr lang="ru-RU" dirty="0"/>
              <a:t>40—60-х </a:t>
            </a:r>
            <a:r>
              <a:rPr lang="ru-RU" dirty="0" err="1"/>
              <a:t>pp</a:t>
            </a:r>
            <a:r>
              <a:rPr lang="ru-RU" dirty="0"/>
              <a:t>. XIX ст.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Основний творчий метод – </a:t>
            </a:r>
            <a:r>
              <a:rPr lang="uk-UA" sz="2000" b="1" dirty="0" smtClean="0"/>
              <a:t>романтизм </a:t>
            </a:r>
            <a:r>
              <a:rPr lang="uk-UA" sz="2000" dirty="0" smtClean="0"/>
              <a:t>та </a:t>
            </a:r>
            <a:r>
              <a:rPr lang="uk-UA" sz="2000" b="1" dirty="0" smtClean="0"/>
              <a:t>реалізм</a:t>
            </a:r>
            <a:r>
              <a:rPr lang="uk-UA" sz="2000" dirty="0" smtClean="0"/>
              <a:t>. </a:t>
            </a:r>
            <a:r>
              <a:rPr lang="uk-UA" sz="2000" dirty="0"/>
              <a:t>Розширюється і </a:t>
            </a:r>
            <a:r>
              <a:rPr lang="uk-UA" sz="2000" u="sng" dirty="0"/>
              <a:t>поновлюється</a:t>
            </a:r>
            <a:r>
              <a:rPr lang="uk-UA" sz="2000" dirty="0"/>
              <a:t> ідейно-художня і жанрова палітра літератури. Утверджується принцип художньої правди як вірності самому життю, його фактам і типовим </a:t>
            </a:r>
            <a:r>
              <a:rPr lang="uk-UA" sz="2000" dirty="0" smtClean="0"/>
              <a:t>образам, </a:t>
            </a:r>
            <a:r>
              <a:rPr lang="uk-UA" sz="2000" dirty="0"/>
              <a:t>видозмінюється художній погляд на світ і спосіб його </a:t>
            </a:r>
            <a:r>
              <a:rPr lang="uk-UA" sz="2000" dirty="0" smtClean="0"/>
              <a:t>зображення. Основна проблематика </a:t>
            </a:r>
            <a:r>
              <a:rPr lang="uk-UA" sz="2000" dirty="0"/>
              <a:t>ґрунтується на такій пекучій суспільно-політичній проблемі, як кріпацтво і пошуки шляхів боротьби а ним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Представники: (поетичні) </a:t>
            </a:r>
            <a:r>
              <a:rPr lang="ru-RU" sz="2000" b="1" dirty="0"/>
              <a:t>Т. Шевченко</a:t>
            </a:r>
            <a:r>
              <a:rPr lang="ru-RU" sz="2000" dirty="0"/>
              <a:t>, </a:t>
            </a:r>
            <a:r>
              <a:rPr lang="ru-RU" sz="2000" dirty="0" smtClean="0"/>
              <a:t>П</a:t>
            </a:r>
            <a:r>
              <a:rPr lang="ru-RU" sz="2000" dirty="0"/>
              <a:t>. </a:t>
            </a:r>
            <a:r>
              <a:rPr lang="ru-RU" sz="2000" dirty="0" err="1"/>
              <a:t>Куліш</a:t>
            </a:r>
            <a:r>
              <a:rPr lang="ru-RU" sz="2000" dirty="0"/>
              <a:t>, Ю. </a:t>
            </a:r>
            <a:r>
              <a:rPr lang="ru-RU" sz="2000" dirty="0" err="1" smtClean="0"/>
              <a:t>Федькович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(</a:t>
            </a:r>
            <a:r>
              <a:rPr lang="ru-RU" sz="2000" dirty="0" err="1" smtClean="0"/>
              <a:t>прозові</a:t>
            </a:r>
            <a:r>
              <a:rPr lang="ru-RU" sz="2000" dirty="0" smtClean="0"/>
              <a:t>)  </a:t>
            </a:r>
            <a:r>
              <a:rPr lang="uk-UA" sz="2000" dirty="0" smtClean="0"/>
              <a:t>Марко Вовчок (письменниця) , </a:t>
            </a:r>
            <a:r>
              <a:rPr lang="uk-UA" sz="2000" dirty="0"/>
              <a:t>А. </a:t>
            </a:r>
            <a:r>
              <a:rPr lang="uk-UA" sz="2000" dirty="0" smtClean="0"/>
              <a:t>Свидницький</a:t>
            </a:r>
            <a:endParaRPr lang="uk-UA" sz="2000" dirty="0"/>
          </a:p>
        </p:txBody>
      </p:sp>
      <p:pic>
        <p:nvPicPr>
          <p:cNvPr id="4098" name="Picture 2" descr="http://www.ukrlitzno.com.ua/wp-content/uploads/2013/01/%D0%A2%D0%B0%D1%80%D0%B0%D1%81-%D0%A8%D0%B5%D0%B2%D1%87%D0%B5%D0%BD%D0%BA%D0%BE-%D0%B1%D1%96%D0%BE%D0%B3%D1%80%D0%B0%D1%84%D1%96%D1%8F-%D1%81%D1%82%D0%B8%D1%81%D0%BB%D0%B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" y="4330470"/>
            <a:ext cx="1764196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krtvory.com.ua/img/fed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2210"/>
            <a:ext cx="1728192" cy="2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hercherlafemme.ua/wp-content/uploads/2011/10/40-41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90649"/>
            <a:ext cx="1847654" cy="24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uk/thumb/1/14/Svydnyckyj_Anatolij.jpg/200px-Svydnyckyj_Anatoli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02" y="4410528"/>
            <a:ext cx="1762202" cy="2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чик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18503"/>
            <a:ext cx="2657475" cy="256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творів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Твори збірки </a:t>
            </a:r>
            <a:r>
              <a:rPr lang="en-US" dirty="0" smtClean="0"/>
              <a:t>“</a:t>
            </a:r>
            <a:r>
              <a:rPr lang="uk-UA" b="1" dirty="0" smtClean="0"/>
              <a:t>Кобзар</a:t>
            </a:r>
            <a:r>
              <a:rPr lang="en-US" dirty="0" smtClean="0"/>
              <a:t>”</a:t>
            </a:r>
            <a:r>
              <a:rPr lang="uk-UA" dirty="0" smtClean="0"/>
              <a:t>– Т. Шевченко</a:t>
            </a:r>
            <a:endParaRPr lang="uk-UA" dirty="0"/>
          </a:p>
        </p:txBody>
      </p:sp>
      <p:pic>
        <p:nvPicPr>
          <p:cNvPr id="5122" name="Picture 2" descr="http://oursong.narod.ru/perebend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976265" cy="41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ook-ye.com.ua/shop/data/big/kkk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719">
            <a:off x="4844549" y="2747096"/>
            <a:ext cx="2712273" cy="390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k.two-books.net/img/a/19/69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801">
            <a:off x="3049972" y="2728184"/>
            <a:ext cx="2390300" cy="370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784</Words>
  <Application>Microsoft Office PowerPoint</Application>
  <PresentationFormat>Екран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Валка</vt:lpstr>
      <vt:lpstr>Нова українська література.  І. котляревський. Енеїда.</vt:lpstr>
      <vt:lpstr>Нова українська література</vt:lpstr>
      <vt:lpstr>Роль усної народної творчості</vt:lpstr>
      <vt:lpstr>НОВА УКРАЇНСЬКА ЛІТЕРАТУРА кінець 18 – початок 19 ст.</vt:lpstr>
      <vt:lpstr>4 періоди розвитку</vt:lpstr>
      <vt:lpstr>кінець XVIII—40-х pp. XIX ст. </vt:lpstr>
      <vt:lpstr>Приклади творів</vt:lpstr>
      <vt:lpstr>40—60-х pp. XIX ст.</vt:lpstr>
      <vt:lpstr>Приклади творів</vt:lpstr>
      <vt:lpstr>70—90-х pp. XIX ст. </vt:lpstr>
      <vt:lpstr>Приклади творів</vt:lpstr>
      <vt:lpstr>кінець XIX—початку XX ст. </vt:lpstr>
      <vt:lpstr>Приклади творів</vt:lpstr>
      <vt:lpstr>   Іван петрович котляревський (1769-1838)</vt:lpstr>
      <vt:lpstr>ЖИТТЯ</vt:lpstr>
      <vt:lpstr>Презентація PowerPoint</vt:lpstr>
      <vt:lpstr>Презентація PowerPoint</vt:lpstr>
      <vt:lpstr>творчість</vt:lpstr>
      <vt:lpstr>енеїда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українська література.  І. котляревський. Енеїда.</dc:title>
  <dc:creator>Sara Yasmeen (Wipro Technologies)</dc:creator>
  <cp:lastModifiedBy>Ромчик</cp:lastModifiedBy>
  <cp:revision>38</cp:revision>
  <dcterms:created xsi:type="dcterms:W3CDTF">2010-02-23T11:30:32Z</dcterms:created>
  <dcterms:modified xsi:type="dcterms:W3CDTF">2014-11-25T00:12:13Z</dcterms:modified>
</cp:coreProperties>
</file>