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49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28C88B14-702E-4286-AEFF-4009B454C0B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46041D7-6B9A-46DB-AF70-18BFC1B6F67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ru-RU" dirty="0" err="1" smtClean="0"/>
              <a:t>Надзвичай</a:t>
            </a:r>
            <a:r>
              <a:rPr lang="uk-UA" dirty="0" smtClean="0"/>
              <a:t>ні ситуації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2" name="Picture 6" descr="http://www.pravda.lutsk.ua/abton/spaw2/uploads/images/news/4411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3571867" cy="26789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4" name="Picture 8" descr="http://image.tsn.ua/media/images2/original/Aug2008/9b35625f05_788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71810"/>
            <a:ext cx="3571900" cy="2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Ліквідація</a:t>
            </a:r>
            <a:r>
              <a:rPr lang="ru-RU" b="0" dirty="0" smtClean="0"/>
              <a:t> </a:t>
            </a:r>
            <a:r>
              <a:rPr lang="ru-RU" b="0" dirty="0" err="1" smtClean="0"/>
              <a:t>наслідків</a:t>
            </a:r>
            <a:r>
              <a:rPr lang="ru-RU" b="0" dirty="0" smtClean="0"/>
              <a:t> </a:t>
            </a:r>
            <a:r>
              <a:rPr lang="ru-RU" b="0" dirty="0" err="1" smtClean="0"/>
              <a:t>надзвичайних</a:t>
            </a:r>
            <a:r>
              <a:rPr lang="ru-RU" b="0" dirty="0" smtClean="0"/>
              <a:t> </a:t>
            </a:r>
            <a:r>
              <a:rPr lang="ru-RU" b="0" dirty="0" err="1" smtClean="0"/>
              <a:t>ситуацій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Ліквідація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проводиться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відновлення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розвідку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осередків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ситуацій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аварійно-рятувальні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лікувально-евакуаційні</a:t>
            </a:r>
            <a:r>
              <a:rPr lang="ru-RU" sz="2000" dirty="0" smtClean="0"/>
              <a:t> заходи;</a:t>
            </a:r>
          </a:p>
          <a:p>
            <a:r>
              <a:rPr lang="ru-RU" sz="2000" dirty="0" err="1" smtClean="0"/>
              <a:t>локалізацію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гасіння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пожеж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відбудову</a:t>
            </a:r>
            <a:r>
              <a:rPr lang="ru-RU" sz="2000" dirty="0" smtClean="0"/>
              <a:t> </a:t>
            </a:r>
            <a:r>
              <a:rPr lang="ru-RU" sz="2000" dirty="0" err="1" smtClean="0"/>
              <a:t>споруд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сполучення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ізоляційно-обмежувальних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осередках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зараження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обробки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дезактивації</a:t>
            </a:r>
            <a:r>
              <a:rPr lang="ru-RU" sz="2000" dirty="0" smtClean="0"/>
              <a:t>, </a:t>
            </a:r>
            <a:r>
              <a:rPr lang="ru-RU" sz="2000" dirty="0" err="1" smtClean="0"/>
              <a:t>дегазації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доріг</a:t>
            </a:r>
            <a:r>
              <a:rPr lang="ru-RU" sz="2000" dirty="0" smtClean="0"/>
              <a:t>, </a:t>
            </a:r>
            <a:r>
              <a:rPr lang="ru-RU" sz="2000" dirty="0" err="1" smtClean="0"/>
              <a:t>місцевості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НС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</a:t>
            </a:r>
            <a:r>
              <a:rPr lang="ru-RU" dirty="0" err="1" smtClean="0"/>
              <a:t>аявність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smtClean="0"/>
              <a:t>людей.</a:t>
            </a:r>
            <a:endParaRPr lang="ru-RU" dirty="0" smtClean="0"/>
          </a:p>
          <a:p>
            <a:r>
              <a:rPr lang="ru-RU" dirty="0" err="1" smtClean="0"/>
              <a:t>З</a:t>
            </a:r>
            <a:r>
              <a:rPr lang="ru-RU" dirty="0" err="1" smtClean="0"/>
              <a:t>начне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умов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Істотне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стану </a:t>
            </a:r>
            <a:r>
              <a:rPr lang="ru-RU" dirty="0" err="1" smtClean="0"/>
              <a:t>здоров'я</a:t>
            </a:r>
            <a:r>
              <a:rPr lang="ru-RU" dirty="0" smtClean="0"/>
              <a:t> </a:t>
            </a:r>
            <a:r>
              <a:rPr lang="ru-RU" dirty="0" smtClean="0"/>
              <a:t>людей.</a:t>
            </a:r>
            <a:endParaRPr lang="ru-RU" dirty="0" smtClean="0"/>
          </a:p>
          <a:p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збитків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Надзвичайні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виникати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та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поділяються</a:t>
            </a:r>
            <a:r>
              <a:rPr lang="ru-RU" dirty="0" smtClean="0"/>
              <a:t> за такими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за сферою </a:t>
            </a:r>
            <a:r>
              <a:rPr lang="ru-RU" dirty="0" err="1" smtClean="0"/>
              <a:t>виникнення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галузевою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 масштабами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Надзвичайні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 техногенного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err="1" smtClean="0"/>
              <a:t>Надзвичайні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ситуації</a:t>
            </a:r>
            <a:r>
              <a:rPr lang="ru-RU" sz="2000" i="1" dirty="0" smtClean="0"/>
              <a:t> техногенного характеру</a:t>
            </a:r>
            <a:r>
              <a:rPr lang="ru-RU" sz="2000" dirty="0" smtClean="0"/>
              <a:t>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наслідок</a:t>
            </a:r>
            <a:r>
              <a:rPr lang="ru-RU" sz="2000" dirty="0" smtClean="0"/>
              <a:t> </a:t>
            </a:r>
            <a:r>
              <a:rPr lang="ru-RU" sz="2000" dirty="0" err="1" smtClean="0"/>
              <a:t>транспортних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аварій</a:t>
            </a:r>
            <a:r>
              <a:rPr lang="ru-RU" sz="2000" dirty="0" smtClean="0"/>
              <a:t>, катастроф, </a:t>
            </a:r>
            <a:r>
              <a:rPr lang="ru-RU" sz="2000" dirty="0" err="1" smtClean="0"/>
              <a:t>пожеж</a:t>
            </a:r>
            <a:r>
              <a:rPr lang="ru-RU" sz="2000" dirty="0" smtClean="0"/>
              <a:t>, </a:t>
            </a:r>
            <a:r>
              <a:rPr lang="ru-RU" sz="2000" dirty="0" err="1" smtClean="0"/>
              <a:t>неспровокованих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вибухів</a:t>
            </a:r>
            <a:r>
              <a:rPr lang="ru-RU" sz="2000" dirty="0" smtClean="0"/>
              <a:t> 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загроза</a:t>
            </a:r>
            <a:r>
              <a:rPr lang="ru-RU" sz="2000" dirty="0" smtClean="0"/>
              <a:t>, </a:t>
            </a:r>
            <a:r>
              <a:rPr lang="ru-RU" sz="2000" dirty="0" err="1" smtClean="0"/>
              <a:t>аварій</a:t>
            </a:r>
            <a:r>
              <a:rPr lang="ru-RU" sz="2000" dirty="0" smtClean="0"/>
              <a:t> 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викидом</a:t>
            </a:r>
            <a:r>
              <a:rPr lang="ru-RU" sz="2000" dirty="0" smtClean="0"/>
              <a:t> (</a:t>
            </a:r>
            <a:r>
              <a:rPr lang="ru-RU" sz="2000" dirty="0" err="1" smtClean="0"/>
              <a:t>загрозою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викиду</a:t>
            </a:r>
            <a:r>
              <a:rPr lang="ru-RU" sz="2000" dirty="0" smtClean="0"/>
              <a:t>) </a:t>
            </a:r>
            <a:r>
              <a:rPr lang="ru-RU" sz="2000" dirty="0" err="1" smtClean="0"/>
              <a:t>небезпечних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, </a:t>
            </a:r>
            <a:r>
              <a:rPr lang="ru-RU" sz="2000" dirty="0" err="1" smtClean="0"/>
              <a:t>радіоактивних</a:t>
            </a:r>
            <a:r>
              <a:rPr lang="ru-RU" sz="2000" dirty="0" smtClean="0"/>
              <a:t>, </a:t>
            </a:r>
            <a:r>
              <a:rPr lang="ru-RU" sz="2000" dirty="0" err="1" smtClean="0"/>
              <a:t>біологічних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, </a:t>
            </a:r>
            <a:r>
              <a:rPr lang="ru-RU" sz="2000" dirty="0" err="1" smtClean="0"/>
              <a:t>раптового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руйнування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споруд</a:t>
            </a:r>
            <a:r>
              <a:rPr lang="ru-RU" sz="2000" dirty="0" smtClean="0"/>
              <a:t> </a:t>
            </a:r>
            <a:r>
              <a:rPr lang="ru-RU" sz="2000" dirty="0" smtClean="0"/>
              <a:t>та </a:t>
            </a:r>
            <a:r>
              <a:rPr lang="ru-RU" sz="2000" dirty="0" err="1" smtClean="0"/>
              <a:t>будівель</a:t>
            </a:r>
            <a:r>
              <a:rPr lang="ru-RU" sz="2000" dirty="0" smtClean="0"/>
              <a:t>, </a:t>
            </a:r>
            <a:r>
              <a:rPr lang="ru-RU" sz="2000" dirty="0" err="1" smtClean="0"/>
              <a:t>аварій</a:t>
            </a:r>
            <a:r>
              <a:rPr lang="ru-RU" sz="2000" dirty="0" smtClean="0"/>
              <a:t> на </a:t>
            </a:r>
            <a:r>
              <a:rPr lang="ru-RU" sz="2000" dirty="0" err="1" smtClean="0"/>
              <a:t>інженерних</a:t>
            </a:r>
            <a:r>
              <a:rPr lang="ru-RU" sz="2000" dirty="0" smtClean="0"/>
              <a:t> мережах 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спорудах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життєзабезпечення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гідродинамічних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аварій</a:t>
            </a:r>
            <a:r>
              <a:rPr lang="ru-RU" sz="2000" dirty="0" smtClean="0"/>
              <a:t> на греблях, дамбах 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170" name="Picture 2" descr="http://infosmi.net/images/stories/articles/2013/Avto/10-2013/10/avto9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500462" cy="2625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4" descr="http://upload.wikimedia.org/wikipedia/commons/8/8a/Midsummer_bonfire_close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57628"/>
            <a:ext cx="3500462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Надзвичайні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 природного характеру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err="1" smtClean="0"/>
              <a:t>Надзвичайні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ситуації</a:t>
            </a:r>
            <a:r>
              <a:rPr lang="ru-RU" sz="2000" i="1" dirty="0" smtClean="0"/>
              <a:t> природного характеру</a:t>
            </a:r>
            <a:r>
              <a:rPr lang="ru-RU" sz="2000" dirty="0" smtClean="0"/>
              <a:t>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геологічних</a:t>
            </a:r>
            <a:r>
              <a:rPr lang="ru-RU" sz="2000" dirty="0" smtClean="0"/>
              <a:t>, </a:t>
            </a:r>
            <a:r>
              <a:rPr lang="ru-RU" sz="2000" dirty="0" err="1" smtClean="0"/>
              <a:t>метеорологічних</a:t>
            </a:r>
            <a:r>
              <a:rPr lang="ru-RU" sz="2000" dirty="0" smtClean="0"/>
              <a:t>,</a:t>
            </a:r>
            <a:r>
              <a:rPr lang="ru-RU" sz="2000" dirty="0" smtClean="0"/>
              <a:t> </a:t>
            </a:r>
            <a:r>
              <a:rPr lang="ru-RU" sz="2000" dirty="0" err="1" smtClean="0"/>
              <a:t>гідрологічних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морських</a:t>
            </a:r>
            <a:r>
              <a:rPr lang="ru-RU" sz="2000" dirty="0" smtClean="0"/>
              <a:t> та </a:t>
            </a:r>
            <a:r>
              <a:rPr lang="ru-RU" sz="2000" dirty="0" err="1" smtClean="0"/>
              <a:t>прісноводних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</a:t>
            </a:r>
            <a:r>
              <a:rPr lang="ru-RU" sz="2000" dirty="0" smtClean="0"/>
              <a:t>, </a:t>
            </a:r>
            <a:r>
              <a:rPr lang="ru-RU" sz="2000" dirty="0" err="1" smtClean="0"/>
              <a:t>деградації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ґрунтів</a:t>
            </a:r>
            <a:r>
              <a:rPr lang="ru-RU" sz="2000" dirty="0" smtClean="0"/>
              <a:t> </a:t>
            </a:r>
            <a:r>
              <a:rPr lang="ru-RU" sz="2000" dirty="0" err="1" smtClean="0"/>
              <a:t>чи</a:t>
            </a:r>
            <a:r>
              <a:rPr lang="ru-RU" sz="2000" dirty="0" smtClean="0"/>
              <a:t> </a:t>
            </a:r>
            <a:r>
              <a:rPr lang="ru-RU" sz="2000" dirty="0" err="1" smtClean="0"/>
              <a:t>надр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пожеж</a:t>
            </a:r>
            <a:r>
              <a:rPr lang="ru-RU" sz="2000" dirty="0" smtClean="0"/>
              <a:t>, </a:t>
            </a:r>
            <a:r>
              <a:rPr lang="ru-RU" sz="2000" dirty="0" err="1" smtClean="0"/>
              <a:t>змін</a:t>
            </a:r>
            <a:r>
              <a:rPr lang="ru-RU" sz="2000" dirty="0" smtClean="0"/>
              <a:t> стану </a:t>
            </a:r>
            <a:r>
              <a:rPr lang="ru-RU" sz="2000" dirty="0" err="1" smtClean="0"/>
              <a:t>повітряного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басейну</a:t>
            </a:r>
            <a:r>
              <a:rPr lang="ru-RU" sz="2000" dirty="0" smtClean="0"/>
              <a:t>, </a:t>
            </a:r>
            <a:r>
              <a:rPr lang="ru-RU" sz="2000" dirty="0" err="1" smtClean="0"/>
              <a:t>інфекційних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захворювань</a:t>
            </a:r>
            <a:r>
              <a:rPr lang="ru-RU" sz="2000" dirty="0" smtClean="0"/>
              <a:t> людей</a:t>
            </a:r>
            <a:r>
              <a:rPr lang="ru-RU" sz="2000" dirty="0" smtClean="0"/>
              <a:t>, </a:t>
            </a:r>
            <a:r>
              <a:rPr lang="ru-RU" sz="2000" dirty="0" err="1" smtClean="0"/>
              <a:t>сільськогосподарських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</a:t>
            </a:r>
            <a:r>
              <a:rPr lang="ru-RU" sz="2000" dirty="0" smtClean="0"/>
              <a:t>, </a:t>
            </a:r>
            <a:r>
              <a:rPr lang="ru-RU" sz="2000" dirty="0" err="1" smtClean="0"/>
              <a:t>масового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сільськогосподарських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 хворобами </a:t>
            </a:r>
            <a:r>
              <a:rPr lang="ru-RU" sz="2000" dirty="0" err="1" smtClean="0"/>
              <a:t>чи</a:t>
            </a:r>
            <a:r>
              <a:rPr lang="ru-RU" sz="2000" dirty="0" smtClean="0"/>
              <a:t> </a:t>
            </a:r>
            <a:r>
              <a:rPr lang="ru-RU" sz="2000" dirty="0" err="1" smtClean="0"/>
              <a:t>шкідниками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стану </a:t>
            </a:r>
            <a:r>
              <a:rPr lang="ru-RU" sz="2000" dirty="0" err="1" smtClean="0"/>
              <a:t>водних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 та </a:t>
            </a:r>
            <a:r>
              <a:rPr lang="ru-RU" sz="2000" dirty="0" err="1" smtClean="0"/>
              <a:t>біосфери</a:t>
            </a:r>
            <a:r>
              <a:rPr lang="ru-RU" sz="2000" dirty="0" smtClean="0"/>
              <a:t> 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http://www.lnu.edu.ua/faculty/geology/phis_geo/fourman/E-books-FVV/Interactive%20books/Meteorology/Weather%20and%20Climate/METEO-PHENOMENA/Tornado/1828_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3786214" cy="2555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err="1" smtClean="0"/>
              <a:t>Надзвичайні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ситуації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соціального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соціально-політичного</a:t>
            </a:r>
            <a:r>
              <a:rPr lang="ru-RU" sz="4000" i="1" dirty="0" smtClean="0"/>
              <a:t> характеру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i="1" dirty="0" err="1" smtClean="0"/>
              <a:t>Надзвичайні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ситуації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соціального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соціально-політичного</a:t>
            </a:r>
            <a:r>
              <a:rPr lang="ru-RU" sz="1800" i="1" dirty="0" smtClean="0"/>
              <a:t> характеру</a:t>
            </a:r>
            <a:r>
              <a:rPr lang="ru-RU" sz="1800" dirty="0" smtClean="0"/>
              <a:t> 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пов'язані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err="1" smtClean="0"/>
              <a:t>протиправними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діями</a:t>
            </a:r>
            <a:r>
              <a:rPr lang="ru-RU" sz="1800" dirty="0" smtClean="0"/>
              <a:t> </a:t>
            </a:r>
            <a:r>
              <a:rPr lang="ru-RU" sz="1800" dirty="0" err="1" smtClean="0"/>
              <a:t>терористичного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антиконституційного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спрямування</a:t>
            </a:r>
            <a:r>
              <a:rPr lang="ru-RU" sz="1800" dirty="0" smtClean="0"/>
              <a:t>: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реальна </a:t>
            </a:r>
            <a:r>
              <a:rPr lang="ru-RU" sz="1800" dirty="0" err="1" smtClean="0"/>
              <a:t>загроза</a:t>
            </a:r>
            <a:r>
              <a:rPr lang="ru-RU" sz="1800" dirty="0" smtClean="0"/>
              <a:t> </a:t>
            </a:r>
            <a:r>
              <a:rPr lang="ru-RU" sz="1800" dirty="0" err="1" smtClean="0"/>
              <a:t>терористичного</a:t>
            </a:r>
            <a:r>
              <a:rPr lang="ru-RU" sz="1800" dirty="0" smtClean="0"/>
              <a:t> акту (</a:t>
            </a:r>
            <a:r>
              <a:rPr lang="ru-RU" sz="1800" dirty="0" err="1" smtClean="0"/>
              <a:t>збройний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напад</a:t>
            </a:r>
            <a:r>
              <a:rPr lang="ru-RU" sz="1800" dirty="0" smtClean="0"/>
              <a:t>, </a:t>
            </a:r>
            <a:r>
              <a:rPr lang="ru-RU" sz="1800" dirty="0" err="1" smtClean="0"/>
              <a:t>захоплення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ядерних</a:t>
            </a:r>
            <a:r>
              <a:rPr lang="ru-RU" sz="1800" dirty="0" smtClean="0"/>
              <a:t> устав 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dirty="0" err="1" smtClean="0"/>
              <a:t>матеріалів</a:t>
            </a:r>
            <a:r>
              <a:rPr lang="ru-RU" sz="1800" dirty="0" smtClean="0"/>
              <a:t>, систем 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 та </a:t>
            </a:r>
            <a:r>
              <a:rPr lang="ru-RU" sz="1800" dirty="0" err="1" smtClean="0"/>
              <a:t>телекомунікації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напад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замах на </a:t>
            </a:r>
            <a:r>
              <a:rPr lang="ru-RU" sz="1800" dirty="0" err="1" smtClean="0"/>
              <a:t>екіпаж</a:t>
            </a:r>
            <a:r>
              <a:rPr lang="ru-RU" sz="1800" dirty="0" smtClean="0"/>
              <a:t> </a:t>
            </a:r>
            <a:r>
              <a:rPr lang="ru-RU" sz="1800" dirty="0" err="1" smtClean="0"/>
              <a:t>повітряного</a:t>
            </a:r>
            <a:r>
              <a:rPr lang="ru-RU" sz="1800" dirty="0" smtClean="0"/>
              <a:t> </a:t>
            </a:r>
            <a:r>
              <a:rPr lang="ru-RU" sz="1800" dirty="0" err="1" smtClean="0"/>
              <a:t>чи</a:t>
            </a:r>
            <a:r>
              <a:rPr lang="ru-RU" sz="1800" dirty="0" smtClean="0"/>
              <a:t> </a:t>
            </a:r>
            <a:r>
              <a:rPr lang="ru-RU" sz="1800" dirty="0" err="1" smtClean="0"/>
              <a:t>морського</a:t>
            </a:r>
            <a:r>
              <a:rPr lang="ru-RU" sz="1800" dirty="0" smtClean="0"/>
              <a:t> судна), </a:t>
            </a:r>
            <a:r>
              <a:rPr lang="ru-RU" sz="1800" dirty="0" err="1" smtClean="0"/>
              <a:t>викрадення</a:t>
            </a:r>
            <a:r>
              <a:rPr lang="ru-RU" sz="1800" dirty="0" smtClean="0"/>
              <a:t> (</a:t>
            </a:r>
            <a:r>
              <a:rPr lang="ru-RU" sz="1800" dirty="0" err="1" smtClean="0"/>
              <a:t>спроба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викрадення</a:t>
            </a:r>
            <a:r>
              <a:rPr lang="ru-RU" sz="1800" dirty="0" smtClean="0"/>
              <a:t>)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знищення</a:t>
            </a:r>
            <a:r>
              <a:rPr lang="ru-RU" sz="1800" dirty="0" smtClean="0"/>
              <a:t> суден, </a:t>
            </a:r>
            <a:r>
              <a:rPr lang="ru-RU" sz="1800" dirty="0" err="1" smtClean="0"/>
              <a:t>встановлення</a:t>
            </a:r>
            <a:r>
              <a:rPr lang="ru-RU" sz="1800" dirty="0" smtClean="0"/>
              <a:t> </a:t>
            </a:r>
            <a:r>
              <a:rPr lang="ru-RU" sz="1800" dirty="0" err="1" smtClean="0"/>
              <a:t>вибухових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пристроїв</a:t>
            </a:r>
            <a:r>
              <a:rPr lang="ru-RU" sz="1800" dirty="0" smtClean="0"/>
              <a:t> у </a:t>
            </a:r>
            <a:r>
              <a:rPr lang="ru-RU" sz="1800" dirty="0" err="1" smtClean="0"/>
              <a:t>громадських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місцях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викрадення</a:t>
            </a:r>
            <a:r>
              <a:rPr lang="ru-RU" sz="1800" dirty="0" smtClean="0"/>
              <a:t> </a:t>
            </a:r>
            <a:r>
              <a:rPr lang="ru-RU" sz="1800" dirty="0" err="1" smtClean="0"/>
              <a:t>зброї</a:t>
            </a:r>
            <a:r>
              <a:rPr lang="ru-RU" sz="1800" dirty="0" smtClean="0"/>
              <a:t>, </a:t>
            </a:r>
            <a:r>
              <a:rPr lang="ru-RU" sz="1800" dirty="0" err="1" smtClean="0"/>
              <a:t>виявлення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застарілих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боєприпасів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122" name="Picture 2" descr="http://vu.ua/uploadfiles/fckeditor/image/2013_42/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66"/>
            <a:ext cx="3714776" cy="27205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Надзвичайні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 </a:t>
            </a:r>
            <a:r>
              <a:rPr lang="ru-RU" i="1" dirty="0" err="1" smtClean="0"/>
              <a:t>військового</a:t>
            </a:r>
            <a:r>
              <a:rPr lang="ru-RU" i="1" dirty="0" smtClean="0"/>
              <a:t> характеру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err="1" smtClean="0"/>
              <a:t>Надзвичайні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ситуації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військового</a:t>
            </a:r>
            <a:r>
              <a:rPr lang="ru-RU" sz="2000" i="1" dirty="0" smtClean="0"/>
              <a:t> характеру</a:t>
            </a:r>
            <a:r>
              <a:rPr lang="ru-RU" sz="2000" dirty="0" smtClean="0"/>
              <a:t>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пов'язані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звичайних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виникають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вторинні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фактори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зруйнування</a:t>
            </a:r>
            <a:r>
              <a:rPr lang="ru-RU" sz="2000" dirty="0" smtClean="0"/>
              <a:t> </a:t>
            </a:r>
            <a:r>
              <a:rPr lang="ru-RU" sz="2000" dirty="0" err="1" smtClean="0"/>
              <a:t>атомних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dirty="0" err="1" smtClean="0"/>
              <a:t>гідроелектричних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складів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сховищ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радіоактивних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нафтопродуктів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вибухівки</a:t>
            </a:r>
            <a:r>
              <a:rPr lang="ru-RU" sz="2000" dirty="0" smtClean="0"/>
              <a:t>, </a:t>
            </a:r>
            <a:r>
              <a:rPr lang="ru-RU" sz="2000" dirty="0" err="1" smtClean="0"/>
              <a:t>сильнодіючих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, </a:t>
            </a:r>
            <a:r>
              <a:rPr lang="ru-RU" sz="2000" dirty="0" err="1" smtClean="0"/>
              <a:t>токсичних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транспортних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інженерних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8" name="Picture 2" descr="http://gaidamaky.pp.net.ua/_nw/5/62358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00504"/>
            <a:ext cx="3929090" cy="26193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поширення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обсягів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заподіяних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очікуваних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збитків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людей,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загинули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розрізняють</a:t>
            </a:r>
            <a:r>
              <a:rPr lang="ru-RU" sz="1600" dirty="0" smtClean="0"/>
              <a:t> 4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надзвичайних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 — </a:t>
            </a:r>
            <a:r>
              <a:rPr lang="ru-RU" sz="1600" dirty="0" err="1" smtClean="0"/>
              <a:t>загальнодержавний</a:t>
            </a:r>
            <a:r>
              <a:rPr lang="ru-RU" sz="1600" dirty="0" smtClean="0"/>
              <a:t>, </a:t>
            </a:r>
            <a:r>
              <a:rPr lang="ru-RU" sz="1600" dirty="0" err="1" smtClean="0"/>
              <a:t>регіональний</a:t>
            </a:r>
            <a:r>
              <a:rPr lang="ru-RU" sz="1600" dirty="0" smtClean="0"/>
              <a:t>, </a:t>
            </a:r>
            <a:r>
              <a:rPr lang="ru-RU" sz="1600" dirty="0" err="1" smtClean="0"/>
              <a:t>місцевий</a:t>
            </a:r>
            <a:r>
              <a:rPr lang="ru-RU" sz="1600" dirty="0" smtClean="0"/>
              <a:t> та </a:t>
            </a:r>
            <a:r>
              <a:rPr lang="ru-RU" sz="1600" dirty="0" err="1" smtClean="0"/>
              <a:t>об'єктовий</a:t>
            </a:r>
            <a:r>
              <a:rPr lang="ru-RU" sz="1600" dirty="0" smtClean="0"/>
              <a:t>.</a:t>
            </a:r>
          </a:p>
          <a:p>
            <a:r>
              <a:rPr lang="ru-RU" sz="1600" i="1" dirty="0" err="1" smtClean="0">
                <a:solidFill>
                  <a:srgbClr val="FFFF00"/>
                </a:solidFill>
              </a:rPr>
              <a:t>Надзвичайна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ситуація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загальнодержавного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рівня</a:t>
            </a:r>
            <a:r>
              <a:rPr lang="ru-RU" sz="1600" dirty="0" smtClean="0">
                <a:solidFill>
                  <a:srgbClr val="FFFF00"/>
                </a:solidFill>
              </a:rPr>
              <a:t> </a:t>
            </a:r>
            <a:r>
              <a:rPr lang="ru-RU" sz="1600" dirty="0" smtClean="0"/>
              <a:t>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надзвичайна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розвивається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областей (</a:t>
            </a:r>
            <a:r>
              <a:rPr lang="ru-RU" sz="1600" dirty="0" err="1" smtClean="0"/>
              <a:t>Автономної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Крим</a:t>
            </a:r>
            <a:r>
              <a:rPr lang="ru-RU" sz="1600" dirty="0" smtClean="0"/>
              <a:t>, </a:t>
            </a:r>
            <a:r>
              <a:rPr lang="ru-RU" sz="1600" dirty="0" err="1" smtClean="0"/>
              <a:t>міст</a:t>
            </a:r>
            <a:r>
              <a:rPr lang="ru-RU" sz="1600" dirty="0" smtClean="0"/>
              <a:t> </a:t>
            </a:r>
            <a:r>
              <a:rPr lang="ru-RU" sz="1600" dirty="0" err="1" smtClean="0"/>
              <a:t>Києва</a:t>
            </a:r>
            <a:r>
              <a:rPr lang="ru-RU" sz="1600" dirty="0" smtClean="0"/>
              <a:t> та Севастополя)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загрожує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транскордонним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перенесенням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, коли для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ліквідації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в </a:t>
            </a:r>
            <a:r>
              <a:rPr lang="ru-RU" sz="1600" dirty="0" err="1" smtClean="0"/>
              <a:t>обсягах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(</a:t>
            </a:r>
            <a:r>
              <a:rPr lang="ru-RU" sz="1600" dirty="0" err="1" smtClean="0"/>
              <a:t>Автономної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Крим</a:t>
            </a:r>
            <a:r>
              <a:rPr lang="ru-RU" sz="1600" dirty="0" smtClean="0"/>
              <a:t>, </a:t>
            </a:r>
            <a:r>
              <a:rPr lang="ru-RU" sz="1600" dirty="0" err="1" smtClean="0"/>
              <a:t>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Києва</a:t>
            </a:r>
            <a:r>
              <a:rPr lang="ru-RU" sz="1600" dirty="0" smtClean="0"/>
              <a:t> та Севастополя),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1% </a:t>
            </a:r>
            <a:r>
              <a:rPr lang="ru-RU" sz="1600" dirty="0" err="1" smtClean="0"/>
              <a:t>обсягів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видатків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відповідного</a:t>
            </a:r>
            <a:r>
              <a:rPr lang="ru-RU" sz="1600" dirty="0" smtClean="0"/>
              <a:t> бюджету.</a:t>
            </a:r>
          </a:p>
          <a:p>
            <a:r>
              <a:rPr lang="ru-RU" sz="1600" i="1" dirty="0" err="1" smtClean="0">
                <a:solidFill>
                  <a:srgbClr val="FFFF00"/>
                </a:solidFill>
              </a:rPr>
              <a:t>Надзвичайна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ситуація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регіонального</a:t>
            </a:r>
            <a:r>
              <a:rPr lang="ru-RU" sz="1600" i="1" dirty="0" smtClean="0">
                <a:solidFill>
                  <a:srgbClr val="FFFF00"/>
                </a:solidFill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</a:rPr>
              <a:t>рівня</a:t>
            </a:r>
            <a:r>
              <a:rPr lang="ru-RU" sz="1600" dirty="0" smtClean="0"/>
              <a:t> 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надзвичайна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розвивається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 </a:t>
            </a:r>
            <a:r>
              <a:rPr lang="ru-RU" sz="1600" dirty="0" err="1" smtClean="0"/>
              <a:t>адміністративних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районів</a:t>
            </a:r>
            <a:r>
              <a:rPr lang="ru-RU" sz="1600" dirty="0" smtClean="0"/>
              <a:t> (</a:t>
            </a:r>
            <a:r>
              <a:rPr lang="ru-RU" sz="1600" dirty="0" err="1" smtClean="0"/>
              <a:t>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), </a:t>
            </a:r>
            <a:r>
              <a:rPr lang="ru-RU" sz="1600" dirty="0" err="1" smtClean="0"/>
              <a:t>Автономної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Крим</a:t>
            </a:r>
            <a:r>
              <a:rPr lang="ru-RU" sz="1600" dirty="0" smtClean="0"/>
              <a:t>, областей, </a:t>
            </a:r>
            <a:r>
              <a:rPr lang="ru-RU" sz="1600" dirty="0" err="1" smtClean="0"/>
              <a:t>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Києва</a:t>
            </a:r>
            <a:r>
              <a:rPr lang="ru-RU" sz="1600" dirty="0" smtClean="0"/>
              <a:t> та Севастополя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загрожує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перенесенням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територію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, коли для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ліквідації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в </a:t>
            </a:r>
            <a:r>
              <a:rPr lang="ru-RU" sz="1600" dirty="0" err="1" smtClean="0"/>
              <a:t>обсягах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окремого</a:t>
            </a:r>
            <a:r>
              <a:rPr lang="ru-RU" sz="1600" dirty="0" smtClean="0"/>
              <a:t> району,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1% </a:t>
            </a:r>
            <a:r>
              <a:rPr lang="ru-RU" sz="1600" dirty="0" err="1" smtClean="0"/>
              <a:t>обсягів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видатків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відповідного</a:t>
            </a:r>
            <a:r>
              <a:rPr lang="ru-RU" sz="1600" dirty="0" smtClean="0"/>
              <a:t> бюджету.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i="1" dirty="0" err="1" smtClean="0">
                <a:solidFill>
                  <a:srgbClr val="FFFF00"/>
                </a:solidFill>
              </a:rPr>
              <a:t>Надзвичайна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ситуація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місцевого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рівня</a:t>
            </a:r>
            <a:r>
              <a:rPr lang="ru-RU" sz="1800" dirty="0" smtClean="0">
                <a:solidFill>
                  <a:srgbClr val="FFFF00"/>
                </a:solidFill>
              </a:rPr>
              <a:t> </a:t>
            </a:r>
            <a:r>
              <a:rPr lang="ru-RU" sz="1800" dirty="0" smtClean="0"/>
              <a:t>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надзвичайна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виходить</a:t>
            </a:r>
            <a:r>
              <a:rPr lang="ru-RU" sz="1800" dirty="0" smtClean="0"/>
              <a:t> за </a:t>
            </a:r>
            <a:r>
              <a:rPr lang="ru-RU" sz="1800" dirty="0" err="1" smtClean="0"/>
              <a:t>межі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потенційно-небезпечного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об'єкта</a:t>
            </a:r>
            <a:r>
              <a:rPr lang="ru-RU" sz="1800" dirty="0" smtClean="0"/>
              <a:t>, </a:t>
            </a:r>
            <a:r>
              <a:rPr lang="ru-RU" sz="1800" dirty="0" err="1" smtClean="0"/>
              <a:t>загрожує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вторинних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наслідків</a:t>
            </a:r>
            <a:r>
              <a:rPr lang="ru-RU" sz="1800" dirty="0" smtClean="0"/>
              <a:t> на 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, </a:t>
            </a:r>
            <a:r>
              <a:rPr lang="ru-RU" sz="1800" dirty="0" err="1" smtClean="0"/>
              <a:t>сусідні</a:t>
            </a:r>
            <a:r>
              <a:rPr lang="ru-RU" sz="1800" dirty="0" smtClean="0"/>
              <a:t> </a:t>
            </a:r>
            <a:r>
              <a:rPr lang="ru-RU" sz="1800" dirty="0" err="1" smtClean="0"/>
              <a:t>населені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пункти</a:t>
            </a:r>
            <a:r>
              <a:rPr lang="ru-RU" sz="1800" dirty="0" smtClean="0"/>
              <a:t>, </a:t>
            </a:r>
            <a:r>
              <a:rPr lang="ru-RU" sz="1800" dirty="0" err="1" smtClean="0"/>
              <a:t>інженерні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споруди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у </a:t>
            </a:r>
            <a:r>
              <a:rPr lang="ru-RU" sz="1800" dirty="0" err="1" smtClean="0"/>
              <a:t>разі</a:t>
            </a:r>
            <a:r>
              <a:rPr lang="ru-RU" sz="1800" dirty="0" smtClean="0"/>
              <a:t>, коли для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ліквідації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ресурси</a:t>
            </a:r>
            <a:r>
              <a:rPr lang="ru-RU" sz="1800" dirty="0" smtClean="0"/>
              <a:t> в </a:t>
            </a:r>
            <a:r>
              <a:rPr lang="ru-RU" sz="1800" dirty="0" err="1" smtClean="0"/>
              <a:t>обсягах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перевищують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об'єкта</a:t>
            </a:r>
            <a:r>
              <a:rPr lang="ru-RU" sz="1800" dirty="0" smtClean="0"/>
              <a:t>. До </a:t>
            </a:r>
            <a:r>
              <a:rPr lang="ru-RU" sz="1800" dirty="0" err="1" smtClean="0"/>
              <a:t>місцевого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належать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надзвичайні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об'єктах</a:t>
            </a:r>
            <a:r>
              <a:rPr lang="ru-RU" sz="1800" dirty="0" smtClean="0"/>
              <a:t> </a:t>
            </a:r>
            <a:r>
              <a:rPr lang="ru-RU" sz="1800" dirty="0" err="1" smtClean="0"/>
              <a:t>житлово-комунальної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сфери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входять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затверджених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переліків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потенційно-небезпечних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об'єктів</a:t>
            </a:r>
            <a:r>
              <a:rPr lang="ru-RU" sz="1800" dirty="0" smtClean="0"/>
              <a:t>.</a:t>
            </a:r>
          </a:p>
          <a:p>
            <a:r>
              <a:rPr lang="ru-RU" sz="1800" i="1" dirty="0" err="1" smtClean="0">
                <a:solidFill>
                  <a:srgbClr val="FFFF00"/>
                </a:solidFill>
              </a:rPr>
              <a:t>Надзвичайна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ситуація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об'єктового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рівня</a:t>
            </a:r>
            <a:r>
              <a:rPr lang="ru-RU" sz="1800" dirty="0" smtClean="0">
                <a:solidFill>
                  <a:srgbClr val="FFFF00"/>
                </a:solidFill>
              </a:rPr>
              <a:t> </a:t>
            </a:r>
            <a:r>
              <a:rPr lang="ru-RU" sz="1800" dirty="0" smtClean="0"/>
              <a:t>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надзвичайна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яка не </a:t>
            </a:r>
            <a:r>
              <a:rPr lang="ru-RU" sz="1800" dirty="0" err="1" smtClean="0"/>
              <a:t>підпадає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зазначені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розгортається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на</a:t>
            </a:r>
            <a:r>
              <a:rPr lang="ru-RU" sz="1800" dirty="0" smtClean="0"/>
              <a:t> самому </a:t>
            </a:r>
            <a:r>
              <a:rPr lang="ru-RU" sz="1800" dirty="0" err="1" smtClean="0"/>
              <a:t>об'єкті</a:t>
            </a:r>
            <a:r>
              <a:rPr lang="ru-RU" sz="1800" dirty="0" smtClean="0"/>
              <a:t>,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виходять</a:t>
            </a:r>
            <a:r>
              <a:rPr lang="ru-RU" sz="1800" dirty="0" smtClean="0"/>
              <a:t> за </a:t>
            </a:r>
            <a:r>
              <a:rPr lang="ru-RU" sz="1800" dirty="0" err="1" smtClean="0"/>
              <a:t>межі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 </a:t>
            </a:r>
            <a:r>
              <a:rPr lang="ru-RU" sz="1800" dirty="0" err="1" smtClean="0"/>
              <a:t>санітарно-захисної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5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27</TotalTime>
  <Words>168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Тема5</vt:lpstr>
      <vt:lpstr>Надзвичайні ситуації</vt:lpstr>
      <vt:lpstr>Загальні ознаки НС:</vt:lpstr>
      <vt:lpstr>Класифікація</vt:lpstr>
      <vt:lpstr>Надзвичайні ситуації техногенного характеру</vt:lpstr>
      <vt:lpstr>Надзвичайні ситуації природного характеру </vt:lpstr>
      <vt:lpstr>Надзвичайні ситуації соціального і соціально-політичного характеру </vt:lpstr>
      <vt:lpstr>Надзвичайні ситуації військового характеру </vt:lpstr>
      <vt:lpstr>Класифікація</vt:lpstr>
      <vt:lpstr>Класифікація</vt:lpstr>
      <vt:lpstr>Ліквідація наслідків надзвичайних ситуацій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Надзвичайні ситуації</dc:title>
  <dc:creator>USER</dc:creator>
  <cp:lastModifiedBy>USER</cp:lastModifiedBy>
  <cp:revision>3</cp:revision>
  <dcterms:created xsi:type="dcterms:W3CDTF">2014-02-12T18:42:07Z</dcterms:created>
  <dcterms:modified xsi:type="dcterms:W3CDTF">2014-02-12T19:09:58Z</dcterms:modified>
</cp:coreProperties>
</file>