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451113E-8DCA-4AD6-9D58-53377FE250E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FA40B17-783D-46D6-A520-A2F09F537C1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113E-8DCA-4AD6-9D58-53377FE250E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0B17-783D-46D6-A520-A2F09F537C1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113E-8DCA-4AD6-9D58-53377FE250E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0B17-783D-46D6-A520-A2F09F537C1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451113E-8DCA-4AD6-9D58-53377FE250E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0B17-783D-46D6-A520-A2F09F537C1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451113E-8DCA-4AD6-9D58-53377FE250E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FA40B17-783D-46D6-A520-A2F09F537C18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451113E-8DCA-4AD6-9D58-53377FE250E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A40B17-783D-46D6-A520-A2F09F537C1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451113E-8DCA-4AD6-9D58-53377FE250E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FA40B17-783D-46D6-A520-A2F09F537C1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113E-8DCA-4AD6-9D58-53377FE250E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40B17-783D-46D6-A520-A2F09F537C1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451113E-8DCA-4AD6-9D58-53377FE250E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A40B17-783D-46D6-A520-A2F09F537C1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451113E-8DCA-4AD6-9D58-53377FE250E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FA40B17-783D-46D6-A520-A2F09F537C1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451113E-8DCA-4AD6-9D58-53377FE250E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FA40B17-783D-46D6-A520-A2F09F537C1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451113E-8DCA-4AD6-9D58-53377FE250E0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A40B17-783D-46D6-A520-A2F09F537C18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-planc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0"/>
            <a:ext cx="5724128" cy="993353"/>
          </a:xfrm>
        </p:spPr>
        <p:txBody>
          <a:bodyPr>
            <a:noAutofit/>
          </a:bodyPr>
          <a:lstStyle/>
          <a:p>
            <a:r>
              <a:rPr lang="uk-UA" sz="6000" dirty="0" smtClean="0"/>
              <a:t>Макс Планк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17232"/>
            <a:ext cx="8820472" cy="1340768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23.04.1858 </a:t>
            </a:r>
            <a:r>
              <a:rPr lang="uk-UA" b="1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 —  </a:t>
            </a:r>
            <a:r>
              <a:rPr lang="uk-UA" b="1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4.10.1947</a:t>
            </a:r>
          </a:p>
          <a:p>
            <a:r>
              <a:rPr lang="uk-UA" b="1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німецький </a:t>
            </a:r>
            <a:r>
              <a:rPr lang="uk-UA" b="1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фізик-теоретик, лауреат</a:t>
            </a:r>
            <a:r>
              <a:rPr lang="uk-UA" b="1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 Нобелівської премії з фізики</a:t>
            </a:r>
          </a:p>
          <a:p>
            <a:endParaRPr lang="uk-UA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Планк </a:t>
            </a:r>
            <a:r>
              <a:rPr lang="ru-RU" dirty="0" err="1" smtClean="0"/>
              <a:t>присвячував</a:t>
            </a:r>
            <a:r>
              <a:rPr lang="ru-RU" dirty="0" smtClean="0"/>
              <a:t> в основному </a:t>
            </a:r>
            <a:r>
              <a:rPr lang="ru-RU" dirty="0" err="1" smtClean="0"/>
              <a:t>питанням</a:t>
            </a:r>
            <a:r>
              <a:rPr lang="ru-RU" dirty="0" smtClean="0"/>
              <a:t> </a:t>
            </a:r>
            <a:r>
              <a:rPr lang="ru-RU" dirty="0" err="1" smtClean="0"/>
              <a:t>термодинаміки</a:t>
            </a:r>
            <a:r>
              <a:rPr lang="ru-RU" dirty="0" smtClean="0"/>
              <a:t>. </a:t>
            </a:r>
            <a:r>
              <a:rPr lang="ru-RU" dirty="0" err="1" smtClean="0"/>
              <a:t>Популярність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здобув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пояснення</a:t>
            </a:r>
            <a:r>
              <a:rPr lang="ru-RU" dirty="0" smtClean="0"/>
              <a:t> спектру так званого «абсолютно </a:t>
            </a:r>
            <a:r>
              <a:rPr lang="ru-RU" dirty="0" err="1" smtClean="0"/>
              <a:t>чорного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». </a:t>
            </a:r>
            <a:r>
              <a:rPr lang="uk-UA" dirty="0" smtClean="0"/>
              <a:t>Планк увів уявлення про квантову природу випромінювання. А саме, згідно з його теорією </a:t>
            </a:r>
            <a:r>
              <a:rPr lang="uk-UA" dirty="0" smtClean="0"/>
              <a:t>електромагнітні </a:t>
            </a:r>
            <a:r>
              <a:rPr lang="uk-UA" dirty="0" smtClean="0"/>
              <a:t>хвилі випромінюються і поглинаються порціями (квантами) </a:t>
            </a:r>
            <a:r>
              <a:rPr lang="uk-UA" dirty="0" smtClean="0"/>
              <a:t>з енергією</a:t>
            </a:r>
            <a:r>
              <a:rPr lang="uk-UA" dirty="0" smtClean="0"/>
              <a:t>, пропорційною частоті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1760" y="5445224"/>
            <a:ext cx="4248472" cy="119675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44966c322dcd21f488e882cca60816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5805264"/>
            <a:ext cx="2144238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1206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 smtClean="0"/>
              <a:t>При термодинамічній </a:t>
            </a:r>
            <a:r>
              <a:rPr lang="uk-UA" dirty="0" smtClean="0"/>
              <a:t>рівновазі чорного </a:t>
            </a:r>
            <a:r>
              <a:rPr lang="uk-UA" dirty="0" smtClean="0"/>
              <a:t>тіла, нагрітого до температури </a:t>
            </a:r>
            <a:r>
              <a:rPr lang="en-US" dirty="0" smtClean="0"/>
              <a:t>T, </a:t>
            </a:r>
            <a:r>
              <a:rPr lang="uk-UA" dirty="0" smtClean="0"/>
              <a:t>із </a:t>
            </a:r>
            <a:r>
              <a:rPr lang="uk-UA" dirty="0" smtClean="0"/>
              <a:t>своїм випромінюванням</a:t>
            </a:r>
            <a:r>
              <a:rPr lang="uk-UA" dirty="0" smtClean="0"/>
              <a:t>, спектр випромінювання описується розподілом Планка</a:t>
            </a:r>
            <a:r>
              <a:rPr lang="uk-UA" dirty="0" smtClean="0"/>
              <a:t>: 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,</a:t>
            </a:r>
          </a:p>
          <a:p>
            <a:pPr algn="ctr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dirty="0" smtClean="0"/>
              <a:t>де</a:t>
            </a:r>
            <a:r>
              <a:rPr lang="uk-UA" dirty="0" smtClean="0"/>
              <a:t> </a:t>
            </a:r>
            <a:r>
              <a:rPr lang="en-US" i="1" dirty="0" smtClean="0"/>
              <a:t>I(</a:t>
            </a:r>
            <a:r>
              <a:rPr lang="el-GR" i="1" dirty="0" smtClean="0"/>
              <a:t>ν)</a:t>
            </a:r>
            <a:r>
              <a:rPr lang="el-GR" dirty="0" smtClean="0"/>
              <a:t> — </a:t>
            </a:r>
            <a:r>
              <a:rPr lang="uk-UA" dirty="0" smtClean="0"/>
              <a:t>енергія, яка з одиниці площі в одиницю часу випромінюється в частотному діапазоні між </a:t>
            </a:r>
            <a:r>
              <a:rPr lang="el-GR" i="1" dirty="0" smtClean="0"/>
              <a:t>ν</a:t>
            </a:r>
            <a:r>
              <a:rPr lang="el-GR" dirty="0" smtClean="0"/>
              <a:t> </a:t>
            </a:r>
            <a:r>
              <a:rPr lang="uk-UA" dirty="0" smtClean="0"/>
              <a:t>і </a:t>
            </a:r>
            <a:r>
              <a:rPr lang="el-GR" i="1" dirty="0" smtClean="0"/>
              <a:t>ν</a:t>
            </a:r>
            <a:r>
              <a:rPr lang="el-GR" dirty="0" smtClean="0"/>
              <a:t>+</a:t>
            </a:r>
            <a:r>
              <a:rPr lang="en-US" dirty="0" smtClean="0"/>
              <a:t>d</a:t>
            </a:r>
            <a:r>
              <a:rPr lang="el-GR" i="1" dirty="0" smtClean="0"/>
              <a:t>ν</a:t>
            </a:r>
            <a:r>
              <a:rPr lang="el-GR" dirty="0" smtClean="0"/>
              <a:t> </a:t>
            </a:r>
            <a:r>
              <a:rPr lang="uk-UA" dirty="0" smtClean="0"/>
              <a:t>у просторовий кут ; </a:t>
            </a:r>
            <a:r>
              <a:rPr lang="en-US" i="1" dirty="0" smtClean="0"/>
              <a:t>c</a:t>
            </a:r>
            <a:r>
              <a:rPr lang="en-US" dirty="0" smtClean="0"/>
              <a:t> — </a:t>
            </a:r>
            <a:r>
              <a:rPr lang="uk-UA" dirty="0" smtClean="0"/>
              <a:t>швидкість світла, </a:t>
            </a:r>
            <a:r>
              <a:rPr lang="en-US" i="1" dirty="0" smtClean="0"/>
              <a:t>k</a:t>
            </a:r>
            <a:r>
              <a:rPr lang="en-US" dirty="0" smtClean="0"/>
              <a:t> — </a:t>
            </a:r>
            <a:r>
              <a:rPr lang="uk-UA" dirty="0" smtClean="0"/>
              <a:t>стала </a:t>
            </a:r>
            <a:r>
              <a:rPr lang="uk-UA" dirty="0" err="1" smtClean="0"/>
              <a:t>Больцмана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420888"/>
            <a:ext cx="7704856" cy="12961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1694db047614e592c58fb54aac616f5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36912"/>
            <a:ext cx="6739908" cy="9597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Внесок </a:t>
            </a:r>
            <a:r>
              <a:rPr lang="uk-UA" dirty="0" smtClean="0"/>
              <a:t>Планка в сучасну фізику не </a:t>
            </a:r>
            <a:r>
              <a:rPr lang="uk-UA" dirty="0" smtClean="0"/>
              <a:t>вичерпується відкриттям</a:t>
            </a:r>
            <a:r>
              <a:rPr lang="uk-UA" dirty="0" smtClean="0"/>
              <a:t> кванта і сталою, що носить нині його ім'я. </a:t>
            </a:r>
            <a:r>
              <a:rPr lang="uk-UA" dirty="0" smtClean="0"/>
              <a:t>До </a:t>
            </a:r>
            <a:r>
              <a:rPr lang="uk-UA" dirty="0" smtClean="0"/>
              <a:t>інших його досягнень відноситься запропоноване ним виведення рівняння </a:t>
            </a:r>
            <a:r>
              <a:rPr lang="uk-UA" dirty="0" err="1" smtClean="0"/>
              <a:t>Фоккера</a:t>
            </a:r>
            <a:r>
              <a:rPr lang="uk-UA" dirty="0" smtClean="0"/>
              <a:t> — Планка, що описує поведінку системи частинок під дією невеликих випадкових імпульсів (див. Броунівський рух).</a:t>
            </a:r>
          </a:p>
          <a:p>
            <a:pPr>
              <a:buNone/>
            </a:pPr>
            <a:r>
              <a:rPr lang="uk-UA" dirty="0" smtClean="0"/>
              <a:t>	Планк </a:t>
            </a:r>
            <a:r>
              <a:rPr lang="uk-UA" dirty="0" smtClean="0"/>
              <a:t>запропонував систему універсальних фізичних сталих, утворених із відомих сталих, яка отримала назву одиниць Планка. </a:t>
            </a:r>
          </a:p>
          <a:p>
            <a:pPr>
              <a:buNone/>
            </a:pPr>
            <a:r>
              <a:rPr lang="uk-UA" dirty="0" smtClean="0"/>
              <a:t>	Макс </a:t>
            </a:r>
            <a:r>
              <a:rPr lang="uk-UA" dirty="0" smtClean="0"/>
              <a:t>Планк отримав Нобелівську премію в 1918 році за внесок у розвиток квантової фізики.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89px-Max_Planck-Bernhard_Heiliger-Mutter_Erde_f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033775" cy="4941168"/>
          </a:xfrm>
          <a:prstGeom prst="rect">
            <a:avLst/>
          </a:prstGeom>
        </p:spPr>
      </p:pic>
      <p:pic>
        <p:nvPicPr>
          <p:cNvPr id="5" name="Рисунок 4" descr="800px-5_Mark_DDR_1983_-_125._Geburtstag_von_Max_Planck_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142769"/>
            <a:ext cx="3456384" cy="17152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 descr="452px-Gedenktafel_Max_Planck_H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0"/>
            <a:ext cx="3595605" cy="4764972"/>
          </a:xfrm>
          <a:prstGeom prst="rect">
            <a:avLst/>
          </a:prstGeom>
        </p:spPr>
      </p:pic>
      <p:pic>
        <p:nvPicPr>
          <p:cNvPr id="6" name="Рисунок 5" descr="514px-DBPB_1952_99_Max_Plan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79814" y="2708920"/>
            <a:ext cx="3364186" cy="39270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5528" y="0"/>
            <a:ext cx="4248472" cy="1615056"/>
          </a:xfrm>
        </p:spPr>
        <p:txBody>
          <a:bodyPr>
            <a:normAutofit/>
          </a:bodyPr>
          <a:lstStyle/>
          <a:p>
            <a:pPr algn="r"/>
            <a:r>
              <a:rPr lang="uk-UA" sz="4400" b="1" dirty="0" smtClean="0"/>
              <a:t>Пам’ять про Планка</a:t>
            </a:r>
            <a:endParaRPr lang="uk-UA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bert_Einstein_Max_v_Lau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-27409" y="0"/>
            <a:ext cx="91714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458968"/>
            <a:ext cx="8229600" cy="1399032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Біографія</a:t>
            </a:r>
            <a:endParaRPr lang="uk-UA"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0501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Макс </a:t>
            </a:r>
            <a:r>
              <a:rPr lang="ru-RU" dirty="0" smtClean="0"/>
              <a:t>Планк</a:t>
            </a:r>
            <a:r>
              <a:rPr lang="ru-RU" dirty="0" smtClean="0"/>
              <a:t> </a:t>
            </a:r>
            <a:r>
              <a:rPr lang="ru-RU" dirty="0" err="1" smtClean="0"/>
              <a:t>народився</a:t>
            </a:r>
            <a:r>
              <a:rPr lang="ru-RU" dirty="0" smtClean="0"/>
              <a:t> 23 </a:t>
            </a:r>
            <a:r>
              <a:rPr lang="ru-RU" dirty="0" err="1" smtClean="0"/>
              <a:t>квітня</a:t>
            </a:r>
            <a:r>
              <a:rPr lang="ru-RU" dirty="0" smtClean="0"/>
              <a:t> 1858 року в </a:t>
            </a:r>
            <a:r>
              <a:rPr lang="ru-RU" dirty="0" err="1" smtClean="0"/>
              <a:t>місті</a:t>
            </a:r>
            <a:r>
              <a:rPr lang="ru-RU" dirty="0" smtClean="0"/>
              <a:t> </a:t>
            </a:r>
            <a:r>
              <a:rPr lang="ru-RU" dirty="0" err="1" smtClean="0"/>
              <a:t>Кіль</a:t>
            </a:r>
            <a:r>
              <a:rPr lang="ru-RU" dirty="0" smtClean="0"/>
              <a:t> у </a:t>
            </a:r>
            <a:r>
              <a:rPr lang="ru-RU" dirty="0" err="1" smtClean="0"/>
              <a:t>сім</a:t>
            </a:r>
            <a:r>
              <a:rPr lang="en-US" dirty="0" smtClean="0"/>
              <a:t>’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  <a:r>
              <a:rPr lang="ru-RU" dirty="0" err="1" smtClean="0"/>
              <a:t>шляхетського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.</a:t>
            </a:r>
            <a:r>
              <a:rPr lang="uk-UA" dirty="0" smtClean="0"/>
              <a:t> У 1880 році Планк написав докторську </a:t>
            </a:r>
            <a:r>
              <a:rPr lang="uk-UA" dirty="0" smtClean="0"/>
              <a:t>дисертацію </a:t>
            </a:r>
            <a:r>
              <a:rPr lang="uk-UA" dirty="0" err="1" smtClean="0"/>
              <a:t>“Рівноважні</a:t>
            </a:r>
            <a:r>
              <a:rPr lang="uk-UA" dirty="0" smtClean="0"/>
              <a:t> стани ізотропних тіл при різних </a:t>
            </a:r>
            <a:r>
              <a:rPr lang="uk-UA" dirty="0" err="1" smtClean="0"/>
              <a:t>температурах”</a:t>
            </a:r>
            <a:r>
              <a:rPr lang="uk-UA" dirty="0" smtClean="0"/>
              <a:t> і після </a:t>
            </a:r>
            <a:r>
              <a:rPr lang="uk-UA" dirty="0" smtClean="0"/>
              <a:t>відкритої лекції на тему «Про принципи механічної теорії газів» </a:t>
            </a:r>
            <a:r>
              <a:rPr lang="uk-UA" dirty="0" smtClean="0"/>
              <a:t>14 </a:t>
            </a:r>
            <a:r>
              <a:rPr lang="uk-UA" dirty="0" smtClean="0"/>
              <a:t>червня 1880 року </a:t>
            </a:r>
            <a:r>
              <a:rPr lang="uk-UA" dirty="0" smtClean="0"/>
              <a:t>завершується захист </a:t>
            </a:r>
            <a:r>
              <a:rPr lang="uk-UA" dirty="0" smtClean="0"/>
              <a:t>його докторської </a:t>
            </a:r>
            <a:r>
              <a:rPr lang="uk-UA" dirty="0" smtClean="0"/>
              <a:t>дисертації </a:t>
            </a:r>
            <a:r>
              <a:rPr lang="uk-UA" dirty="0" smtClean="0"/>
              <a:t>і він став у 22 — річному віці приват-доцентом Мюнхенського університету. У ці часи Планк живе з </a:t>
            </a:r>
            <a:r>
              <a:rPr lang="uk-UA" dirty="0" smtClean="0"/>
              <a:t>батьками, його </a:t>
            </a:r>
            <a:r>
              <a:rPr lang="uk-UA" dirty="0" smtClean="0"/>
              <a:t>дисертація і роботи на той час не привертають уваги. Планк починає </a:t>
            </a:r>
            <a:r>
              <a:rPr lang="uk-UA" dirty="0" smtClean="0"/>
              <a:t>свої </a:t>
            </a:r>
            <a:r>
              <a:rPr lang="uk-UA" dirty="0" smtClean="0"/>
              <a:t>дослідницькі роботи в галузі </a:t>
            </a:r>
            <a:r>
              <a:rPr lang="uk-UA" dirty="0" smtClean="0"/>
              <a:t>термодинаміки.</a:t>
            </a:r>
            <a:r>
              <a:rPr lang="uk-UA" dirty="0" smtClean="0"/>
              <a:t> </a:t>
            </a:r>
            <a:r>
              <a:rPr lang="ru-RU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0342970_large_0_3946_758f2f1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6290"/>
            <a:ext cx="7242280" cy="5431710"/>
          </a:xfrm>
          <a:prstGeom prst="rect">
            <a:avLst/>
          </a:prstGeom>
        </p:spPr>
      </p:pic>
      <p:pic>
        <p:nvPicPr>
          <p:cNvPr id="4" name="Содержимое 3" descr="199359_html_e3021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46629" y="0"/>
            <a:ext cx="2897371" cy="4101741"/>
          </a:xfrm>
        </p:spPr>
      </p:pic>
      <p:sp>
        <p:nvSpPr>
          <p:cNvPr id="6" name="TextBox 5"/>
          <p:cNvSpPr txBox="1"/>
          <p:nvPr/>
        </p:nvSpPr>
        <p:spPr>
          <a:xfrm>
            <a:off x="467544" y="234888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М. Кіль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1941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 smtClean="0"/>
              <a:t> У квітні 1885 року </a:t>
            </a:r>
            <a:r>
              <a:rPr lang="uk-UA" dirty="0" err="1" smtClean="0"/>
              <a:t>Кільський</a:t>
            </a:r>
            <a:r>
              <a:rPr lang="uk-UA" dirty="0" smtClean="0"/>
              <a:t> університет</a:t>
            </a:r>
            <a:r>
              <a:rPr lang="uk-UA" dirty="0" smtClean="0"/>
              <a:t> запрошує Планка на місце </a:t>
            </a:r>
            <a:r>
              <a:rPr lang="uk-UA" dirty="0" err="1" smtClean="0"/>
              <a:t>екстраординарія</a:t>
            </a:r>
            <a:r>
              <a:rPr lang="uk-UA" dirty="0" smtClean="0"/>
              <a:t> теоретичної </a:t>
            </a:r>
            <a:r>
              <a:rPr lang="uk-UA" dirty="0" smtClean="0"/>
              <a:t>фізики, згодом він стає професором. 31 </a:t>
            </a:r>
            <a:r>
              <a:rPr lang="uk-UA" dirty="0" smtClean="0"/>
              <a:t>березня 1887 року одружується на Марії Мерк </a:t>
            </a:r>
            <a:r>
              <a:rPr lang="uk-UA" dirty="0" smtClean="0"/>
              <a:t>( 2 сина та 2 доньки). У </a:t>
            </a:r>
            <a:r>
              <a:rPr lang="uk-UA" dirty="0" smtClean="0"/>
              <a:t>цей час Планк також визначає для себе теоретичну фізику як область наукових досліджень. Це рішення було незвичайним на той час, оскільки лише 2 кафедри у Німеччині тоді цим займались. У 1889 році </a:t>
            </a:r>
            <a:r>
              <a:rPr lang="uk-UA" dirty="0" smtClean="0"/>
              <a:t>став</a:t>
            </a:r>
            <a:r>
              <a:rPr lang="uk-UA" dirty="0" smtClean="0"/>
              <a:t> </a:t>
            </a:r>
            <a:r>
              <a:rPr lang="uk-UA" dirty="0" smtClean="0"/>
              <a:t>директором</a:t>
            </a:r>
            <a:r>
              <a:rPr lang="uk-UA" dirty="0" smtClean="0"/>
              <a:t> нового Інституту </a:t>
            </a:r>
            <a:r>
              <a:rPr lang="uk-UA" dirty="0" smtClean="0"/>
              <a:t>теоретичної фізики університету</a:t>
            </a:r>
            <a:r>
              <a:rPr lang="uk-UA" dirty="0" smtClean="0"/>
              <a:t> в Берліні, а </a:t>
            </a:r>
            <a:r>
              <a:rPr lang="uk-UA" dirty="0" smtClean="0"/>
              <a:t>згодом займав </a:t>
            </a:r>
            <a:r>
              <a:rPr lang="uk-UA" dirty="0" smtClean="0"/>
              <a:t>місце професора фізики Берлінського </a:t>
            </a:r>
            <a:r>
              <a:rPr lang="uk-UA" dirty="0" smtClean="0"/>
              <a:t>університету. </a:t>
            </a:r>
            <a:r>
              <a:rPr lang="uk-UA" dirty="0" smtClean="0"/>
              <a:t>Видав п'ятитомник «Вступ до теоретичної фізики</a:t>
            </a:r>
            <a:r>
              <a:rPr lang="uk-UA" dirty="0" smtClean="0"/>
              <a:t>».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iversitet-imeni-gumbol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819" y="1700808"/>
            <a:ext cx="9032181" cy="4997807"/>
          </a:xfrm>
        </p:spPr>
      </p:pic>
      <p:sp>
        <p:nvSpPr>
          <p:cNvPr id="5" name="TextBox 4"/>
          <p:cNvSpPr txBox="1"/>
          <p:nvPr/>
        </p:nvSpPr>
        <p:spPr>
          <a:xfrm>
            <a:off x="2051720" y="548680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Університет</a:t>
            </a:r>
            <a:r>
              <a:rPr lang="ru-RU" sz="2800" dirty="0" smtClean="0"/>
              <a:t> </a:t>
            </a:r>
            <a:r>
              <a:rPr lang="ru-RU" sz="2800" dirty="0" err="1"/>
              <a:t>Фрідріха</a:t>
            </a:r>
            <a:r>
              <a:rPr lang="ru-RU" sz="2800" dirty="0"/>
              <a:t> </a:t>
            </a:r>
            <a:r>
              <a:rPr lang="ru-RU" sz="2800" dirty="0" err="1"/>
              <a:t>Вільгельма</a:t>
            </a:r>
            <a:r>
              <a:rPr lang="ru-RU" sz="2800" dirty="0"/>
              <a:t> в </a:t>
            </a:r>
            <a:r>
              <a:rPr lang="ru-RU" sz="2800" dirty="0" err="1" smtClean="0"/>
              <a:t>Берліні</a:t>
            </a:r>
            <a:endParaRPr lang="uk-UA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dirty="0" err="1" smtClean="0"/>
              <a:t>Політично</a:t>
            </a:r>
            <a:r>
              <a:rPr lang="ru-RU" sz="2200" dirty="0" smtClean="0"/>
              <a:t> та консервативно </a:t>
            </a:r>
            <a:r>
              <a:rPr lang="ru-RU" sz="2200" dirty="0" err="1" smtClean="0"/>
              <a:t>настроєний</a:t>
            </a:r>
            <a:r>
              <a:rPr lang="ru-RU" sz="2200" dirty="0" smtClean="0"/>
              <a:t> Планк </a:t>
            </a:r>
            <a:r>
              <a:rPr lang="ru-RU" sz="2200" dirty="0" err="1" smtClean="0"/>
              <a:t>був</a:t>
            </a:r>
            <a:r>
              <a:rPr lang="ru-RU" sz="2200" dirty="0" smtClean="0"/>
              <a:t> </a:t>
            </a:r>
            <a:r>
              <a:rPr lang="ru-RU" sz="2200" dirty="0" err="1" smtClean="0"/>
              <a:t>лояльним</a:t>
            </a:r>
            <a:r>
              <a:rPr lang="ru-RU" sz="2200" dirty="0" smtClean="0"/>
              <a:t> до кайзера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водночас</a:t>
            </a:r>
            <a:r>
              <a:rPr lang="ru-RU" sz="2200" dirty="0" smtClean="0"/>
              <a:t> </a:t>
            </a:r>
            <a:r>
              <a:rPr lang="ru-RU" sz="2200" dirty="0" err="1" smtClean="0"/>
              <a:t>патріотом</a:t>
            </a:r>
            <a:r>
              <a:rPr lang="ru-RU" sz="2200" dirty="0" smtClean="0"/>
              <a:t> </a:t>
            </a:r>
            <a:r>
              <a:rPr lang="ru-RU" sz="2200" dirty="0" err="1" smtClean="0"/>
              <a:t>своєї</a:t>
            </a:r>
            <a:r>
              <a:rPr lang="ru-RU" sz="2200" dirty="0" smtClean="0"/>
              <a:t> </a:t>
            </a:r>
            <a:r>
              <a:rPr lang="ru-RU" sz="2200" dirty="0" err="1" smtClean="0"/>
              <a:t>батьківщини</a:t>
            </a:r>
            <a:r>
              <a:rPr lang="ru-RU" sz="2200" dirty="0" smtClean="0"/>
              <a:t>. </a:t>
            </a:r>
            <a:r>
              <a:rPr lang="uk-UA" sz="2200" dirty="0" smtClean="0"/>
              <a:t>Протягом війни Планк показував себе її прихильником, але водночас він виступав проти шовінізму у якому бачив загрозу науці. Він відкидає підпорядкування науки національним інтересам. </a:t>
            </a:r>
            <a:r>
              <a:rPr lang="uk-UA" sz="2200" dirty="0" smtClean="0"/>
              <a:t>Його діти були активними учасниками на фронті, але до 1919р. усі вони загинули при різних обставинах. </a:t>
            </a:r>
            <a:r>
              <a:rPr lang="uk-UA" sz="2200" dirty="0" smtClean="0"/>
              <a:t>Під час Другої світової війни Планк залишає </a:t>
            </a:r>
            <a:r>
              <a:rPr lang="uk-UA" sz="2200" dirty="0" smtClean="0"/>
              <a:t>Берлін. В </a:t>
            </a:r>
            <a:r>
              <a:rPr lang="uk-UA" sz="2200" dirty="0" smtClean="0"/>
              <a:t>лютому 1944 будинок Планка у Берліні зруйновано під час бомбування. В останні дні війни Планк та його дружина перебувають між двох </a:t>
            </a:r>
            <a:r>
              <a:rPr lang="uk-UA" sz="2200" dirty="0" smtClean="0"/>
              <a:t>фронтів. </a:t>
            </a:r>
            <a:r>
              <a:rPr lang="uk-UA" sz="2200" dirty="0" smtClean="0"/>
              <a:t>1945 року  Планк повернувся на свою посаду (заклад було перейменовано на Інститут фізики Макса Планка), і очолював інститут до кінця життя</a:t>
            </a:r>
            <a:r>
              <a:rPr lang="uk-UA" sz="2200" dirty="0" smtClean="0"/>
              <a:t>. </a:t>
            </a:r>
            <a:r>
              <a:rPr lang="ru-RU" sz="2400" dirty="0" smtClean="0"/>
              <a:t>4 </a:t>
            </a:r>
            <a:r>
              <a:rPr lang="ru-RU" sz="2400" dirty="0" err="1" smtClean="0"/>
              <a:t>жовтня</a:t>
            </a:r>
            <a:r>
              <a:rPr lang="ru-RU" sz="2400" dirty="0" smtClean="0"/>
              <a:t> 1947 року Планк помер. На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могильній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плиті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вибито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ім'я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прізвище</a:t>
            </a:r>
            <a:r>
              <a:rPr lang="ru-RU" sz="2400" dirty="0" smtClean="0"/>
              <a:t> ученого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чисельне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 </a:t>
            </a:r>
            <a:r>
              <a:rPr lang="ru-RU" sz="2400" dirty="0" err="1" smtClean="0"/>
              <a:t>сталої</a:t>
            </a:r>
            <a:r>
              <a:rPr lang="ru-RU" sz="2400" dirty="0" smtClean="0"/>
              <a:t> Планка.</a:t>
            </a:r>
            <a:endParaRPr lang="uk-UA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öttingen-Grave.of.Max.Plan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41168" cy="6588224"/>
          </a:xfrm>
        </p:spPr>
      </p:pic>
      <p:pic>
        <p:nvPicPr>
          <p:cNvPr id="5" name="Рисунок 4" descr="max-plan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691333"/>
            <a:ext cx="3399656" cy="4920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18864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effectLst/>
              </a:rPr>
              <a:t>Надгробок Макса Планка </a:t>
            </a:r>
            <a:r>
              <a:rPr lang="ru-RU" sz="2400" dirty="0">
                <a:effectLst/>
              </a:rPr>
              <a:t>на </a:t>
            </a:r>
            <a:r>
              <a:rPr lang="ru-RU" sz="2400" dirty="0" err="1">
                <a:effectLst/>
              </a:rPr>
              <a:t>міському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кладовищі</a:t>
            </a:r>
            <a:r>
              <a:rPr lang="ru-RU" sz="2400" dirty="0">
                <a:effectLst/>
              </a:rPr>
              <a:t> у </a:t>
            </a:r>
            <a:r>
              <a:rPr lang="ru-RU" sz="2400" dirty="0" err="1">
                <a:effectLst/>
              </a:rPr>
              <a:t>Ґетінґені</a:t>
            </a:r>
            <a:endParaRPr lang="uk-UA" sz="2400" dirty="0" smtClean="0">
              <a:effectLst/>
            </a:endParaRPr>
          </a:p>
          <a:p>
            <a:endParaRPr lang="uk-UA" dirty="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._Max_Plan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58968"/>
            <a:ext cx="8229600" cy="1399032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Теорія</a:t>
            </a:r>
            <a:endParaRPr lang="uk-UA" sz="5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110</TotalTime>
  <Words>51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Макс Планк</vt:lpstr>
      <vt:lpstr>Біографія</vt:lpstr>
      <vt:lpstr>Слайд 3</vt:lpstr>
      <vt:lpstr>Слайд 4</vt:lpstr>
      <vt:lpstr>Слайд 5</vt:lpstr>
      <vt:lpstr>Слайд 6</vt:lpstr>
      <vt:lpstr>Слайд 7</vt:lpstr>
      <vt:lpstr>Слайд 8</vt:lpstr>
      <vt:lpstr>Теорія</vt:lpstr>
      <vt:lpstr>Слайд 10</vt:lpstr>
      <vt:lpstr>Слайд 11</vt:lpstr>
      <vt:lpstr>Слайд 12</vt:lpstr>
      <vt:lpstr>Пам’ять про Планка</vt:lpstr>
    </vt:vector>
  </TitlesOfParts>
  <Company>slider999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Макс Планк</dc:title>
  <dc:creator>User</dc:creator>
  <cp:lastModifiedBy>User</cp:lastModifiedBy>
  <cp:revision>13</cp:revision>
  <dcterms:created xsi:type="dcterms:W3CDTF">2014-03-05T18:39:41Z</dcterms:created>
  <dcterms:modified xsi:type="dcterms:W3CDTF">2014-03-05T20:30:07Z</dcterms:modified>
</cp:coreProperties>
</file>