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1" r:id="rId2"/>
  </p:sldMasterIdLst>
  <p:sldIdLst>
    <p:sldId id="258" r:id="rId3"/>
    <p:sldId id="266" r:id="rId4"/>
    <p:sldId id="267" r:id="rId5"/>
    <p:sldId id="262" r:id="rId6"/>
    <p:sldId id="268" r:id="rId7"/>
    <p:sldId id="269" r:id="rId8"/>
    <p:sldId id="270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E2F2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03C2BDF-F5E3-4507-A893-C99959E92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7B53C5-6DC3-4DDA-93B2-78A75CEE0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36E9A3-C932-4D68-A277-0D17F5D490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3C2BDF-F5E3-4507-A893-C99959E92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8F63A6-A039-41CF-A957-EFC4376444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1448CB-24D0-4EED-B96D-3192CF9EB6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3E2475-7EEE-48F4-B751-3E7D2FC71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FEFDD2-7376-4330-9938-BE55027602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B8C658-7003-4CDF-8041-BEDC8A3F40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B87A8E-3057-4C8B-AA43-C05D61FFE9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7EBE4A-7964-4F56-8B7A-9BDBB0C153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8F63A6-A039-41CF-A957-EFC4376444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8A98BC-28A8-4EF0-B411-1C9D4A50D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7B53C5-6DC3-4DDA-93B2-78A75CEE0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36E9A3-C932-4D68-A277-0D17F5D490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71448CB-24D0-4EED-B96D-3192CF9EB6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DA3E2475-7EEE-48F4-B751-3E7D2FC71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8FEFDD2-7376-4330-9938-BE55027602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B8C658-7003-4CDF-8041-BEDC8A3F40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B87A8E-3057-4C8B-AA43-C05D61FFE9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7EBE4A-7964-4F56-8B7A-9BDBB0C153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08A98BC-28A8-4EF0-B411-1C9D4A50D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7DE093F-F096-4F21-A165-9485115D2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7DE093F-F096-4F21-A165-9485115D2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250825" y="1125538"/>
            <a:ext cx="7477125" cy="309562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endParaRPr lang="ru-RU" sz="3600" kern="10" dirty="0" smtClean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367" name="Picture 7" descr="танц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4221163"/>
            <a:ext cx="31686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-714412" y="1571612"/>
            <a:ext cx="90019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</a:t>
            </a:r>
            <a:r>
              <a:rPr lang="uk-UA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римінальна</a:t>
            </a:r>
            <a:r>
              <a:rPr lang="uk-UA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відповідальність </a:t>
            </a:r>
          </a:p>
          <a:p>
            <a:pPr algn="ctr"/>
            <a:r>
              <a:rPr lang="uk-UA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неповнолітніх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Кримінальна відповідальність: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57400"/>
            <a:ext cx="7498080" cy="4800600"/>
          </a:xfrm>
        </p:spPr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Кримінальна відповідальність – це передбачені Кримінальним кодексом обмеження прав і свобод особи, яка вчинила злочин, що індивідуалізується в обвинувальному вироку суду і здійснюються спеціальними органами виконавчої влади держави.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 rot="18787234">
            <a:off x="7300024" y="5095421"/>
            <a:ext cx="1135062" cy="1116012"/>
            <a:chOff x="1109" y="1171"/>
            <a:chExt cx="1645" cy="924"/>
          </a:xfrm>
        </p:grpSpPr>
        <p:sp>
          <p:nvSpPr>
            <p:cNvPr id="5" name="Freeform 10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/>
          <a:lstStyle/>
          <a:p>
            <a:r>
              <a:rPr lang="uk-UA" dirty="0" smtClean="0"/>
              <a:t>Кримінальний  кодекс  України</a:t>
            </a:r>
            <a:endParaRPr lang="ru-RU" dirty="0"/>
          </a:p>
        </p:txBody>
      </p:sp>
      <p:pic>
        <p:nvPicPr>
          <p:cNvPr id="4" name="Содержимое 3" descr="0462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643050"/>
            <a:ext cx="3214710" cy="486843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Ст.20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Вік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з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якого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наступає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кримінальна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Monotype Corsiva" pitchFamily="66" charset="0"/>
              </a:rPr>
              <a:t>відповідальність</a:t>
            </a:r>
            <a:endParaRPr lang="ru-RU" sz="32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928802"/>
            <a:ext cx="7650163" cy="373222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1.Кримінальній </a:t>
            </a:r>
            <a:r>
              <a:rPr lang="ru-RU" sz="2000" b="1" dirty="0" err="1" smtClean="0">
                <a:latin typeface="Times New Roman" pitchFamily="18" charset="0"/>
              </a:rPr>
              <a:t>відповідальності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належить</a:t>
            </a:r>
            <a:r>
              <a:rPr lang="ru-RU" sz="2000" b="1" dirty="0" smtClean="0">
                <a:latin typeface="Times New Roman" pitchFamily="18" charset="0"/>
              </a:rPr>
              <a:t> особа, </a:t>
            </a:r>
            <a:r>
              <a:rPr lang="ru-RU" sz="2000" b="1" dirty="0" err="1" smtClean="0">
                <a:latin typeface="Times New Roman" pitchFamily="18" charset="0"/>
              </a:rPr>
              <a:t>досягнувша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під</a:t>
            </a:r>
            <a:r>
              <a:rPr lang="ru-RU" sz="2000" b="1" dirty="0" smtClean="0">
                <a:latin typeface="Times New Roman" pitchFamily="18" charset="0"/>
              </a:rPr>
              <a:t> час </a:t>
            </a:r>
            <a:r>
              <a:rPr lang="ru-RU" sz="2000" b="1" dirty="0" err="1" smtClean="0">
                <a:latin typeface="Times New Roman" pitchFamily="18" charset="0"/>
              </a:rPr>
              <a:t>скоєння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злочину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шістнадцятилітньго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віку</a:t>
            </a:r>
            <a:r>
              <a:rPr lang="ru-RU" sz="2000" b="1" dirty="0" smtClean="0">
                <a:latin typeface="Times New Roman" pitchFamily="18" charset="0"/>
              </a:rPr>
              <a:t>. </a:t>
            </a: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2.Особи </a:t>
            </a:r>
            <a:r>
              <a:rPr lang="ru-RU" sz="2000" b="1" dirty="0" err="1" smtClean="0">
                <a:latin typeface="Times New Roman" pitchFamily="18" charset="0"/>
              </a:rPr>
              <a:t>чотирнадцяти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років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підлягають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кримінальній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відповідальності</a:t>
            </a:r>
            <a:r>
              <a:rPr lang="ru-RU" sz="2000" b="1" dirty="0" smtClean="0">
                <a:latin typeface="Times New Roman" pitchFamily="18" charset="0"/>
              </a:rPr>
              <a:t> за </a:t>
            </a:r>
            <a:r>
              <a:rPr lang="ru-RU" sz="2000" b="1" dirty="0" err="1" smtClean="0">
                <a:latin typeface="Times New Roman" pitchFamily="18" charset="0"/>
              </a:rPr>
              <a:t>вбивство</a:t>
            </a:r>
            <a:r>
              <a:rPr lang="ru-RU" sz="2000" b="1" dirty="0" smtClean="0">
                <a:latin typeface="Times New Roman" pitchFamily="18" charset="0"/>
              </a:rPr>
              <a:t>(ст.105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навмисне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причинення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тяжкої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шкоди</a:t>
            </a:r>
            <a:r>
              <a:rPr lang="ru-RU" sz="2000" b="1" dirty="0" smtClean="0">
                <a:latin typeface="Times New Roman" pitchFamily="18" charset="0"/>
              </a:rPr>
              <a:t> здоров*</a:t>
            </a:r>
            <a:r>
              <a:rPr lang="ru-RU" sz="2000" b="1" dirty="0" err="1" smtClean="0">
                <a:latin typeface="Times New Roman" pitchFamily="18" charset="0"/>
              </a:rPr>
              <a:t>ю</a:t>
            </a:r>
            <a:r>
              <a:rPr lang="ru-RU" sz="2000" b="1" dirty="0" smtClean="0">
                <a:latin typeface="Times New Roman" pitchFamily="18" charset="0"/>
              </a:rPr>
              <a:t>(ст.111), </a:t>
            </a:r>
            <a:r>
              <a:rPr lang="ru-RU" sz="2000" b="1" dirty="0" err="1" smtClean="0">
                <a:latin typeface="Times New Roman" pitchFamily="18" charset="0"/>
              </a:rPr>
              <a:t>згвалтування</a:t>
            </a:r>
            <a:r>
              <a:rPr lang="ru-RU" sz="2000" b="1" dirty="0" smtClean="0">
                <a:latin typeface="Times New Roman" pitchFamily="18" charset="0"/>
              </a:rPr>
              <a:t>(ст.131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крадіжка</a:t>
            </a:r>
            <a:r>
              <a:rPr lang="ru-RU" sz="2000" b="1" dirty="0" smtClean="0">
                <a:latin typeface="Times New Roman" pitchFamily="18" charset="0"/>
              </a:rPr>
              <a:t>(ст.158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пограбування</a:t>
            </a:r>
            <a:r>
              <a:rPr lang="ru-RU" sz="2000" b="1" dirty="0" smtClean="0">
                <a:latin typeface="Times New Roman" pitchFamily="18" charset="0"/>
              </a:rPr>
              <a:t>(ст.161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розбій</a:t>
            </a:r>
            <a:r>
              <a:rPr lang="ru-RU" sz="2000" b="1" dirty="0" smtClean="0">
                <a:latin typeface="Times New Roman" pitchFamily="18" charset="0"/>
              </a:rPr>
              <a:t>(ст.162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тероризм</a:t>
            </a:r>
            <a:r>
              <a:rPr lang="ru-RU" sz="2000" b="1" dirty="0" smtClean="0">
                <a:latin typeface="Times New Roman" pitchFamily="18" charset="0"/>
              </a:rPr>
              <a:t>(ст.205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вандалізм</a:t>
            </a:r>
            <a:r>
              <a:rPr lang="ru-RU" sz="2000" b="1" dirty="0" smtClean="0">
                <a:latin typeface="Times New Roman" pitchFamily="18" charset="0"/>
              </a:rPr>
              <a:t>(ст.214) </a:t>
            </a:r>
            <a:r>
              <a:rPr lang="ru-RU" sz="2000" b="1" dirty="0" err="1" smtClean="0">
                <a:latin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</a:rPr>
              <a:t> т.д.</a:t>
            </a: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</a:rPr>
              <a:t>Якщо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неповнолітній</a:t>
            </a:r>
            <a:r>
              <a:rPr lang="ru-RU" sz="2000" b="1" dirty="0" smtClean="0">
                <a:latin typeface="Times New Roman" pitchFamily="18" charset="0"/>
              </a:rPr>
              <a:t> досягнув </a:t>
            </a:r>
            <a:r>
              <a:rPr lang="ru-RU" sz="2000" b="1" dirty="0" err="1" smtClean="0">
                <a:latin typeface="Times New Roman" pitchFamily="18" charset="0"/>
              </a:rPr>
              <a:t>даного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віку</a:t>
            </a:r>
            <a:r>
              <a:rPr lang="ru-RU" sz="2000" b="1" dirty="0" smtClean="0">
                <a:latin typeface="Times New Roman" pitchFamily="18" charset="0"/>
              </a:rPr>
              <a:t> (1,2 </a:t>
            </a:r>
            <a:r>
              <a:rPr lang="ru-RU" sz="2000" b="1" dirty="0" err="1" smtClean="0">
                <a:latin typeface="Times New Roman" pitchFamily="18" charset="0"/>
              </a:rPr>
              <a:t>пункти</a:t>
            </a:r>
            <a:r>
              <a:rPr lang="ru-RU" sz="2000" b="1" dirty="0" smtClean="0">
                <a:latin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</a:rPr>
              <a:t>але</a:t>
            </a:r>
            <a:r>
              <a:rPr lang="ru-RU" sz="2000" b="1" dirty="0" smtClean="0">
                <a:latin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</a:rPr>
              <a:t>випадку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розумової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відсталості</a:t>
            </a:r>
            <a:r>
              <a:rPr lang="ru-RU" sz="2000" b="1" dirty="0" smtClean="0">
                <a:latin typeface="Times New Roman" pitchFamily="18" charset="0"/>
              </a:rPr>
              <a:t>, не </a:t>
            </a:r>
            <a:r>
              <a:rPr lang="ru-RU" sz="2000" b="1" dirty="0" err="1" smtClean="0">
                <a:latin typeface="Times New Roman" pitchFamily="18" charset="0"/>
              </a:rPr>
              <a:t>пов</a:t>
            </a:r>
            <a:r>
              <a:rPr lang="ru-RU" sz="2000" b="1" dirty="0" smtClean="0">
                <a:latin typeface="Times New Roman" pitchFamily="18" charset="0"/>
              </a:rPr>
              <a:t>*</a:t>
            </a:r>
            <a:r>
              <a:rPr lang="ru-RU" sz="2000" b="1" dirty="0" err="1" smtClean="0">
                <a:latin typeface="Times New Roman" pitchFamily="18" charset="0"/>
              </a:rPr>
              <a:t>язаною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з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психічним</a:t>
            </a:r>
            <a:r>
              <a:rPr lang="ru-RU" sz="2000" b="1" dirty="0" smtClean="0">
                <a:latin typeface="Times New Roman" pitchFamily="18" charset="0"/>
              </a:rPr>
              <a:t> здоров*ям, </a:t>
            </a:r>
            <a:r>
              <a:rPr lang="ru-RU" sz="2000" b="1" dirty="0" err="1" smtClean="0">
                <a:latin typeface="Times New Roman" pitchFamily="18" charset="0"/>
              </a:rPr>
              <a:t>під</a:t>
            </a:r>
            <a:r>
              <a:rPr lang="ru-RU" sz="2000" b="1" dirty="0" smtClean="0">
                <a:latin typeface="Times New Roman" pitchFamily="18" charset="0"/>
              </a:rPr>
              <a:t> час </a:t>
            </a:r>
            <a:r>
              <a:rPr lang="ru-RU" sz="2000" b="1" dirty="0" err="1" smtClean="0">
                <a:latin typeface="Times New Roman" pitchFamily="18" charset="0"/>
              </a:rPr>
              <a:t>скоєння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правопорушення</a:t>
            </a:r>
            <a:r>
              <a:rPr lang="ru-RU" sz="2000" b="1" dirty="0" smtClean="0">
                <a:latin typeface="Times New Roman" pitchFamily="18" charset="0"/>
              </a:rPr>
              <a:t> не </a:t>
            </a:r>
            <a:r>
              <a:rPr lang="ru-RU" sz="2000" b="1" dirty="0" err="1" smtClean="0">
                <a:latin typeface="Times New Roman" pitchFamily="18" charset="0"/>
              </a:rPr>
              <a:t>міг</a:t>
            </a:r>
            <a:r>
              <a:rPr lang="ru-RU" sz="2000" b="1" dirty="0" smtClean="0">
                <a:latin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</a:rPr>
              <a:t>повній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мірі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усвідомлювати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фактичний</a:t>
            </a:r>
            <a:r>
              <a:rPr lang="ru-RU" sz="2000" b="1" dirty="0" smtClean="0">
                <a:latin typeface="Times New Roman" pitchFamily="18" charset="0"/>
              </a:rPr>
              <a:t> характер </a:t>
            </a:r>
            <a:r>
              <a:rPr lang="ru-RU" sz="2000" b="1" dirty="0" err="1" smtClean="0">
                <a:latin typeface="Times New Roman" pitchFamily="18" charset="0"/>
              </a:rPr>
              <a:t>й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суспільну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небезпеку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своїх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дій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або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регулювати</a:t>
            </a:r>
            <a:r>
              <a:rPr lang="ru-RU" sz="2000" b="1" dirty="0" smtClean="0">
                <a:latin typeface="Times New Roman" pitchFamily="18" charset="0"/>
              </a:rPr>
              <a:t> ними, </a:t>
            </a:r>
            <a:r>
              <a:rPr lang="ru-RU" sz="2000" b="1" dirty="0" err="1" smtClean="0">
                <a:latin typeface="Times New Roman" pitchFamily="18" charset="0"/>
              </a:rPr>
              <a:t>він</a:t>
            </a:r>
            <a:r>
              <a:rPr lang="ru-RU" sz="2000" b="1" dirty="0" smtClean="0">
                <a:latin typeface="Times New Roman" pitchFamily="18" charset="0"/>
              </a:rPr>
              <a:t> не </a:t>
            </a:r>
            <a:r>
              <a:rPr lang="ru-RU" sz="2000" b="1" dirty="0" err="1" smtClean="0">
                <a:latin typeface="Times New Roman" pitchFamily="18" charset="0"/>
              </a:rPr>
              <a:t>підлягає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кримінальній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відповідальності</a:t>
            </a:r>
            <a:r>
              <a:rPr lang="ru-RU" sz="2000" b="1" dirty="0" smtClean="0">
                <a:latin typeface="Times New Roman" pitchFamily="18" charset="0"/>
              </a:rPr>
              <a:t>.                             </a:t>
            </a:r>
            <a:endParaRPr lang="ru-RU" sz="2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Кримінальний кодекс визначає таку мету покарання: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4800600"/>
          </a:xfrm>
        </p:spPr>
        <p:txBody>
          <a:bodyPr/>
          <a:lstStyle/>
          <a:p>
            <a:r>
              <a:rPr lang="uk-UA" dirty="0" smtClean="0"/>
              <a:t>Кару як відплату за вчинене </a:t>
            </a:r>
          </a:p>
          <a:p>
            <a:r>
              <a:rPr lang="uk-UA" dirty="0" smtClean="0"/>
              <a:t>Виправлення засудження</a:t>
            </a:r>
          </a:p>
          <a:p>
            <a:r>
              <a:rPr lang="uk-UA" dirty="0" smtClean="0"/>
              <a:t>Запобігання вчиненню нових злочинів самим засудженим</a:t>
            </a:r>
          </a:p>
          <a:p>
            <a:r>
              <a:rPr lang="uk-UA" dirty="0" smtClean="0"/>
              <a:t>Запобігання вчиненню злочинів з боку інших осіб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покарань неповнолітнього: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00240"/>
            <a:ext cx="7498080" cy="3624274"/>
          </a:xfrm>
        </p:spPr>
        <p:txBody>
          <a:bodyPr/>
          <a:lstStyle/>
          <a:p>
            <a:r>
              <a:rPr lang="uk-UA" dirty="0" smtClean="0"/>
              <a:t>Штраф </a:t>
            </a:r>
          </a:p>
          <a:p>
            <a:r>
              <a:rPr lang="uk-UA" dirty="0" smtClean="0"/>
              <a:t>Громадські роботи</a:t>
            </a:r>
          </a:p>
          <a:p>
            <a:r>
              <a:rPr lang="uk-UA" dirty="0" smtClean="0"/>
              <a:t>Виправні роботи</a:t>
            </a:r>
          </a:p>
          <a:p>
            <a:r>
              <a:rPr lang="uk-UA" dirty="0" smtClean="0"/>
              <a:t>Арешт</a:t>
            </a:r>
          </a:p>
          <a:p>
            <a:r>
              <a:rPr lang="uk-UA" dirty="0" smtClean="0"/>
              <a:t>Позбавлення волі на певний строк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1de0f11d62c83f50a5a8c74c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1308" y="0"/>
            <a:ext cx="4792692" cy="4179227"/>
          </a:xfrm>
        </p:spPr>
      </p:pic>
      <p:pic>
        <p:nvPicPr>
          <p:cNvPr id="5" name="Рисунок 4" descr="Арест-1270549458_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81372"/>
            <a:ext cx="5214942" cy="34766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14480" y="214290"/>
            <a:ext cx="2503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Штраф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5643578"/>
            <a:ext cx="2302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Арешт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32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18000"/>
          </a:blip>
          <a:srcRect/>
          <a:stretch>
            <a:fillRect/>
          </a:stretch>
        </p:blipFill>
        <p:spPr bwMode="auto">
          <a:xfrm>
            <a:off x="0" y="0"/>
            <a:ext cx="917961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92971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/>
              <a:t>Підготувала учениця 9-Є класу</a:t>
            </a:r>
          </a:p>
          <a:p>
            <a:pPr>
              <a:buNone/>
            </a:pPr>
            <a:r>
              <a:rPr lang="uk-UA" sz="4800" dirty="0" err="1" smtClean="0"/>
              <a:t>Бірюк</a:t>
            </a:r>
            <a:r>
              <a:rPr lang="uk-UA" sz="4800" dirty="0" smtClean="0"/>
              <a:t> Анна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265</TotalTime>
  <Words>193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Monotype Corsiva</vt:lpstr>
      <vt:lpstr>Литейная</vt:lpstr>
      <vt:lpstr>Солнцестояние</vt:lpstr>
      <vt:lpstr>Слайд 1</vt:lpstr>
      <vt:lpstr>Кримінальна відповідальність:</vt:lpstr>
      <vt:lpstr>Кримінальний  кодекс  України</vt:lpstr>
      <vt:lpstr>Ст.20. Вік, з якого наступає кримінальна відповідальність</vt:lpstr>
      <vt:lpstr>Кримінальний кодекс визначає таку мету покарання: </vt:lpstr>
      <vt:lpstr>Види покарань неповнолітнього: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Уголовная ответственность несовершеннолетних</dc:title>
  <dc:subject>Правовое государство</dc:subject>
  <dc:creator>Кулакова О.С.</dc:creator>
  <cp:lastModifiedBy>Master</cp:lastModifiedBy>
  <cp:revision>19</cp:revision>
  <dcterms:created xsi:type="dcterms:W3CDTF">2008-04-06T10:16:09Z</dcterms:created>
  <dcterms:modified xsi:type="dcterms:W3CDTF">2012-04-18T14:10:33Z</dcterms:modified>
  <cp:category>обществозанние и право</cp:category>
</cp:coreProperties>
</file>