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3698-17CD-4A78-8C14-A462853BB066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682BF8-70C1-46AA-9265-DDEF859190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3698-17CD-4A78-8C14-A462853BB066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2BF8-70C1-46AA-9265-DDEF85919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3698-17CD-4A78-8C14-A462853BB066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2BF8-70C1-46AA-9265-DDEF85919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5F3698-17CD-4A78-8C14-A462853BB066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682BF8-70C1-46AA-9265-DDEF859190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3698-17CD-4A78-8C14-A462853BB066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682BF8-70C1-46AA-9265-DDEF859190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3698-17CD-4A78-8C14-A462853BB066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682BF8-70C1-46AA-9265-DDEF859190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3698-17CD-4A78-8C14-A462853BB066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682BF8-70C1-46AA-9265-DDEF8591900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9E5F3698-17CD-4A78-8C14-A462853BB066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682BF8-70C1-46AA-9265-DDEF8591900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3698-17CD-4A78-8C14-A462853BB066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2BF8-70C1-46AA-9265-DDEF85919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3698-17CD-4A78-8C14-A462853BB066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682BF8-70C1-46AA-9265-DDEF859190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3698-17CD-4A78-8C14-A462853BB066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682BF8-70C1-46AA-9265-DDEF859190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F3698-17CD-4A78-8C14-A462853BB066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82BF8-70C1-46AA-9265-DDEF8591900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uk-UA" sz="4000" dirty="0" smtClean="0"/>
              <a:t>Стовбурові клітини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8491"/>
            <a:ext cx="5976664" cy="461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37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5896" y="4581128"/>
            <a:ext cx="5112568" cy="5040560"/>
          </a:xfrm>
        </p:spPr>
        <p:txBody>
          <a:bodyPr>
            <a:normAutofit/>
          </a:bodyPr>
          <a:lstStyle/>
          <a:p>
            <a:r>
              <a:rPr lang="ru-RU" sz="2000" dirty="0"/>
              <a:t> </a:t>
            </a:r>
            <a:r>
              <a:rPr lang="ru-RU" sz="2000" dirty="0" err="1" smtClean="0"/>
              <a:t>Стовбурові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клітини</a:t>
            </a:r>
            <a:r>
              <a:rPr lang="ru-RU" sz="2000" dirty="0" smtClean="0"/>
              <a:t>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/>
              <a:t>первинні</a:t>
            </a:r>
            <a:r>
              <a:rPr lang="ru-RU" sz="2000" dirty="0"/>
              <a:t> </a:t>
            </a:r>
            <a:r>
              <a:rPr lang="ru-RU" sz="2000" dirty="0" err="1" smtClean="0"/>
              <a:t>клітини</a:t>
            </a:r>
            <a:r>
              <a:rPr lang="ru-RU" sz="2000" dirty="0" smtClean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зустрічаються</a:t>
            </a:r>
            <a:r>
              <a:rPr lang="ru-RU" sz="2000" dirty="0"/>
              <a:t> в </a:t>
            </a:r>
            <a:r>
              <a:rPr lang="ru-RU" sz="2000" dirty="0" err="1"/>
              <a:t>усіх</a:t>
            </a:r>
            <a:r>
              <a:rPr lang="ru-RU" sz="2000" dirty="0"/>
              <a:t> </a:t>
            </a:r>
            <a:r>
              <a:rPr lang="ru-RU" sz="2000" dirty="0" err="1"/>
              <a:t>багатоклітинних</a:t>
            </a:r>
            <a:r>
              <a:rPr lang="ru-RU" sz="2000" dirty="0"/>
              <a:t> </a:t>
            </a:r>
            <a:r>
              <a:rPr lang="ru-RU" sz="2000" dirty="0" err="1"/>
              <a:t>організмах</a:t>
            </a:r>
            <a:r>
              <a:rPr lang="ru-RU" sz="2000" dirty="0"/>
              <a:t>.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клітини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самовідновлюватися</a:t>
            </a:r>
            <a:r>
              <a:rPr lang="ru-RU" sz="2000" dirty="0"/>
              <a:t> шляхом </a:t>
            </a:r>
            <a:r>
              <a:rPr lang="ru-RU" sz="2000" dirty="0" err="1" smtClean="0"/>
              <a:t>поділу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клітини</a:t>
            </a:r>
            <a:r>
              <a:rPr lang="ru-RU" sz="2000" dirty="0" smtClean="0"/>
              <a:t>, </a:t>
            </a:r>
            <a:r>
              <a:rPr lang="ru-RU" sz="2000" dirty="0"/>
              <a:t>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дифференціюватися</a:t>
            </a:r>
            <a:r>
              <a:rPr lang="ru-RU" sz="2000" dirty="0"/>
              <a:t> в </a:t>
            </a:r>
            <a:r>
              <a:rPr lang="ru-RU" sz="2000" dirty="0" err="1"/>
              <a:t>досить</a:t>
            </a:r>
            <a:r>
              <a:rPr lang="ru-RU" sz="2000" dirty="0"/>
              <a:t> </a:t>
            </a:r>
            <a:r>
              <a:rPr lang="ru-RU" sz="2000" dirty="0" err="1"/>
              <a:t>велику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спеціалізованих</a:t>
            </a:r>
            <a:r>
              <a:rPr lang="ru-RU" sz="2000" dirty="0"/>
              <a:t> </a:t>
            </a:r>
            <a:r>
              <a:rPr lang="ru-RU" sz="2000" dirty="0" err="1"/>
              <a:t>типів</a:t>
            </a:r>
            <a:r>
              <a:rPr lang="ru-RU" sz="2000" dirty="0"/>
              <a:t> </a:t>
            </a:r>
            <a:r>
              <a:rPr lang="ru-RU" sz="2000" dirty="0" err="1"/>
              <a:t>клітин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1" y="1340768"/>
            <a:ext cx="2981065" cy="2518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9182" y="4384653"/>
            <a:ext cx="2981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(</a:t>
            </a:r>
            <a:r>
              <a:rPr lang="ru-RU" sz="1400" dirty="0" err="1" smtClean="0"/>
              <a:t>Ембріональні</a:t>
            </a:r>
            <a:r>
              <a:rPr lang="ru-RU" sz="1400" dirty="0" smtClean="0"/>
              <a:t> </a:t>
            </a:r>
            <a:r>
              <a:rPr lang="ru-RU" sz="1400" dirty="0" err="1"/>
              <a:t>стовбурові</a:t>
            </a:r>
            <a:r>
              <a:rPr lang="ru-RU" sz="1400" dirty="0"/>
              <a:t> </a:t>
            </a:r>
            <a:r>
              <a:rPr lang="ru-RU" sz="1400" dirty="0" err="1"/>
              <a:t>клітини</a:t>
            </a:r>
            <a:r>
              <a:rPr lang="ru-RU" sz="1400" dirty="0"/>
              <a:t> </a:t>
            </a:r>
            <a:r>
              <a:rPr lang="ru-RU" sz="1400" dirty="0" err="1" smtClean="0"/>
              <a:t>миші</a:t>
            </a:r>
            <a:r>
              <a:rPr lang="ru-RU" sz="1400" dirty="0"/>
              <a:t> 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флюоресцентним</a:t>
            </a:r>
            <a:r>
              <a:rPr lang="ru-RU" sz="1400" dirty="0"/>
              <a:t> маркером</a:t>
            </a:r>
            <a:r>
              <a:rPr lang="ru-RU" sz="1400" dirty="0" smtClean="0"/>
              <a:t>.)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5630"/>
            <a:ext cx="4941164" cy="4315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9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23928" y="955576"/>
            <a:ext cx="4896544" cy="5902424"/>
          </a:xfrm>
        </p:spPr>
        <p:txBody>
          <a:bodyPr>
            <a:normAutofit/>
          </a:bodyPr>
          <a:lstStyle/>
          <a:p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стовбурових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:</a:t>
            </a:r>
          </a:p>
          <a:p>
            <a:r>
              <a:rPr lang="ru-RU" b="1" u="sng" dirty="0" err="1"/>
              <a:t>Самовідновлення</a:t>
            </a:r>
            <a:r>
              <a:rPr lang="ru-RU" dirty="0"/>
              <a:t> —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проходити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 </a:t>
            </a:r>
            <a:r>
              <a:rPr lang="ru-RU" dirty="0" err="1" smtClean="0"/>
              <a:t>клітинних</a:t>
            </a:r>
            <a:r>
              <a:rPr lang="ru-RU" dirty="0" smtClean="0"/>
              <a:t> </a:t>
            </a:r>
            <a:r>
              <a:rPr lang="ru-RU" dirty="0" err="1" smtClean="0"/>
              <a:t>циклів</a:t>
            </a:r>
            <a:r>
              <a:rPr lang="ru-RU" dirty="0" smtClean="0"/>
              <a:t> </a:t>
            </a:r>
            <a:r>
              <a:rPr lang="ru-RU" dirty="0" err="1" smtClean="0"/>
              <a:t>клітинного</a:t>
            </a:r>
            <a:r>
              <a:rPr lang="ru-RU" dirty="0" smtClean="0"/>
              <a:t> </a:t>
            </a:r>
            <a:r>
              <a:rPr lang="ru-RU" dirty="0" err="1" smtClean="0"/>
              <a:t>поділу</a:t>
            </a:r>
            <a:r>
              <a:rPr lang="ru-RU" dirty="0"/>
              <a:t> і </a:t>
            </a:r>
            <a:r>
              <a:rPr lang="ru-RU" dirty="0" err="1"/>
              <a:t>залишатися</a:t>
            </a:r>
            <a:r>
              <a:rPr lang="ru-RU" dirty="0"/>
              <a:t> </a:t>
            </a:r>
            <a:r>
              <a:rPr lang="ru-RU" dirty="0" err="1"/>
              <a:t>недифференційованими</a:t>
            </a:r>
            <a:r>
              <a:rPr lang="ru-RU" dirty="0"/>
              <a:t>.</a:t>
            </a:r>
          </a:p>
          <a:p>
            <a:r>
              <a:rPr lang="ru-RU" b="1" u="sng" dirty="0" err="1"/>
              <a:t>Безмежні</a:t>
            </a:r>
            <a:r>
              <a:rPr lang="ru-RU" b="1" u="sng" dirty="0"/>
              <a:t> </a:t>
            </a:r>
            <a:r>
              <a:rPr lang="ru-RU" b="1" u="sng" dirty="0" err="1"/>
              <a:t>можливості</a:t>
            </a:r>
            <a:r>
              <a:rPr lang="ru-RU" dirty="0"/>
              <a:t> 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 smtClean="0"/>
              <a:t>дифференціюватися</a:t>
            </a:r>
            <a:r>
              <a:rPr lang="ru-RU" dirty="0" smtClean="0"/>
              <a:t> </a:t>
            </a:r>
            <a:r>
              <a:rPr lang="ru-RU" dirty="0"/>
              <a:t>у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клітинний</a:t>
            </a:r>
            <a:r>
              <a:rPr lang="ru-RU" dirty="0"/>
              <a:t> тип.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стовбурові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тотипотентними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плюрипотентними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мультипотентні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уніпотентні</a:t>
            </a:r>
            <a:r>
              <a:rPr lang="ru-RU" dirty="0"/>
              <a:t> </a:t>
            </a:r>
            <a:r>
              <a:rPr lang="ru-RU" dirty="0" err="1"/>
              <a:t>попередники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клітинних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часом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стовбуровими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uk-UA" dirty="0" smtClean="0"/>
              <a:t>(</a:t>
            </a:r>
            <a:r>
              <a:rPr lang="uk-UA" dirty="0" err="1" smtClean="0"/>
              <a:t>дифференціація</a:t>
            </a:r>
            <a:r>
              <a:rPr lang="uk-UA" dirty="0" smtClean="0"/>
              <a:t> - </a:t>
            </a:r>
            <a:r>
              <a:rPr lang="ru-RU" i="0" dirty="0" smtClean="0"/>
              <a:t> </a:t>
            </a:r>
            <a:r>
              <a:rPr lang="ru-RU" i="0" dirty="0" err="1" smtClean="0"/>
              <a:t>утворення</a:t>
            </a:r>
            <a:r>
              <a:rPr lang="ru-RU" i="0" dirty="0" smtClean="0"/>
              <a:t> </a:t>
            </a:r>
            <a:r>
              <a:rPr lang="ru-RU" i="0" dirty="0" err="1"/>
              <a:t>різних</a:t>
            </a:r>
            <a:r>
              <a:rPr lang="ru-RU" i="0" dirty="0"/>
              <a:t> </a:t>
            </a:r>
            <a:r>
              <a:rPr lang="ru-RU" i="0" dirty="0" err="1"/>
              <a:t>клітин</a:t>
            </a:r>
            <a:r>
              <a:rPr lang="ru-RU" i="0" dirty="0"/>
              <a:t> з початково </a:t>
            </a:r>
            <a:r>
              <a:rPr lang="ru-RU" i="0" dirty="0" err="1"/>
              <a:t>однорідних</a:t>
            </a:r>
            <a:r>
              <a:rPr lang="ru-RU" i="0" dirty="0" smtClean="0"/>
              <a:t>.)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2520280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178073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/>
              <a:t>Поділ</a:t>
            </a:r>
            <a:r>
              <a:rPr lang="ru-RU" sz="1200" b="1" dirty="0"/>
              <a:t> та </a:t>
            </a:r>
            <a:r>
              <a:rPr lang="ru-RU" sz="1200" b="1" dirty="0" err="1"/>
              <a:t>дифференціація</a:t>
            </a:r>
            <a:r>
              <a:rPr lang="ru-RU" sz="1200" b="1" dirty="0"/>
              <a:t> </a:t>
            </a:r>
            <a:r>
              <a:rPr lang="ru-RU" sz="1200" b="1" dirty="0" err="1"/>
              <a:t>стовбурових</a:t>
            </a:r>
            <a:r>
              <a:rPr lang="ru-RU" sz="1200" b="1" dirty="0"/>
              <a:t> </a:t>
            </a:r>
            <a:r>
              <a:rPr lang="ru-RU" sz="1200" b="1" dirty="0" err="1"/>
              <a:t>клітин</a:t>
            </a:r>
            <a:r>
              <a:rPr lang="ru-RU" sz="1200" b="1" dirty="0"/>
              <a:t>.</a:t>
            </a:r>
            <a:r>
              <a:rPr lang="ru-RU" sz="1200" dirty="0"/>
              <a:t> </a:t>
            </a:r>
            <a:r>
              <a:rPr lang="en-US" sz="1200" dirty="0"/>
              <a:t>A — </a:t>
            </a:r>
            <a:r>
              <a:rPr lang="ru-RU" sz="1200" dirty="0" err="1"/>
              <a:t>стовбурові</a:t>
            </a:r>
            <a:r>
              <a:rPr lang="ru-RU" sz="1200" dirty="0"/>
              <a:t> </a:t>
            </a:r>
            <a:r>
              <a:rPr lang="ru-RU" sz="1200" dirty="0" err="1"/>
              <a:t>клітини</a:t>
            </a:r>
            <a:r>
              <a:rPr lang="ru-RU" sz="1200" dirty="0"/>
              <a:t>; </a:t>
            </a:r>
            <a:r>
              <a:rPr lang="en-US" sz="1200" dirty="0"/>
              <a:t>B — </a:t>
            </a:r>
            <a:r>
              <a:rPr lang="ru-RU" sz="1200" dirty="0" err="1"/>
              <a:t>клітина-попередник</a:t>
            </a:r>
            <a:r>
              <a:rPr lang="ru-RU" sz="1200" dirty="0"/>
              <a:t>; </a:t>
            </a:r>
            <a:r>
              <a:rPr lang="en-US" sz="1200" dirty="0"/>
              <a:t>C — </a:t>
            </a:r>
            <a:r>
              <a:rPr lang="ru-RU" sz="1200" dirty="0" err="1"/>
              <a:t>дифференційована</a:t>
            </a:r>
            <a:r>
              <a:rPr lang="ru-RU" sz="1200" dirty="0"/>
              <a:t> </a:t>
            </a:r>
            <a:r>
              <a:rPr lang="ru-RU" sz="1200" dirty="0" err="1"/>
              <a:t>клітина</a:t>
            </a:r>
            <a:r>
              <a:rPr lang="ru-RU" sz="1200" dirty="0"/>
              <a:t>; 1 — </a:t>
            </a:r>
            <a:r>
              <a:rPr lang="ru-RU" sz="1200" dirty="0" err="1"/>
              <a:t>симетричний</a:t>
            </a:r>
            <a:r>
              <a:rPr lang="ru-RU" sz="1200" dirty="0"/>
              <a:t> </a:t>
            </a:r>
            <a:r>
              <a:rPr lang="ru-RU" sz="1200" dirty="0" err="1"/>
              <a:t>поділ</a:t>
            </a:r>
            <a:r>
              <a:rPr lang="ru-RU" sz="1200" dirty="0"/>
              <a:t> </a:t>
            </a:r>
            <a:r>
              <a:rPr lang="ru-RU" sz="1200" dirty="0" err="1"/>
              <a:t>стовбурових</a:t>
            </a:r>
            <a:r>
              <a:rPr lang="ru-RU" sz="1200" dirty="0"/>
              <a:t> </a:t>
            </a:r>
            <a:r>
              <a:rPr lang="ru-RU" sz="1200" dirty="0" err="1"/>
              <a:t>клітин</a:t>
            </a:r>
            <a:r>
              <a:rPr lang="ru-RU" sz="1200" dirty="0"/>
              <a:t>; 2 — </a:t>
            </a:r>
            <a:r>
              <a:rPr lang="ru-RU" sz="1200" dirty="0" err="1"/>
              <a:t>асиметричний</a:t>
            </a:r>
            <a:r>
              <a:rPr lang="ru-RU" sz="1200" dirty="0"/>
              <a:t> </a:t>
            </a:r>
            <a:r>
              <a:rPr lang="ru-RU" sz="1200" dirty="0" err="1"/>
              <a:t>поділ</a:t>
            </a:r>
            <a:r>
              <a:rPr lang="ru-RU" sz="1200" dirty="0"/>
              <a:t> </a:t>
            </a:r>
            <a:r>
              <a:rPr lang="ru-RU" sz="1200" dirty="0" err="1"/>
              <a:t>стовбурових</a:t>
            </a:r>
            <a:r>
              <a:rPr lang="ru-RU" sz="1200" dirty="0"/>
              <a:t> </a:t>
            </a:r>
            <a:r>
              <a:rPr lang="ru-RU" sz="1200" dirty="0" err="1"/>
              <a:t>клітин</a:t>
            </a:r>
            <a:r>
              <a:rPr lang="ru-RU" sz="1200" dirty="0"/>
              <a:t>; 3 — </a:t>
            </a:r>
            <a:r>
              <a:rPr lang="ru-RU" sz="1200" dirty="0" err="1"/>
              <a:t>поділ</a:t>
            </a:r>
            <a:r>
              <a:rPr lang="ru-RU" sz="1200" dirty="0"/>
              <a:t> </a:t>
            </a:r>
            <a:r>
              <a:rPr lang="ru-RU" sz="1200" dirty="0" err="1"/>
              <a:t>клітини-попередника</a:t>
            </a:r>
            <a:r>
              <a:rPr lang="ru-RU" sz="1200" dirty="0"/>
              <a:t>; 4 — </a:t>
            </a:r>
            <a:r>
              <a:rPr lang="ru-RU" sz="1200" dirty="0" err="1"/>
              <a:t>кінцева</a:t>
            </a:r>
            <a:r>
              <a:rPr lang="ru-RU" sz="1200" dirty="0"/>
              <a:t> (</a:t>
            </a:r>
            <a:r>
              <a:rPr lang="ru-RU" sz="1200" dirty="0" err="1"/>
              <a:t>термінальна</a:t>
            </a:r>
            <a:r>
              <a:rPr lang="ru-RU" sz="1200" dirty="0"/>
              <a:t>) </a:t>
            </a:r>
            <a:r>
              <a:rPr lang="ru-RU" sz="1200" dirty="0" err="1"/>
              <a:t>дифференціація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725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16734"/>
            <a:ext cx="4320480" cy="5976664"/>
          </a:xfrm>
        </p:spPr>
        <p:txBody>
          <a:bodyPr>
            <a:normAutofit fontScale="77500" lnSpcReduction="20000"/>
          </a:bodyPr>
          <a:lstStyle/>
          <a:p>
            <a:r>
              <a:rPr lang="ru-RU" sz="1900" b="1" i="0" dirty="0" err="1"/>
              <a:t>Тотипотентні</a:t>
            </a:r>
            <a:r>
              <a:rPr lang="ru-RU" sz="1900" i="0" dirty="0"/>
              <a:t> </a:t>
            </a:r>
            <a:r>
              <a:rPr lang="ru-RU" sz="1900" i="0" dirty="0" err="1"/>
              <a:t>стовбурові</a:t>
            </a:r>
            <a:r>
              <a:rPr lang="ru-RU" sz="1900" i="0" dirty="0"/>
              <a:t> </a:t>
            </a:r>
            <a:r>
              <a:rPr lang="ru-RU" sz="1900" i="0" dirty="0" err="1"/>
              <a:t>клітини</a:t>
            </a:r>
            <a:r>
              <a:rPr lang="ru-RU" sz="1900" i="0" dirty="0"/>
              <a:t> </a:t>
            </a:r>
            <a:r>
              <a:rPr lang="ru-RU" sz="1900" i="0" dirty="0" err="1"/>
              <a:t>отримують</a:t>
            </a:r>
            <a:r>
              <a:rPr lang="ru-RU" sz="1900" i="0" dirty="0"/>
              <a:t> </a:t>
            </a:r>
            <a:r>
              <a:rPr lang="ru-RU" sz="1900" i="0" dirty="0" err="1"/>
              <a:t>унаслідок</a:t>
            </a:r>
            <a:r>
              <a:rPr lang="ru-RU" sz="1900" i="0" dirty="0"/>
              <a:t> </a:t>
            </a:r>
            <a:r>
              <a:rPr lang="ru-RU" sz="1900" i="0" dirty="0" err="1"/>
              <a:t>злиття</a:t>
            </a:r>
            <a:r>
              <a:rPr lang="ru-RU" sz="1900" i="0" dirty="0"/>
              <a:t> </a:t>
            </a:r>
            <a:r>
              <a:rPr lang="ru-RU" sz="1900" i="0" dirty="0" err="1"/>
              <a:t>сперматозоїду</a:t>
            </a:r>
            <a:r>
              <a:rPr lang="ru-RU" sz="1900" i="0" dirty="0"/>
              <a:t> з </a:t>
            </a:r>
            <a:r>
              <a:rPr lang="ru-RU" sz="1900" i="0" dirty="0" err="1"/>
              <a:t>яйцеклітиною</a:t>
            </a:r>
            <a:r>
              <a:rPr lang="ru-RU" sz="1900" i="0" dirty="0"/>
              <a:t>. </a:t>
            </a:r>
            <a:r>
              <a:rPr lang="ru-RU" sz="1900" i="0" dirty="0" err="1"/>
              <a:t>Клітини</a:t>
            </a:r>
            <a:r>
              <a:rPr lang="ru-RU" sz="1900" i="0" dirty="0"/>
              <a:t>, </a:t>
            </a:r>
            <a:r>
              <a:rPr lang="ru-RU" sz="1900" i="0" dirty="0" err="1"/>
              <a:t>що</a:t>
            </a:r>
            <a:r>
              <a:rPr lang="ru-RU" sz="1900" i="0" dirty="0"/>
              <a:t> </a:t>
            </a:r>
            <a:r>
              <a:rPr lang="ru-RU" sz="1900" i="0" dirty="0" err="1"/>
              <a:t>утворюються</a:t>
            </a:r>
            <a:r>
              <a:rPr lang="ru-RU" sz="1900" i="0" dirty="0"/>
              <a:t> </a:t>
            </a:r>
            <a:r>
              <a:rPr lang="ru-RU" sz="1900" i="0" dirty="0" err="1"/>
              <a:t>внаслідок</a:t>
            </a:r>
            <a:r>
              <a:rPr lang="ru-RU" sz="1900" i="0" dirty="0"/>
              <a:t> </a:t>
            </a:r>
            <a:r>
              <a:rPr lang="ru-RU" sz="1900" i="0" dirty="0" err="1"/>
              <a:t>декількох</a:t>
            </a:r>
            <a:r>
              <a:rPr lang="ru-RU" sz="1900" i="0" dirty="0"/>
              <a:t> перших </a:t>
            </a:r>
            <a:r>
              <a:rPr lang="ru-RU" sz="1900" i="0" dirty="0" err="1"/>
              <a:t>поділів</a:t>
            </a:r>
            <a:r>
              <a:rPr lang="ru-RU" sz="1900" i="0" dirty="0"/>
              <a:t> </a:t>
            </a:r>
            <a:r>
              <a:rPr lang="ru-RU" sz="1900" i="0" dirty="0" err="1"/>
              <a:t>заплідненої</a:t>
            </a:r>
            <a:r>
              <a:rPr lang="ru-RU" sz="1900" i="0" dirty="0"/>
              <a:t> </a:t>
            </a:r>
            <a:r>
              <a:rPr lang="ru-RU" sz="1900" i="0" dirty="0" err="1"/>
              <a:t>яйцеклітини</a:t>
            </a:r>
            <a:r>
              <a:rPr lang="ru-RU" sz="1900" i="0" dirty="0"/>
              <a:t> </a:t>
            </a:r>
            <a:r>
              <a:rPr lang="ru-RU" sz="1900" i="0" dirty="0" err="1"/>
              <a:t>теж</a:t>
            </a:r>
            <a:r>
              <a:rPr lang="ru-RU" sz="1900" i="0" dirty="0"/>
              <a:t> </a:t>
            </a:r>
            <a:r>
              <a:rPr lang="ru-RU" sz="1900" i="0" dirty="0" err="1"/>
              <a:t>тотипотентні</a:t>
            </a:r>
            <a:r>
              <a:rPr lang="ru-RU" sz="1900" i="0" dirty="0"/>
              <a:t>. </a:t>
            </a:r>
            <a:r>
              <a:rPr lang="ru-RU" sz="1900" i="0" dirty="0" err="1"/>
              <a:t>Ці</a:t>
            </a:r>
            <a:r>
              <a:rPr lang="ru-RU" sz="1900" i="0" dirty="0"/>
              <a:t> </a:t>
            </a:r>
            <a:r>
              <a:rPr lang="ru-RU" sz="1900" i="0" dirty="0" err="1"/>
              <a:t>клітини</a:t>
            </a:r>
            <a:r>
              <a:rPr lang="ru-RU" sz="1900" i="0" dirty="0"/>
              <a:t> </a:t>
            </a:r>
            <a:r>
              <a:rPr lang="ru-RU" sz="1900" i="0" dirty="0" err="1"/>
              <a:t>можуть</a:t>
            </a:r>
            <a:r>
              <a:rPr lang="ru-RU" sz="1900" i="0" dirty="0"/>
              <a:t> </a:t>
            </a:r>
            <a:r>
              <a:rPr lang="ru-RU" sz="1900" i="0" dirty="0" err="1"/>
              <a:t>перетворитися</a:t>
            </a:r>
            <a:r>
              <a:rPr lang="ru-RU" sz="1900" i="0" dirty="0"/>
              <a:t> на </a:t>
            </a:r>
            <a:r>
              <a:rPr lang="ru-RU" sz="1900" i="0" dirty="0" err="1"/>
              <a:t>ембріональні</a:t>
            </a:r>
            <a:r>
              <a:rPr lang="ru-RU" sz="1900" i="0" dirty="0"/>
              <a:t> та </a:t>
            </a:r>
            <a:r>
              <a:rPr lang="ru-RU" sz="1900" i="0" dirty="0" err="1"/>
              <a:t>екстраембріональні</a:t>
            </a:r>
            <a:r>
              <a:rPr lang="ru-RU" sz="1900" i="0" dirty="0"/>
              <a:t> (поза-</a:t>
            </a:r>
            <a:r>
              <a:rPr lang="ru-RU" sz="1900" i="0" dirty="0" err="1"/>
              <a:t>ембріональні</a:t>
            </a:r>
            <a:r>
              <a:rPr lang="ru-RU" sz="1900" i="0" dirty="0"/>
              <a:t>) </a:t>
            </a:r>
            <a:r>
              <a:rPr lang="ru-RU" sz="1900" i="0" dirty="0" err="1"/>
              <a:t>типи</a:t>
            </a:r>
            <a:r>
              <a:rPr lang="ru-RU" sz="1900" i="0" dirty="0"/>
              <a:t> </a:t>
            </a:r>
            <a:r>
              <a:rPr lang="ru-RU" sz="1900" i="0" dirty="0" err="1"/>
              <a:t>клітин</a:t>
            </a:r>
            <a:r>
              <a:rPr lang="ru-RU" sz="1900" i="0" dirty="0"/>
              <a:t>.</a:t>
            </a:r>
          </a:p>
          <a:p>
            <a:pPr marL="0" indent="0">
              <a:buNone/>
            </a:pPr>
            <a:r>
              <a:rPr lang="ru-RU" sz="1900" i="0" dirty="0"/>
              <a:t/>
            </a:r>
            <a:br>
              <a:rPr lang="ru-RU" sz="1900" i="0" dirty="0"/>
            </a:br>
            <a:endParaRPr lang="ru-RU" sz="1900" i="0" dirty="0"/>
          </a:p>
          <a:p>
            <a:r>
              <a:rPr lang="ru-RU" sz="1900" b="1" i="0" dirty="0" err="1"/>
              <a:t>Плюрипотентні</a:t>
            </a:r>
            <a:r>
              <a:rPr lang="ru-RU" sz="1900" i="0" dirty="0"/>
              <a:t> </a:t>
            </a:r>
            <a:r>
              <a:rPr lang="ru-RU" sz="1900" i="0" dirty="0" err="1"/>
              <a:t>стовбурові</a:t>
            </a:r>
            <a:r>
              <a:rPr lang="ru-RU" sz="1900" i="0" dirty="0"/>
              <a:t> </a:t>
            </a:r>
            <a:r>
              <a:rPr lang="ru-RU" sz="1900" i="0" dirty="0" err="1"/>
              <a:t>клітини</a:t>
            </a:r>
            <a:r>
              <a:rPr lang="ru-RU" sz="1900" i="0" dirty="0"/>
              <a:t> </a:t>
            </a:r>
            <a:r>
              <a:rPr lang="ru-RU" sz="1900" i="0" dirty="0" err="1"/>
              <a:t>походять</a:t>
            </a:r>
            <a:r>
              <a:rPr lang="ru-RU" sz="1900" i="0" dirty="0"/>
              <a:t> </a:t>
            </a:r>
            <a:r>
              <a:rPr lang="ru-RU" sz="1900" i="0" dirty="0" err="1"/>
              <a:t>від</a:t>
            </a:r>
            <a:r>
              <a:rPr lang="ru-RU" sz="1900" i="0" dirty="0"/>
              <a:t> </a:t>
            </a:r>
            <a:r>
              <a:rPr lang="ru-RU" sz="1900" i="0" dirty="0" err="1"/>
              <a:t>тотипотентних</a:t>
            </a:r>
            <a:r>
              <a:rPr lang="ru-RU" sz="1900" i="0" dirty="0"/>
              <a:t> </a:t>
            </a:r>
            <a:r>
              <a:rPr lang="ru-RU" sz="1900" i="0" dirty="0" err="1"/>
              <a:t>клітин</a:t>
            </a:r>
            <a:r>
              <a:rPr lang="ru-RU" sz="1900" i="0" dirty="0"/>
              <a:t> і </a:t>
            </a:r>
            <a:r>
              <a:rPr lang="ru-RU" sz="1900" i="0" dirty="0" err="1"/>
              <a:t>можуть</a:t>
            </a:r>
            <a:r>
              <a:rPr lang="ru-RU" sz="1900" i="0" dirty="0"/>
              <a:t> </a:t>
            </a:r>
            <a:r>
              <a:rPr lang="ru-RU" sz="1900" i="0" dirty="0" err="1"/>
              <a:t>утворити</a:t>
            </a:r>
            <a:r>
              <a:rPr lang="ru-RU" sz="1900" i="0" dirty="0"/>
              <a:t> </a:t>
            </a:r>
            <a:r>
              <a:rPr lang="ru-RU" sz="1900" i="0" dirty="0" err="1"/>
              <a:t>клітини</a:t>
            </a:r>
            <a:r>
              <a:rPr lang="ru-RU" sz="1900" i="0" dirty="0"/>
              <a:t> </a:t>
            </a:r>
            <a:r>
              <a:rPr lang="ru-RU" sz="1900" i="0" dirty="0" err="1"/>
              <a:t>трьох</a:t>
            </a:r>
            <a:r>
              <a:rPr lang="ru-RU" sz="1900" i="0" dirty="0"/>
              <a:t> </a:t>
            </a:r>
            <a:r>
              <a:rPr lang="ru-RU" sz="1900" i="0" dirty="0" err="1"/>
              <a:t>зародкових</a:t>
            </a:r>
            <a:r>
              <a:rPr lang="ru-RU" sz="1900" i="0" dirty="0"/>
              <a:t> </a:t>
            </a:r>
            <a:r>
              <a:rPr lang="ru-RU" sz="1900" i="0" dirty="0" err="1"/>
              <a:t>шарів</a:t>
            </a:r>
            <a:r>
              <a:rPr lang="ru-RU" sz="1900" i="0" dirty="0"/>
              <a:t>.</a:t>
            </a:r>
          </a:p>
          <a:p>
            <a:pPr marL="0" indent="0">
              <a:buNone/>
            </a:pPr>
            <a:r>
              <a:rPr lang="ru-RU" sz="1900" i="0" dirty="0"/>
              <a:t/>
            </a:r>
            <a:br>
              <a:rPr lang="ru-RU" sz="1900" i="0" dirty="0"/>
            </a:br>
            <a:endParaRPr lang="ru-RU" sz="1900" i="0" dirty="0"/>
          </a:p>
          <a:p>
            <a:r>
              <a:rPr lang="ru-RU" sz="1900" b="1" i="0" dirty="0" err="1"/>
              <a:t>Мультипотентні</a:t>
            </a:r>
            <a:r>
              <a:rPr lang="ru-RU" sz="1900" i="0" dirty="0"/>
              <a:t> </a:t>
            </a:r>
            <a:r>
              <a:rPr lang="ru-RU" sz="1900" i="0" dirty="0" err="1"/>
              <a:t>стовбурові</a:t>
            </a:r>
            <a:r>
              <a:rPr lang="ru-RU" sz="1900" i="0" dirty="0"/>
              <a:t> </a:t>
            </a:r>
            <a:r>
              <a:rPr lang="ru-RU" sz="1900" i="0" dirty="0" err="1"/>
              <a:t>клітини</a:t>
            </a:r>
            <a:r>
              <a:rPr lang="ru-RU" sz="1900" i="0" dirty="0"/>
              <a:t> </a:t>
            </a:r>
            <a:r>
              <a:rPr lang="ru-RU" sz="1900" i="0" dirty="0" err="1"/>
              <a:t>можуть</a:t>
            </a:r>
            <a:r>
              <a:rPr lang="ru-RU" sz="1900" i="0" dirty="0"/>
              <a:t> </a:t>
            </a:r>
            <a:r>
              <a:rPr lang="ru-RU" sz="1900" i="0" dirty="0" err="1"/>
              <a:t>утворювати</a:t>
            </a:r>
            <a:r>
              <a:rPr lang="ru-RU" sz="1900" i="0" dirty="0"/>
              <a:t> </a:t>
            </a:r>
            <a:r>
              <a:rPr lang="ru-RU" sz="1900" i="0" dirty="0" err="1"/>
              <a:t>лише</a:t>
            </a:r>
            <a:r>
              <a:rPr lang="ru-RU" sz="1900" i="0" dirty="0"/>
              <a:t> </a:t>
            </a:r>
            <a:r>
              <a:rPr lang="ru-RU" sz="1900" i="0" dirty="0" err="1"/>
              <a:t>близькі</a:t>
            </a:r>
            <a:r>
              <a:rPr lang="ru-RU" sz="1900" i="0" dirty="0"/>
              <a:t> </a:t>
            </a:r>
            <a:r>
              <a:rPr lang="ru-RU" sz="1900" i="0" dirty="0" err="1"/>
              <a:t>типи</a:t>
            </a:r>
            <a:r>
              <a:rPr lang="ru-RU" sz="1900" i="0" dirty="0"/>
              <a:t> </a:t>
            </a:r>
            <a:r>
              <a:rPr lang="ru-RU" sz="1900" i="0" dirty="0" err="1"/>
              <a:t>клітин</a:t>
            </a:r>
            <a:r>
              <a:rPr lang="ru-RU" sz="1900" i="0" dirty="0"/>
              <a:t> (</a:t>
            </a:r>
            <a:r>
              <a:rPr lang="ru-RU" sz="1900" i="0" dirty="0" err="1"/>
              <a:t>наприклад</a:t>
            </a:r>
            <a:r>
              <a:rPr lang="ru-RU" sz="1900" i="0" dirty="0"/>
              <a:t>, </a:t>
            </a:r>
            <a:r>
              <a:rPr lang="ru-RU" sz="1900" i="0" dirty="0" err="1"/>
              <a:t>гематопоетичні</a:t>
            </a:r>
            <a:r>
              <a:rPr lang="ru-RU" sz="1900" i="0" dirty="0"/>
              <a:t> </a:t>
            </a:r>
            <a:r>
              <a:rPr lang="ru-RU" sz="1900" i="0" dirty="0" err="1"/>
              <a:t>стовбурові</a:t>
            </a:r>
            <a:r>
              <a:rPr lang="ru-RU" sz="1900" i="0" dirty="0"/>
              <a:t> </a:t>
            </a:r>
            <a:r>
              <a:rPr lang="ru-RU" sz="1900" i="0" dirty="0" err="1"/>
              <a:t>клітини</a:t>
            </a:r>
            <a:r>
              <a:rPr lang="ru-RU" sz="1900" i="0" dirty="0"/>
              <a:t> </a:t>
            </a:r>
            <a:r>
              <a:rPr lang="ru-RU" sz="1900" i="0" dirty="0" err="1"/>
              <a:t>утворюють</a:t>
            </a:r>
            <a:r>
              <a:rPr lang="ru-RU" sz="1900" i="0" dirty="0"/>
              <a:t> </a:t>
            </a:r>
            <a:r>
              <a:rPr lang="ru-RU" sz="1900" i="0" dirty="0" err="1"/>
              <a:t>червоні</a:t>
            </a:r>
            <a:r>
              <a:rPr lang="ru-RU" sz="1900" i="0" dirty="0"/>
              <a:t> </a:t>
            </a:r>
            <a:r>
              <a:rPr lang="ru-RU" sz="1900" i="0" dirty="0" err="1"/>
              <a:t>кров'яні</a:t>
            </a:r>
            <a:r>
              <a:rPr lang="ru-RU" sz="1900" i="0" dirty="0"/>
              <a:t> </a:t>
            </a:r>
            <a:r>
              <a:rPr lang="ru-RU" sz="1900" i="0" dirty="0" err="1"/>
              <a:t>тільця</a:t>
            </a:r>
            <a:r>
              <a:rPr lang="ru-RU" sz="1900" i="0" dirty="0"/>
              <a:t>, </a:t>
            </a:r>
            <a:r>
              <a:rPr lang="ru-RU" sz="1900" i="0" dirty="0" err="1"/>
              <a:t>білі</a:t>
            </a:r>
            <a:r>
              <a:rPr lang="ru-RU" sz="1900" i="0" dirty="0"/>
              <a:t> </a:t>
            </a:r>
            <a:r>
              <a:rPr lang="ru-RU" sz="1900" i="0" dirty="0" err="1"/>
              <a:t>кров'яні</a:t>
            </a:r>
            <a:r>
              <a:rPr lang="ru-RU" sz="1900" i="0" dirty="0"/>
              <a:t> </a:t>
            </a:r>
            <a:r>
              <a:rPr lang="ru-RU" sz="1900" i="0" dirty="0" err="1"/>
              <a:t>тільця</a:t>
            </a:r>
            <a:r>
              <a:rPr lang="ru-RU" sz="1900" i="0" dirty="0"/>
              <a:t>, </a:t>
            </a:r>
            <a:r>
              <a:rPr lang="ru-RU" sz="1900" i="0" dirty="0" err="1"/>
              <a:t>тромбоцити</a:t>
            </a:r>
            <a:r>
              <a:rPr lang="ru-RU" sz="1900" i="0" dirty="0"/>
              <a:t> </a:t>
            </a:r>
            <a:r>
              <a:rPr lang="ru-RU" sz="1900" i="0" dirty="0" err="1"/>
              <a:t>тощо</a:t>
            </a:r>
            <a:r>
              <a:rPr lang="ru-RU" sz="1900" i="0" dirty="0"/>
              <a:t>).</a:t>
            </a:r>
          </a:p>
          <a:p>
            <a:pPr marL="0" indent="0">
              <a:buNone/>
            </a:pPr>
            <a:r>
              <a:rPr lang="ru-RU" sz="1900" i="0" dirty="0"/>
              <a:t/>
            </a:r>
            <a:br>
              <a:rPr lang="ru-RU" sz="1900" i="0" dirty="0"/>
            </a:br>
            <a:endParaRPr lang="ru-RU" sz="1900" i="0" dirty="0"/>
          </a:p>
          <a:p>
            <a:r>
              <a:rPr lang="ru-RU" sz="1900" b="1" i="0" dirty="0" err="1"/>
              <a:t>Уніпотентні</a:t>
            </a:r>
            <a:r>
              <a:rPr lang="ru-RU" sz="1900" i="0" dirty="0"/>
              <a:t> </a:t>
            </a:r>
            <a:r>
              <a:rPr lang="ru-RU" sz="1900" i="0" dirty="0" err="1"/>
              <a:t>стовбурові</a:t>
            </a:r>
            <a:r>
              <a:rPr lang="ru-RU" sz="1900" i="0" dirty="0"/>
              <a:t> </a:t>
            </a:r>
            <a:r>
              <a:rPr lang="ru-RU" sz="1900" i="0" dirty="0" err="1"/>
              <a:t>клітини</a:t>
            </a:r>
            <a:r>
              <a:rPr lang="ru-RU" sz="1900" i="0" dirty="0"/>
              <a:t> </a:t>
            </a:r>
            <a:r>
              <a:rPr lang="ru-RU" sz="1900" i="0" dirty="0" err="1"/>
              <a:t>можуть</a:t>
            </a:r>
            <a:r>
              <a:rPr lang="ru-RU" sz="1900" i="0" dirty="0"/>
              <a:t> </a:t>
            </a:r>
            <a:r>
              <a:rPr lang="ru-RU" sz="1900" i="0" dirty="0" err="1"/>
              <a:t>перетворитися</a:t>
            </a:r>
            <a:r>
              <a:rPr lang="ru-RU" sz="1900" i="0" dirty="0"/>
              <a:t> </a:t>
            </a:r>
            <a:r>
              <a:rPr lang="ru-RU" sz="1900" i="0" dirty="0" err="1"/>
              <a:t>лише</a:t>
            </a:r>
            <a:r>
              <a:rPr lang="ru-RU" sz="1900" i="0" dirty="0"/>
              <a:t> на один тип </a:t>
            </a:r>
            <a:r>
              <a:rPr lang="ru-RU" sz="1900" i="0" dirty="0" err="1"/>
              <a:t>клітин</a:t>
            </a:r>
            <a:r>
              <a:rPr lang="ru-RU" sz="1900" i="0" dirty="0"/>
              <a:t>, але </a:t>
            </a:r>
            <a:r>
              <a:rPr lang="ru-RU" sz="1900" i="0" dirty="0" err="1"/>
              <a:t>мають</a:t>
            </a:r>
            <a:r>
              <a:rPr lang="ru-RU" sz="1900" i="0" dirty="0"/>
              <a:t> </a:t>
            </a:r>
            <a:r>
              <a:rPr lang="ru-RU" sz="1900" i="0" dirty="0" err="1"/>
              <a:t>здатність</a:t>
            </a:r>
            <a:r>
              <a:rPr lang="ru-RU" sz="1900" i="0" dirty="0"/>
              <a:t> до </a:t>
            </a:r>
            <a:r>
              <a:rPr lang="ru-RU" sz="1900" i="0" dirty="0" err="1"/>
              <a:t>самовідтворення</a:t>
            </a:r>
            <a:r>
              <a:rPr lang="ru-RU" sz="1900" i="0" dirty="0"/>
              <a:t>, </a:t>
            </a:r>
            <a:r>
              <a:rPr lang="ru-RU" sz="1900" i="0" dirty="0" err="1"/>
              <a:t>що</a:t>
            </a:r>
            <a:r>
              <a:rPr lang="ru-RU" sz="1900" i="0" dirty="0"/>
              <a:t> </a:t>
            </a:r>
            <a:r>
              <a:rPr lang="ru-RU" sz="1900" i="0" dirty="0" err="1"/>
              <a:t>відрізняє</a:t>
            </a:r>
            <a:r>
              <a:rPr lang="ru-RU" sz="1900" i="0" dirty="0"/>
              <a:t> </a:t>
            </a:r>
            <a:r>
              <a:rPr lang="ru-RU" sz="1900" i="0" dirty="0" err="1"/>
              <a:t>їх</a:t>
            </a:r>
            <a:r>
              <a:rPr lang="ru-RU" sz="1900" i="0" dirty="0"/>
              <a:t> </a:t>
            </a:r>
            <a:r>
              <a:rPr lang="ru-RU" sz="1900" i="0" dirty="0" err="1"/>
              <a:t>від</a:t>
            </a:r>
            <a:r>
              <a:rPr lang="ru-RU" sz="1900" i="0" dirty="0"/>
              <a:t> </a:t>
            </a:r>
            <a:r>
              <a:rPr lang="ru-RU" sz="1900" b="1" i="0" dirty="0"/>
              <a:t>«не </a:t>
            </a:r>
            <a:r>
              <a:rPr lang="ru-RU" sz="1900" b="1" i="0" dirty="0" err="1"/>
              <a:t>стовбурових</a:t>
            </a:r>
            <a:r>
              <a:rPr lang="ru-RU" sz="1900" b="1" i="0" dirty="0"/>
              <a:t>»</a:t>
            </a:r>
            <a:r>
              <a:rPr lang="ru-RU" sz="1900" i="0" dirty="0"/>
              <a:t> </a:t>
            </a:r>
            <a:r>
              <a:rPr lang="ru-RU" sz="1900" i="0" dirty="0" err="1"/>
              <a:t>клітин</a:t>
            </a:r>
            <a:r>
              <a:rPr lang="ru-RU" sz="1900" i="0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56784" cy="1586488"/>
          </a:xfrm>
        </p:spPr>
        <p:txBody>
          <a:bodyPr>
            <a:noAutofit/>
          </a:bodyPr>
          <a:lstStyle/>
          <a:p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потенціалу</a:t>
            </a:r>
            <a:r>
              <a:rPr lang="ru-RU" sz="2800" dirty="0"/>
              <a:t> </a:t>
            </a:r>
            <a:r>
              <a:rPr lang="ru-RU" sz="2800" dirty="0" err="1"/>
              <a:t>стовбурових</a:t>
            </a:r>
            <a:r>
              <a:rPr lang="ru-RU" sz="2800" dirty="0"/>
              <a:t> </a:t>
            </a:r>
            <a:r>
              <a:rPr lang="ru-RU" sz="2800" dirty="0" err="1"/>
              <a:t>клітин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83" y="1268760"/>
            <a:ext cx="4810470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46366" y="580526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(</a:t>
            </a:r>
            <a:r>
              <a:rPr lang="uk-UA" dirty="0" err="1" smtClean="0"/>
              <a:t>Бластоциста</a:t>
            </a:r>
            <a:r>
              <a:rPr lang="uk-UA" dirty="0" smtClean="0"/>
              <a:t> – стадія розвитку зародка)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5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342923" y="764704"/>
            <a:ext cx="5472608" cy="60932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b="1" i="0" dirty="0" err="1"/>
              <a:t>Стовбурові</a:t>
            </a:r>
            <a:r>
              <a:rPr lang="ru-RU" sz="1400" b="1" i="0" dirty="0"/>
              <a:t> </a:t>
            </a:r>
            <a:r>
              <a:rPr lang="ru-RU" sz="1400" b="1" i="0" dirty="0" err="1"/>
              <a:t>клітини</a:t>
            </a:r>
            <a:r>
              <a:rPr lang="ru-RU" sz="1400" b="1" i="0" dirty="0"/>
              <a:t> </a:t>
            </a:r>
            <a:r>
              <a:rPr lang="ru-RU" sz="1400" b="1" i="0" dirty="0" err="1"/>
              <a:t>дорослого</a:t>
            </a:r>
            <a:r>
              <a:rPr lang="ru-RU" sz="1400" b="1" i="0" dirty="0"/>
              <a:t> </a:t>
            </a:r>
            <a:r>
              <a:rPr lang="ru-RU" sz="1400" b="1" i="0" dirty="0" err="1"/>
              <a:t>організму</a:t>
            </a:r>
            <a:r>
              <a:rPr lang="ru-RU" sz="1400" i="0" dirty="0"/>
              <a:t> — </a:t>
            </a:r>
            <a:r>
              <a:rPr lang="ru-RU" sz="1400" i="0" dirty="0" err="1"/>
              <a:t>це</a:t>
            </a:r>
            <a:r>
              <a:rPr lang="ru-RU" sz="1400" i="0" dirty="0"/>
              <a:t> </a:t>
            </a:r>
            <a:r>
              <a:rPr lang="ru-RU" sz="1400" i="0" dirty="0" err="1"/>
              <a:t>недифференційовані</a:t>
            </a:r>
            <a:r>
              <a:rPr lang="ru-RU" sz="1400" i="0" dirty="0"/>
              <a:t> </a:t>
            </a:r>
            <a:r>
              <a:rPr lang="ru-RU" sz="1400" i="0" dirty="0" err="1"/>
              <a:t>клітини</a:t>
            </a:r>
            <a:r>
              <a:rPr lang="ru-RU" sz="1400" i="0" dirty="0"/>
              <a:t>, </a:t>
            </a:r>
            <a:r>
              <a:rPr lang="ru-RU" sz="1400" i="0" dirty="0" err="1"/>
              <a:t>що</a:t>
            </a:r>
            <a:r>
              <a:rPr lang="ru-RU" sz="1400" i="0" dirty="0"/>
              <a:t> </a:t>
            </a:r>
            <a:r>
              <a:rPr lang="ru-RU" sz="1400" i="0" dirty="0" err="1"/>
              <a:t>розповсюджені</a:t>
            </a:r>
            <a:r>
              <a:rPr lang="ru-RU" sz="1400" i="0" dirty="0"/>
              <a:t> по </a:t>
            </a:r>
            <a:r>
              <a:rPr lang="ru-RU" sz="1400" i="0" dirty="0" err="1"/>
              <a:t>всьому</a:t>
            </a:r>
            <a:r>
              <a:rPr lang="ru-RU" sz="1400" i="0" dirty="0"/>
              <a:t> </a:t>
            </a:r>
            <a:r>
              <a:rPr lang="ru-RU" sz="1400" i="0" dirty="0" err="1"/>
              <a:t>тілу</a:t>
            </a:r>
            <a:r>
              <a:rPr lang="ru-RU" sz="1400" i="0" dirty="0"/>
              <a:t>. Вони </a:t>
            </a:r>
            <a:r>
              <a:rPr lang="ru-RU" sz="1400" i="0" dirty="0" err="1"/>
              <a:t>розмножуються</a:t>
            </a:r>
            <a:r>
              <a:rPr lang="ru-RU" sz="1400" i="0" dirty="0"/>
              <a:t> і </a:t>
            </a:r>
            <a:r>
              <a:rPr lang="ru-RU" sz="1400" i="0" dirty="0" err="1"/>
              <a:t>заміщують</a:t>
            </a:r>
            <a:r>
              <a:rPr lang="ru-RU" sz="1400" i="0" dirty="0"/>
              <a:t> </a:t>
            </a:r>
            <a:r>
              <a:rPr lang="ru-RU" sz="1400" i="0" dirty="0" err="1"/>
              <a:t>клітини</a:t>
            </a:r>
            <a:r>
              <a:rPr lang="ru-RU" sz="1400" i="0" dirty="0"/>
              <a:t>, </a:t>
            </a:r>
            <a:r>
              <a:rPr lang="ru-RU" sz="1400" i="0" dirty="0" err="1"/>
              <a:t>що</a:t>
            </a:r>
            <a:r>
              <a:rPr lang="ru-RU" sz="1400" i="0" dirty="0"/>
              <a:t> померли, та </a:t>
            </a:r>
            <a:r>
              <a:rPr lang="ru-RU" sz="1400" i="0" dirty="0" err="1"/>
              <a:t>відновлюють</a:t>
            </a:r>
            <a:r>
              <a:rPr lang="ru-RU" sz="1400" i="0" dirty="0"/>
              <a:t> </a:t>
            </a:r>
            <a:r>
              <a:rPr lang="ru-RU" sz="1400" i="0" dirty="0" err="1"/>
              <a:t>пошкоджені</a:t>
            </a:r>
            <a:r>
              <a:rPr lang="ru-RU" sz="1400" i="0" dirty="0"/>
              <a:t> </a:t>
            </a:r>
            <a:r>
              <a:rPr lang="ru-RU" sz="1400" i="0" dirty="0" err="1"/>
              <a:t>тканини</a:t>
            </a:r>
            <a:r>
              <a:rPr lang="ru-RU" sz="1400" i="0" dirty="0"/>
              <a:t> </a:t>
            </a:r>
            <a:r>
              <a:rPr lang="ru-RU" sz="1400" i="0" dirty="0" err="1"/>
              <a:t>тіла</a:t>
            </a:r>
            <a:r>
              <a:rPr lang="ru-RU" sz="1400" i="0" dirty="0"/>
              <a:t>. </a:t>
            </a:r>
            <a:r>
              <a:rPr lang="ru-RU" sz="1400" i="0" dirty="0" err="1"/>
              <a:t>Ці</a:t>
            </a:r>
            <a:r>
              <a:rPr lang="ru-RU" sz="1400" i="0" dirty="0"/>
              <a:t> </a:t>
            </a:r>
            <a:r>
              <a:rPr lang="ru-RU" sz="1400" i="0" dirty="0" err="1"/>
              <a:t>клітини</a:t>
            </a:r>
            <a:r>
              <a:rPr lang="ru-RU" sz="1400" i="0" dirty="0"/>
              <a:t> </a:t>
            </a:r>
            <a:r>
              <a:rPr lang="ru-RU" sz="1400" i="0" dirty="0" err="1"/>
              <a:t>відносяться</a:t>
            </a:r>
            <a:r>
              <a:rPr lang="ru-RU" sz="1400" i="0" dirty="0"/>
              <a:t> до </a:t>
            </a:r>
            <a:r>
              <a:rPr lang="ru-RU" sz="1400" b="1" i="0" dirty="0" err="1"/>
              <a:t>соматичних</a:t>
            </a:r>
            <a:r>
              <a:rPr lang="ru-RU" sz="1400" i="0" dirty="0"/>
              <a:t> </a:t>
            </a:r>
            <a:r>
              <a:rPr lang="ru-RU" sz="1400" i="0" dirty="0" err="1" smtClean="0"/>
              <a:t>стовбурових</a:t>
            </a:r>
            <a:r>
              <a:rPr lang="ru-RU" sz="1400" i="0" dirty="0" smtClean="0"/>
              <a:t> </a:t>
            </a:r>
            <a:r>
              <a:rPr lang="ru-RU" sz="1400" i="0" dirty="0" err="1"/>
              <a:t>клітин</a:t>
            </a:r>
            <a:r>
              <a:rPr lang="ru-RU" sz="1400" i="0" dirty="0"/>
              <a:t>; вони </a:t>
            </a:r>
            <a:r>
              <a:rPr lang="ru-RU" sz="1400" i="0" dirty="0" err="1"/>
              <a:t>знаходяться</a:t>
            </a:r>
            <a:r>
              <a:rPr lang="ru-RU" sz="1400" i="0" dirty="0"/>
              <a:t> у </a:t>
            </a:r>
            <a:r>
              <a:rPr lang="ru-RU" sz="1400" i="0" dirty="0" err="1"/>
              <a:t>тілах</a:t>
            </a:r>
            <a:r>
              <a:rPr lang="ru-RU" sz="1400" i="0" dirty="0"/>
              <a:t> як </a:t>
            </a:r>
            <a:r>
              <a:rPr lang="ru-RU" sz="1400" i="0" dirty="0" err="1"/>
              <a:t>дітей</a:t>
            </a:r>
            <a:r>
              <a:rPr lang="ru-RU" sz="1400" i="0" dirty="0"/>
              <a:t>, так і </a:t>
            </a:r>
            <a:r>
              <a:rPr lang="ru-RU" sz="1400" i="0" dirty="0" err="1"/>
              <a:t>дорослих</a:t>
            </a:r>
            <a:r>
              <a:rPr lang="ru-RU" sz="1400" i="0" dirty="0"/>
              <a:t>.</a:t>
            </a:r>
          </a:p>
          <a:p>
            <a:pPr>
              <a:lnSpc>
                <a:spcPct val="150000"/>
              </a:lnSpc>
            </a:pPr>
            <a:r>
              <a:rPr lang="ru-RU" sz="1400" b="1" i="0" dirty="0" err="1"/>
              <a:t>Основні</a:t>
            </a:r>
            <a:r>
              <a:rPr lang="ru-RU" sz="1400" b="1" i="0" dirty="0"/>
              <a:t> </a:t>
            </a:r>
            <a:r>
              <a:rPr lang="ru-RU" sz="1400" b="1" i="0" dirty="0" err="1"/>
              <a:t>дослідження</a:t>
            </a:r>
            <a:r>
              <a:rPr lang="ru-RU" sz="1400" b="1" i="0" dirty="0"/>
              <a:t> </a:t>
            </a:r>
            <a:r>
              <a:rPr lang="ru-RU" sz="1400" i="0" dirty="0" err="1"/>
              <a:t>стовбурових</a:t>
            </a:r>
            <a:r>
              <a:rPr lang="ru-RU" sz="1400" i="0" dirty="0"/>
              <a:t> </a:t>
            </a:r>
            <a:r>
              <a:rPr lang="ru-RU" sz="1400" i="0" dirty="0" err="1"/>
              <a:t>клітин</a:t>
            </a:r>
            <a:r>
              <a:rPr lang="ru-RU" sz="1400" i="0" dirty="0"/>
              <a:t> </a:t>
            </a:r>
            <a:r>
              <a:rPr lang="ru-RU" sz="1400" i="0" dirty="0" err="1"/>
              <a:t>дорослого</a:t>
            </a:r>
            <a:r>
              <a:rPr lang="ru-RU" sz="1400" i="0" dirty="0"/>
              <a:t> </a:t>
            </a:r>
            <a:r>
              <a:rPr lang="ru-RU" sz="1400" i="0" dirty="0" err="1"/>
              <a:t>організму</a:t>
            </a:r>
            <a:r>
              <a:rPr lang="ru-RU" sz="1400" i="0" dirty="0"/>
              <a:t> </a:t>
            </a:r>
            <a:r>
              <a:rPr lang="ru-RU" sz="1400" i="0" dirty="0" err="1"/>
              <a:t>пов'язані</a:t>
            </a:r>
            <a:r>
              <a:rPr lang="ru-RU" sz="1400" i="0" dirty="0"/>
              <a:t> з </a:t>
            </a:r>
            <a:r>
              <a:rPr lang="ru-RU" sz="1400" i="0" dirty="0" err="1"/>
              <a:t>визначенням</a:t>
            </a:r>
            <a:r>
              <a:rPr lang="ru-RU" sz="1400" i="0" dirty="0"/>
              <a:t> </a:t>
            </a:r>
            <a:r>
              <a:rPr lang="ru-RU" sz="1400" i="0" dirty="0" err="1"/>
              <a:t>їхньої</a:t>
            </a:r>
            <a:r>
              <a:rPr lang="ru-RU" sz="1400" i="0" dirty="0"/>
              <a:t> </a:t>
            </a:r>
            <a:r>
              <a:rPr lang="ru-RU" sz="1400" i="0" dirty="0" err="1"/>
              <a:t>здібності</a:t>
            </a:r>
            <a:r>
              <a:rPr lang="ru-RU" sz="1400" i="0" dirty="0"/>
              <a:t> до </a:t>
            </a:r>
            <a:r>
              <a:rPr lang="ru-RU" sz="1400" i="0" dirty="0" err="1"/>
              <a:t>необмеженого</a:t>
            </a:r>
            <a:r>
              <a:rPr lang="ru-RU" sz="1400" i="0" dirty="0"/>
              <a:t> </a:t>
            </a:r>
            <a:r>
              <a:rPr lang="ru-RU" sz="1400" i="0" dirty="0" err="1"/>
              <a:t>самовідтворення</a:t>
            </a:r>
            <a:r>
              <a:rPr lang="ru-RU" sz="1400" i="0" dirty="0"/>
              <a:t> та </a:t>
            </a:r>
            <a:r>
              <a:rPr lang="ru-RU" sz="1400" i="0" dirty="0" err="1"/>
              <a:t>їхнього</a:t>
            </a:r>
            <a:r>
              <a:rPr lang="ru-RU" sz="1400" i="0" dirty="0"/>
              <a:t> </a:t>
            </a:r>
            <a:r>
              <a:rPr lang="ru-RU" sz="1400" i="0" dirty="0" err="1"/>
              <a:t>потенціалу</a:t>
            </a:r>
            <a:r>
              <a:rPr lang="ru-RU" sz="1400" i="0" dirty="0"/>
              <a:t> </a:t>
            </a:r>
            <a:r>
              <a:rPr lang="ru-RU" sz="1400" i="0" dirty="0" err="1"/>
              <a:t>дифференціюватися</a:t>
            </a:r>
            <a:r>
              <a:rPr lang="ru-RU" sz="1400" i="0" dirty="0"/>
              <a:t>. </a:t>
            </a:r>
            <a:r>
              <a:rPr lang="ru-RU" sz="1400" i="0" dirty="0" err="1" smtClean="0"/>
              <a:t>Деякі</a:t>
            </a:r>
            <a:r>
              <a:rPr lang="ru-RU" sz="1400" i="0" dirty="0" smtClean="0"/>
              <a:t> </a:t>
            </a:r>
            <a:r>
              <a:rPr lang="ru-RU" sz="1400" i="0" dirty="0" err="1"/>
              <a:t>мультипотентні</a:t>
            </a:r>
            <a:r>
              <a:rPr lang="ru-RU" sz="1400" i="0" dirty="0"/>
              <a:t> </a:t>
            </a:r>
            <a:r>
              <a:rPr lang="ru-RU" sz="1400" i="0" dirty="0" err="1" smtClean="0"/>
              <a:t>чи</a:t>
            </a:r>
            <a:r>
              <a:rPr lang="ru-RU" sz="1400" i="0" dirty="0" smtClean="0"/>
              <a:t> </a:t>
            </a:r>
            <a:r>
              <a:rPr lang="ru-RU" sz="1400" i="0" dirty="0" err="1"/>
              <a:t>уніпотентні</a:t>
            </a:r>
            <a:r>
              <a:rPr lang="ru-RU" sz="1400" i="0" dirty="0"/>
              <a:t> </a:t>
            </a:r>
            <a:r>
              <a:rPr lang="ru-RU" sz="1400" i="0" dirty="0" err="1"/>
              <a:t>клітини-попередники</a:t>
            </a:r>
            <a:r>
              <a:rPr lang="ru-RU" sz="1400" i="0" dirty="0"/>
              <a:t> у </a:t>
            </a:r>
            <a:r>
              <a:rPr lang="ru-RU" sz="1400" i="0" dirty="0" err="1"/>
              <a:t>дорослому</a:t>
            </a:r>
            <a:r>
              <a:rPr lang="ru-RU" sz="1400" i="0" dirty="0"/>
              <a:t> </a:t>
            </a:r>
            <a:r>
              <a:rPr lang="ru-RU" sz="1400" i="0" dirty="0" err="1"/>
              <a:t>організмі</a:t>
            </a:r>
            <a:r>
              <a:rPr lang="ru-RU" sz="1400" i="0" dirty="0"/>
              <a:t> </a:t>
            </a:r>
            <a:r>
              <a:rPr lang="ru-RU" sz="1400" i="0" dirty="0" err="1"/>
              <a:t>можуть</a:t>
            </a:r>
            <a:r>
              <a:rPr lang="ru-RU" sz="1400" i="0" dirty="0"/>
              <a:t> </a:t>
            </a:r>
            <a:r>
              <a:rPr lang="ru-RU" sz="1400" i="0" dirty="0" err="1"/>
              <a:t>мати</a:t>
            </a:r>
            <a:r>
              <a:rPr lang="ru-RU" sz="1400" i="0" dirty="0"/>
              <a:t> </a:t>
            </a:r>
            <a:r>
              <a:rPr lang="ru-RU" sz="1400" i="0" dirty="0" err="1"/>
              <a:t>велике</a:t>
            </a:r>
            <a:r>
              <a:rPr lang="ru-RU" sz="1400" i="0" dirty="0"/>
              <a:t> </a:t>
            </a:r>
            <a:r>
              <a:rPr lang="ru-RU" sz="1400" i="0" dirty="0" err="1"/>
              <a:t>значення</a:t>
            </a:r>
            <a:r>
              <a:rPr lang="ru-RU" sz="1400" i="0" dirty="0"/>
              <a:t> у </a:t>
            </a:r>
            <a:r>
              <a:rPr lang="ru-RU" sz="1400" i="0" dirty="0" err="1"/>
              <a:t>регенеративній</a:t>
            </a:r>
            <a:r>
              <a:rPr lang="ru-RU" sz="1400" i="0" dirty="0"/>
              <a:t> </a:t>
            </a:r>
            <a:r>
              <a:rPr lang="ru-RU" sz="1400" i="0" dirty="0" err="1"/>
              <a:t>медицині</a:t>
            </a:r>
            <a:r>
              <a:rPr lang="ru-RU" sz="1400" i="0" dirty="0"/>
              <a:t>. </a:t>
            </a:r>
            <a:r>
              <a:rPr lang="ru-RU" sz="1400" i="0" dirty="0" smtClean="0"/>
              <a:t>На </a:t>
            </a:r>
            <a:r>
              <a:rPr lang="ru-RU" sz="1400" i="0" dirty="0" err="1"/>
              <a:t>дослідження</a:t>
            </a:r>
            <a:r>
              <a:rPr lang="ru-RU" sz="1400" i="0" dirty="0"/>
              <a:t> </a:t>
            </a:r>
            <a:r>
              <a:rPr lang="ru-RU" sz="1400" i="0" dirty="0" err="1"/>
              <a:t>стовбурових</a:t>
            </a:r>
            <a:r>
              <a:rPr lang="ru-RU" sz="1400" i="0" dirty="0"/>
              <a:t> </a:t>
            </a:r>
            <a:r>
              <a:rPr lang="ru-RU" sz="1400" i="0" dirty="0" err="1" smtClean="0"/>
              <a:t>клітин</a:t>
            </a:r>
            <a:r>
              <a:rPr lang="ru-RU" sz="1400" i="0" dirty="0" smtClean="0"/>
              <a:t> </a:t>
            </a:r>
            <a:r>
              <a:rPr lang="ru-RU" sz="1400" i="0" dirty="0" err="1"/>
              <a:t>дорослого</a:t>
            </a:r>
            <a:r>
              <a:rPr lang="ru-RU" sz="1400" i="0" dirty="0"/>
              <a:t> </a:t>
            </a:r>
            <a:r>
              <a:rPr lang="ru-RU" sz="1400" i="0" dirty="0" err="1"/>
              <a:t>організму</a:t>
            </a:r>
            <a:r>
              <a:rPr lang="ru-RU" sz="1400" i="0" dirty="0"/>
              <a:t> </a:t>
            </a:r>
            <a:r>
              <a:rPr lang="ru-RU" sz="1400" i="0" dirty="0" err="1"/>
              <a:t>виділяються</a:t>
            </a:r>
            <a:r>
              <a:rPr lang="ru-RU" sz="1400" i="0" dirty="0"/>
              <a:t> </a:t>
            </a:r>
            <a:r>
              <a:rPr lang="ru-RU" sz="1400" i="0" dirty="0" err="1"/>
              <a:t>значні</a:t>
            </a:r>
            <a:r>
              <a:rPr lang="ru-RU" sz="1400" i="0" dirty="0"/>
              <a:t> </a:t>
            </a:r>
            <a:r>
              <a:rPr lang="ru-RU" sz="1400" i="0" dirty="0" err="1"/>
              <a:t>кошти</a:t>
            </a:r>
            <a:r>
              <a:rPr lang="ru-RU" sz="1400" i="0" dirty="0"/>
              <a:t>. </a:t>
            </a:r>
            <a:r>
              <a:rPr lang="ru-RU" sz="1400" i="0" dirty="0" err="1"/>
              <a:t>Стовбурові</a:t>
            </a:r>
            <a:r>
              <a:rPr lang="ru-RU" sz="1400" i="0" dirty="0"/>
              <a:t> </a:t>
            </a:r>
            <a:r>
              <a:rPr lang="ru-RU" sz="1400" i="0" dirty="0" err="1"/>
              <a:t>клітини</a:t>
            </a:r>
            <a:r>
              <a:rPr lang="ru-RU" sz="1400" i="0" dirty="0"/>
              <a:t> </a:t>
            </a:r>
            <a:r>
              <a:rPr lang="ru-RU" sz="1400" i="0" dirty="0" err="1"/>
              <a:t>дорослого</a:t>
            </a:r>
            <a:r>
              <a:rPr lang="ru-RU" sz="1400" i="0" dirty="0"/>
              <a:t> </a:t>
            </a:r>
            <a:r>
              <a:rPr lang="ru-RU" sz="1400" i="0" dirty="0" err="1"/>
              <a:t>організму</a:t>
            </a:r>
            <a:r>
              <a:rPr lang="ru-RU" sz="1400" i="0" dirty="0"/>
              <a:t> </a:t>
            </a:r>
            <a:r>
              <a:rPr lang="ru-RU" sz="1400" i="0" dirty="0" err="1"/>
              <a:t>виділяють</a:t>
            </a:r>
            <a:r>
              <a:rPr lang="ru-RU" sz="1400" i="0" dirty="0"/>
              <a:t> з тканин </a:t>
            </a:r>
            <a:r>
              <a:rPr lang="ru-RU" sz="1400" i="0" dirty="0" err="1"/>
              <a:t>дорослих</a:t>
            </a:r>
            <a:r>
              <a:rPr lang="ru-RU" sz="1400" i="0" dirty="0"/>
              <a:t>. </a:t>
            </a:r>
            <a:r>
              <a:rPr lang="ru-RU" sz="1400" i="0" dirty="0" err="1"/>
              <a:t>Такі</a:t>
            </a:r>
            <a:r>
              <a:rPr lang="ru-RU" sz="1400" i="0" dirty="0"/>
              <a:t> </a:t>
            </a:r>
            <a:r>
              <a:rPr lang="ru-RU" sz="1400" i="0" dirty="0" err="1"/>
              <a:t>дослідження</a:t>
            </a:r>
            <a:r>
              <a:rPr lang="ru-RU" sz="1400" i="0" dirty="0"/>
              <a:t> </a:t>
            </a:r>
            <a:r>
              <a:rPr lang="ru-RU" sz="1400" i="0" dirty="0" err="1"/>
              <a:t>здебільшого</a:t>
            </a:r>
            <a:r>
              <a:rPr lang="ru-RU" sz="1400" i="0" dirty="0"/>
              <a:t> </a:t>
            </a:r>
            <a:r>
              <a:rPr lang="ru-RU" sz="1400" i="0" dirty="0" err="1"/>
              <a:t>проводилися</a:t>
            </a:r>
            <a:r>
              <a:rPr lang="ru-RU" sz="1400" i="0" dirty="0"/>
              <a:t> </a:t>
            </a:r>
            <a:r>
              <a:rPr lang="ru-RU" sz="1400" i="0" dirty="0" err="1"/>
              <a:t>із</a:t>
            </a:r>
            <a:r>
              <a:rPr lang="ru-RU" sz="1400" i="0" dirty="0"/>
              <a:t> </a:t>
            </a:r>
            <a:r>
              <a:rPr lang="ru-RU" sz="1400" i="0" dirty="0" err="1"/>
              <a:t>клітинами</a:t>
            </a:r>
            <a:r>
              <a:rPr lang="ru-RU" sz="1400" i="0" dirty="0"/>
              <a:t> </a:t>
            </a:r>
            <a:r>
              <a:rPr lang="ru-RU" sz="1400" i="0" dirty="0" err="1"/>
              <a:t>людини</a:t>
            </a:r>
            <a:r>
              <a:rPr lang="ru-RU" sz="1400" i="0" dirty="0"/>
              <a:t> та </a:t>
            </a:r>
            <a:r>
              <a:rPr lang="ru-RU" sz="1400" i="0" dirty="0" err="1"/>
              <a:t>модельних</a:t>
            </a:r>
            <a:r>
              <a:rPr lang="ru-RU" sz="1400" i="0" dirty="0"/>
              <a:t> </a:t>
            </a:r>
            <a:r>
              <a:rPr lang="ru-RU" sz="1400" i="0" dirty="0" err="1"/>
              <a:t>тварин</a:t>
            </a:r>
            <a:r>
              <a:rPr lang="ru-RU" sz="1400" i="0" dirty="0"/>
              <a:t> — </a:t>
            </a:r>
            <a:r>
              <a:rPr lang="ru-RU" sz="1400" i="0" dirty="0" err="1" smtClean="0"/>
              <a:t>миші</a:t>
            </a:r>
            <a:r>
              <a:rPr lang="ru-RU" sz="1400" i="0" dirty="0"/>
              <a:t> й </a:t>
            </a:r>
            <a:r>
              <a:rPr lang="ru-RU" sz="1400" i="0" dirty="0" err="1"/>
              <a:t>пацюка</a:t>
            </a:r>
            <a:r>
              <a:rPr lang="ru-RU" sz="1400" i="0" dirty="0"/>
              <a:t>.</a:t>
            </a:r>
          </a:p>
          <a:p>
            <a:pPr>
              <a:lnSpc>
                <a:spcPct val="150000"/>
              </a:lnSpc>
            </a:pPr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632848" cy="1152128"/>
          </a:xfrm>
        </p:spPr>
        <p:txBody>
          <a:bodyPr/>
          <a:lstStyle/>
          <a:p>
            <a:pPr algn="ctr"/>
            <a:r>
              <a:rPr lang="ru-RU" dirty="0" err="1"/>
              <a:t>Стовбурові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дорослого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8" y="671475"/>
            <a:ext cx="2664296" cy="5049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9628" y="5805264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</a:t>
            </a:r>
            <a:r>
              <a:rPr lang="ru-RU" sz="1400" b="1" dirty="0" err="1" smtClean="0"/>
              <a:t>Ембріональні</a:t>
            </a:r>
            <a:r>
              <a:rPr lang="ru-RU" sz="1400" b="1" dirty="0" smtClean="0"/>
              <a:t> </a:t>
            </a:r>
            <a:r>
              <a:rPr lang="ru-RU" sz="1400" b="1" dirty="0" err="1"/>
              <a:t>стовбурові</a:t>
            </a:r>
            <a:r>
              <a:rPr lang="ru-RU" sz="1400" b="1" dirty="0"/>
              <a:t> </a:t>
            </a:r>
            <a:r>
              <a:rPr lang="ru-RU" sz="1400" b="1" dirty="0" err="1"/>
              <a:t>клітини</a:t>
            </a:r>
            <a:r>
              <a:rPr lang="ru-RU" sz="1400" b="1" dirty="0"/>
              <a:t> </a:t>
            </a:r>
            <a:r>
              <a:rPr lang="ru-RU" sz="1400" b="1" dirty="0" err="1"/>
              <a:t>людини</a:t>
            </a:r>
            <a:r>
              <a:rPr lang="ru-RU" sz="1400" b="1" dirty="0"/>
              <a:t>.</a:t>
            </a:r>
            <a:r>
              <a:rPr lang="ru-RU" sz="1400" dirty="0"/>
              <a:t> </a:t>
            </a:r>
            <a:r>
              <a:rPr lang="ru-RU" sz="1400" dirty="0" err="1"/>
              <a:t>Нагорі</a:t>
            </a:r>
            <a:r>
              <a:rPr lang="ru-RU" sz="1400" dirty="0"/>
              <a:t> (</a:t>
            </a:r>
            <a:r>
              <a:rPr lang="ru-RU" sz="1400" b="1" dirty="0"/>
              <a:t>А</a:t>
            </a:r>
            <a:r>
              <a:rPr lang="ru-RU" sz="1400" dirty="0"/>
              <a:t>): </a:t>
            </a:r>
            <a:r>
              <a:rPr lang="ru-RU" sz="1400" dirty="0" err="1"/>
              <a:t>недиференційовані</a:t>
            </a:r>
            <a:r>
              <a:rPr lang="ru-RU" sz="1400" dirty="0"/>
              <a:t>. </a:t>
            </a:r>
            <a:r>
              <a:rPr lang="ru-RU" sz="1400" dirty="0" err="1"/>
              <a:t>Унизу</a:t>
            </a:r>
            <a:r>
              <a:rPr lang="ru-RU" sz="1400" dirty="0"/>
              <a:t> (</a:t>
            </a:r>
            <a:r>
              <a:rPr lang="ru-RU" sz="1400" b="1" dirty="0"/>
              <a:t>В</a:t>
            </a:r>
            <a:r>
              <a:rPr lang="ru-RU" sz="1400" dirty="0"/>
              <a:t>): </a:t>
            </a:r>
            <a:r>
              <a:rPr lang="ru-RU" sz="1400" dirty="0" err="1"/>
              <a:t>Нейрони</a:t>
            </a:r>
            <a:r>
              <a:rPr lang="ru-RU" sz="1400" dirty="0"/>
              <a:t> — </a:t>
            </a:r>
            <a:r>
              <a:rPr lang="ru-RU" sz="1400" dirty="0" err="1"/>
              <a:t>дочірні</a:t>
            </a:r>
            <a:r>
              <a:rPr lang="ru-RU" sz="1400" dirty="0"/>
              <a:t> </a:t>
            </a:r>
            <a:r>
              <a:rPr lang="ru-RU" sz="1400" dirty="0" err="1" smtClean="0"/>
              <a:t>клітини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576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8280920" cy="3888432"/>
          </a:xfrm>
        </p:spPr>
        <p:txBody>
          <a:bodyPr>
            <a:normAutofit/>
          </a:bodyPr>
          <a:lstStyle/>
          <a:p>
            <a:r>
              <a:rPr lang="ru-RU" sz="1600" i="0" dirty="0" err="1"/>
              <a:t>Дослідники</a:t>
            </a:r>
            <a:r>
              <a:rPr lang="ru-RU" sz="1600" i="0" dirty="0"/>
              <a:t> у </a:t>
            </a:r>
            <a:r>
              <a:rPr lang="ru-RU" sz="1600" i="0" dirty="0" err="1"/>
              <a:t>галузі</a:t>
            </a:r>
            <a:r>
              <a:rPr lang="ru-RU" sz="1600" i="0" dirty="0"/>
              <a:t> </a:t>
            </a:r>
            <a:r>
              <a:rPr lang="ru-RU" sz="1600" i="0" dirty="0" err="1"/>
              <a:t>медицини</a:t>
            </a:r>
            <a:r>
              <a:rPr lang="ru-RU" sz="1600" i="0" dirty="0"/>
              <a:t> </a:t>
            </a:r>
            <a:r>
              <a:rPr lang="ru-RU" sz="1600" i="0" dirty="0" err="1"/>
              <a:t>впевнені</a:t>
            </a:r>
            <a:r>
              <a:rPr lang="ru-RU" sz="1600" i="0" dirty="0"/>
              <a:t>, </a:t>
            </a:r>
            <a:r>
              <a:rPr lang="ru-RU" sz="1600" i="0" dirty="0" err="1"/>
              <a:t>що</a:t>
            </a:r>
            <a:r>
              <a:rPr lang="ru-RU" sz="1600" i="0" dirty="0"/>
              <a:t> </a:t>
            </a:r>
            <a:r>
              <a:rPr lang="ru-RU" sz="1600" i="0" dirty="0" err="1"/>
              <a:t>стовбурові</a:t>
            </a:r>
            <a:r>
              <a:rPr lang="ru-RU" sz="1600" i="0" dirty="0"/>
              <a:t> </a:t>
            </a:r>
            <a:r>
              <a:rPr lang="ru-RU" sz="1600" i="0" dirty="0" err="1"/>
              <a:t>клітини</a:t>
            </a:r>
            <a:r>
              <a:rPr lang="ru-RU" sz="1600" i="0" dirty="0"/>
              <a:t> </a:t>
            </a:r>
            <a:r>
              <a:rPr lang="ru-RU" sz="1600" i="0" dirty="0" err="1"/>
              <a:t>мають</a:t>
            </a:r>
            <a:r>
              <a:rPr lang="ru-RU" sz="1600" i="0" dirty="0"/>
              <a:t> </a:t>
            </a:r>
            <a:r>
              <a:rPr lang="ru-RU" sz="1600" i="0" dirty="0" err="1"/>
              <a:t>потенціал</a:t>
            </a:r>
            <a:r>
              <a:rPr lang="ru-RU" sz="1600" i="0" dirty="0"/>
              <a:t> </a:t>
            </a:r>
            <a:r>
              <a:rPr lang="ru-RU" sz="1600" i="0" dirty="0" err="1"/>
              <a:t>змінити</a:t>
            </a:r>
            <a:r>
              <a:rPr lang="ru-RU" sz="1600" i="0" dirty="0"/>
              <a:t> </a:t>
            </a:r>
            <a:r>
              <a:rPr lang="ru-RU" sz="1600" i="0" dirty="0" err="1"/>
              <a:t>зовнішній</a:t>
            </a:r>
            <a:r>
              <a:rPr lang="ru-RU" sz="1600" i="0" dirty="0"/>
              <a:t> </a:t>
            </a:r>
            <a:r>
              <a:rPr lang="ru-RU" sz="1600" i="0" dirty="0" err="1"/>
              <a:t>вигляд</a:t>
            </a:r>
            <a:r>
              <a:rPr lang="ru-RU" sz="1600" i="0" dirty="0"/>
              <a:t> </a:t>
            </a:r>
            <a:r>
              <a:rPr lang="ru-RU" sz="1600" i="0" dirty="0" err="1"/>
              <a:t>людських</a:t>
            </a:r>
            <a:r>
              <a:rPr lang="ru-RU" sz="1600" i="0" dirty="0"/>
              <a:t> хвороб. </a:t>
            </a:r>
            <a:r>
              <a:rPr lang="ru-RU" sz="1600" i="0" dirty="0" err="1"/>
              <a:t>Існує</a:t>
            </a:r>
            <a:r>
              <a:rPr lang="ru-RU" sz="1600" i="0" dirty="0"/>
              <a:t> </a:t>
            </a:r>
            <a:r>
              <a:rPr lang="ru-RU" sz="1600" i="0" dirty="0" err="1"/>
              <a:t>величезна</a:t>
            </a:r>
            <a:r>
              <a:rPr lang="ru-RU" sz="1600" i="0" dirty="0"/>
              <a:t> </a:t>
            </a:r>
            <a:r>
              <a:rPr lang="ru-RU" sz="1600" i="0" dirty="0" err="1"/>
              <a:t>кількість</a:t>
            </a:r>
            <a:r>
              <a:rPr lang="ru-RU" sz="1600" i="0" dirty="0"/>
              <a:t> </a:t>
            </a:r>
            <a:r>
              <a:rPr lang="ru-RU" sz="1600" i="0" dirty="0" err="1"/>
              <a:t>лікувальних</a:t>
            </a:r>
            <a:r>
              <a:rPr lang="ru-RU" sz="1600" i="0" dirty="0"/>
              <a:t> </a:t>
            </a:r>
            <a:r>
              <a:rPr lang="ru-RU" sz="1600" i="0" dirty="0" err="1"/>
              <a:t>методів</a:t>
            </a:r>
            <a:r>
              <a:rPr lang="ru-RU" sz="1600" i="0" dirty="0"/>
              <a:t>, </a:t>
            </a:r>
            <a:r>
              <a:rPr lang="ru-RU" sz="1600" i="0" dirty="0" err="1"/>
              <a:t>що</a:t>
            </a:r>
            <a:r>
              <a:rPr lang="ru-RU" sz="1600" i="0" dirty="0"/>
              <a:t> </a:t>
            </a:r>
            <a:r>
              <a:rPr lang="ru-RU" sz="1600" i="0" dirty="0" err="1"/>
              <a:t>опираються</a:t>
            </a:r>
            <a:r>
              <a:rPr lang="ru-RU" sz="1600" i="0" dirty="0"/>
              <a:t> на </a:t>
            </a:r>
            <a:r>
              <a:rPr lang="ru-RU" sz="1600" i="0" dirty="0" err="1"/>
              <a:t>стовбурові</a:t>
            </a:r>
            <a:r>
              <a:rPr lang="ru-RU" sz="1600" i="0" dirty="0"/>
              <a:t> </a:t>
            </a:r>
            <a:r>
              <a:rPr lang="ru-RU" sz="1600" i="0" dirty="0" err="1"/>
              <a:t>клітини</a:t>
            </a:r>
            <a:r>
              <a:rPr lang="ru-RU" sz="1600" i="0" dirty="0"/>
              <a:t>. </a:t>
            </a:r>
            <a:r>
              <a:rPr lang="ru-RU" sz="1600" i="0" dirty="0" err="1"/>
              <a:t>Проте</a:t>
            </a:r>
            <a:r>
              <a:rPr lang="ru-RU" sz="1600" i="0" dirty="0"/>
              <a:t> </a:t>
            </a:r>
            <a:r>
              <a:rPr lang="ru-RU" sz="1600" i="0" dirty="0" err="1"/>
              <a:t>більшість</a:t>
            </a:r>
            <a:r>
              <a:rPr lang="ru-RU" sz="1600" i="0" dirty="0"/>
              <a:t> з них </a:t>
            </a:r>
            <a:r>
              <a:rPr lang="ru-RU" sz="1600" i="0" dirty="0" err="1"/>
              <a:t>використовується</a:t>
            </a:r>
            <a:r>
              <a:rPr lang="ru-RU" sz="1600" i="0" dirty="0"/>
              <a:t> </a:t>
            </a:r>
            <a:r>
              <a:rPr lang="ru-RU" sz="1600" i="0" dirty="0" err="1"/>
              <a:t>досить</a:t>
            </a:r>
            <a:r>
              <a:rPr lang="ru-RU" sz="1600" i="0" dirty="0"/>
              <a:t> </a:t>
            </a:r>
            <a:r>
              <a:rPr lang="ru-RU" sz="1600" i="0" dirty="0" err="1"/>
              <a:t>рідко</a:t>
            </a:r>
            <a:r>
              <a:rPr lang="ru-RU" sz="1600" i="0" dirty="0"/>
              <a:t>, </a:t>
            </a:r>
            <a:r>
              <a:rPr lang="ru-RU" sz="1600" i="0" dirty="0" err="1"/>
              <a:t>бо</a:t>
            </a:r>
            <a:r>
              <a:rPr lang="ru-RU" sz="1600" i="0" dirty="0"/>
              <a:t> </a:t>
            </a:r>
            <a:r>
              <a:rPr lang="ru-RU" sz="1600" i="0" dirty="0" err="1"/>
              <a:t>це</a:t>
            </a:r>
            <a:r>
              <a:rPr lang="ru-RU" sz="1600" i="0" dirty="0"/>
              <a:t> </a:t>
            </a:r>
            <a:r>
              <a:rPr lang="ru-RU" sz="1600" i="0" dirty="0" err="1"/>
              <a:t>здебільшого</a:t>
            </a:r>
            <a:r>
              <a:rPr lang="ru-RU" sz="1600" i="0" dirty="0"/>
              <a:t> </a:t>
            </a:r>
            <a:r>
              <a:rPr lang="ru-RU" sz="1600" i="0" dirty="0" err="1"/>
              <a:t>експериментальні</a:t>
            </a:r>
            <a:r>
              <a:rPr lang="ru-RU" sz="1600" i="0" dirty="0"/>
              <a:t> </a:t>
            </a:r>
            <a:r>
              <a:rPr lang="ru-RU" sz="1600" i="0" dirty="0" err="1"/>
              <a:t>методи</a:t>
            </a:r>
            <a:r>
              <a:rPr lang="ru-RU" sz="1600" i="0" dirty="0"/>
              <a:t>, до того ж вони не </a:t>
            </a:r>
            <a:r>
              <a:rPr lang="ru-RU" sz="1600" i="0" dirty="0" err="1"/>
              <a:t>завжди</a:t>
            </a:r>
            <a:r>
              <a:rPr lang="ru-RU" sz="1600" i="0" dirty="0"/>
              <a:t> </a:t>
            </a:r>
            <a:r>
              <a:rPr lang="ru-RU" sz="1600" i="0" dirty="0" err="1"/>
              <a:t>ефективні</a:t>
            </a:r>
            <a:r>
              <a:rPr lang="ru-RU" sz="1600" i="0" dirty="0"/>
              <a:t>. Медики-</a:t>
            </a:r>
            <a:r>
              <a:rPr lang="ru-RU" sz="1600" i="0" dirty="0" err="1"/>
              <a:t>дослідники</a:t>
            </a:r>
            <a:r>
              <a:rPr lang="ru-RU" sz="1600" i="0" dirty="0"/>
              <a:t> </a:t>
            </a:r>
            <a:r>
              <a:rPr lang="ru-RU" sz="1600" i="0" dirty="0" err="1"/>
              <a:t>вважають</a:t>
            </a:r>
            <a:r>
              <a:rPr lang="ru-RU" sz="1600" i="0" dirty="0"/>
              <a:t>, </a:t>
            </a:r>
            <a:r>
              <a:rPr lang="ru-RU" sz="1600" i="0" dirty="0" err="1"/>
              <a:t>що</a:t>
            </a:r>
            <a:r>
              <a:rPr lang="ru-RU" sz="1600" i="0" dirty="0"/>
              <a:t> </a:t>
            </a:r>
            <a:r>
              <a:rPr lang="ru-RU" sz="1600" i="0" dirty="0" err="1"/>
              <a:t>стовбурові</a:t>
            </a:r>
            <a:r>
              <a:rPr lang="ru-RU" sz="1600" i="0" dirty="0"/>
              <a:t> </a:t>
            </a:r>
            <a:r>
              <a:rPr lang="ru-RU" sz="1600" i="0" dirty="0" err="1"/>
              <a:t>клітини</a:t>
            </a:r>
            <a:r>
              <a:rPr lang="ru-RU" sz="1600" i="0" dirty="0"/>
              <a:t> </a:t>
            </a:r>
            <a:r>
              <a:rPr lang="ru-RU" sz="1600" i="0" dirty="0" err="1"/>
              <a:t>можна</a:t>
            </a:r>
            <a:r>
              <a:rPr lang="ru-RU" sz="1600" i="0" dirty="0"/>
              <a:t> </a:t>
            </a:r>
            <a:r>
              <a:rPr lang="ru-RU" sz="1600" i="0" dirty="0" err="1"/>
              <a:t>використовувати</a:t>
            </a:r>
            <a:r>
              <a:rPr lang="ru-RU" sz="1600" i="0" dirty="0"/>
              <a:t> для </a:t>
            </a:r>
            <a:r>
              <a:rPr lang="ru-RU" sz="1600" i="0" dirty="0" err="1"/>
              <a:t>лікування</a:t>
            </a:r>
            <a:r>
              <a:rPr lang="ru-RU" sz="1600" i="0" dirty="0"/>
              <a:t> </a:t>
            </a:r>
            <a:r>
              <a:rPr lang="ru-RU" sz="1600" i="0" dirty="0" err="1"/>
              <a:t>онкозахворювань</a:t>
            </a:r>
            <a:r>
              <a:rPr lang="ru-RU" sz="1600" i="0" dirty="0"/>
              <a:t>, </a:t>
            </a:r>
            <a:r>
              <a:rPr lang="ru-RU" sz="1600" i="0" dirty="0" err="1"/>
              <a:t>хвороби</a:t>
            </a:r>
            <a:r>
              <a:rPr lang="ru-RU" sz="1600" i="0" dirty="0"/>
              <a:t> </a:t>
            </a:r>
            <a:r>
              <a:rPr lang="ru-RU" sz="1600" i="0" dirty="0" err="1"/>
              <a:t>Паркінсона</a:t>
            </a:r>
            <a:r>
              <a:rPr lang="ru-RU" sz="1600" i="0" dirty="0"/>
              <a:t>, </a:t>
            </a:r>
            <a:r>
              <a:rPr lang="ru-RU" sz="1600" i="0" dirty="0" err="1"/>
              <a:t>пошкоджень</a:t>
            </a:r>
            <a:r>
              <a:rPr lang="ru-RU" sz="1600" i="0" dirty="0"/>
              <a:t> спинного </a:t>
            </a:r>
            <a:r>
              <a:rPr lang="ru-RU" sz="1600" i="0" dirty="0" err="1"/>
              <a:t>мозку</a:t>
            </a:r>
            <a:r>
              <a:rPr lang="ru-RU" sz="1600" i="0" dirty="0"/>
              <a:t>, </a:t>
            </a:r>
            <a:r>
              <a:rPr lang="ru-RU" sz="1600" i="0" dirty="0" err="1"/>
              <a:t>м'язів</a:t>
            </a:r>
            <a:r>
              <a:rPr lang="ru-RU" sz="1600" i="0" dirty="0"/>
              <a:t> </a:t>
            </a:r>
            <a:r>
              <a:rPr lang="ru-RU" sz="1600" i="0" dirty="0" err="1"/>
              <a:t>тощо</a:t>
            </a:r>
            <a:r>
              <a:rPr lang="ru-RU" sz="1600" i="0" dirty="0"/>
              <a:t>. Тим часом </a:t>
            </a:r>
            <a:r>
              <a:rPr lang="ru-RU" sz="1600" i="0" dirty="0" err="1"/>
              <a:t>досі</a:t>
            </a:r>
            <a:r>
              <a:rPr lang="ru-RU" sz="1600" i="0" dirty="0"/>
              <a:t> </a:t>
            </a:r>
            <a:r>
              <a:rPr lang="ru-RU" sz="1600" i="0" dirty="0" err="1"/>
              <a:t>ще</a:t>
            </a:r>
            <a:r>
              <a:rPr lang="ru-RU" sz="1600" i="0" dirty="0"/>
              <a:t> не </a:t>
            </a:r>
            <a:r>
              <a:rPr lang="ru-RU" sz="1600" i="0" dirty="0" err="1"/>
              <a:t>визначеною</a:t>
            </a:r>
            <a:r>
              <a:rPr lang="ru-RU" sz="1600" i="0" dirty="0"/>
              <a:t> є </a:t>
            </a:r>
            <a:r>
              <a:rPr lang="ru-RU" sz="1600" i="0" dirty="0" err="1"/>
              <a:t>суспільна</a:t>
            </a:r>
            <a:r>
              <a:rPr lang="ru-RU" sz="1600" i="0" dirty="0"/>
              <a:t> та </a:t>
            </a:r>
            <a:r>
              <a:rPr lang="ru-RU" sz="1600" i="0" dirty="0" err="1"/>
              <a:t>наукова</a:t>
            </a:r>
            <a:r>
              <a:rPr lang="ru-RU" sz="1600" i="0" dirty="0"/>
              <a:t> </a:t>
            </a:r>
            <a:r>
              <a:rPr lang="ru-RU" sz="1600" i="0" dirty="0" err="1"/>
              <a:t>позиція</a:t>
            </a:r>
            <a:r>
              <a:rPr lang="ru-RU" sz="1600" i="0" dirty="0"/>
              <a:t> </a:t>
            </a:r>
            <a:r>
              <a:rPr lang="ru-RU" sz="1600" i="0" dirty="0" err="1"/>
              <a:t>щодо</a:t>
            </a:r>
            <a:r>
              <a:rPr lang="ru-RU" sz="1600" i="0" dirty="0"/>
              <a:t> </a:t>
            </a:r>
            <a:r>
              <a:rPr lang="ru-RU" sz="1600" i="0" dirty="0" err="1"/>
              <a:t>етичного</a:t>
            </a:r>
            <a:r>
              <a:rPr lang="ru-RU" sz="1600" i="0" dirty="0"/>
              <a:t> аспекту </a:t>
            </a:r>
            <a:r>
              <a:rPr lang="ru-RU" sz="1600" i="0" dirty="0" err="1"/>
              <a:t>вживання</a:t>
            </a:r>
            <a:r>
              <a:rPr lang="ru-RU" sz="1600" i="0" dirty="0"/>
              <a:t> </a:t>
            </a:r>
            <a:r>
              <a:rPr lang="ru-RU" sz="1600" i="0" dirty="0" err="1"/>
              <a:t>стовбурових</a:t>
            </a:r>
            <a:r>
              <a:rPr lang="ru-RU" sz="1600" i="0" dirty="0"/>
              <a:t> </a:t>
            </a:r>
            <a:r>
              <a:rPr lang="ru-RU" sz="1600" i="0" dirty="0" err="1"/>
              <a:t>клітин</a:t>
            </a:r>
            <a:r>
              <a:rPr lang="ru-RU" sz="1600" i="0" dirty="0"/>
              <a:t> у </a:t>
            </a:r>
            <a:r>
              <a:rPr lang="ru-RU" sz="1600" i="0" dirty="0" err="1"/>
              <a:t>медицині</a:t>
            </a:r>
            <a:r>
              <a:rPr lang="ru-RU" sz="1600" i="0" dirty="0"/>
              <a:t>.</a:t>
            </a:r>
          </a:p>
          <a:p>
            <a:r>
              <a:rPr lang="ru-RU" sz="1600" i="0" dirty="0" err="1" smtClean="0"/>
              <a:t>Сьогодні</a:t>
            </a:r>
            <a:r>
              <a:rPr lang="ru-RU" sz="1600" i="0" dirty="0" smtClean="0"/>
              <a:t> </a:t>
            </a:r>
            <a:r>
              <a:rPr lang="ru-RU" sz="1600" i="0" dirty="0"/>
              <a:t>в </a:t>
            </a:r>
            <a:r>
              <a:rPr lang="ru-RU" sz="1600" i="0" dirty="0" err="1"/>
              <a:t>Україні</a:t>
            </a:r>
            <a:r>
              <a:rPr lang="ru-RU" sz="1600" i="0" dirty="0"/>
              <a:t> дозволено </a:t>
            </a:r>
            <a:r>
              <a:rPr lang="ru-RU" sz="1600" i="0" dirty="0" err="1"/>
              <a:t>проведення</a:t>
            </a:r>
            <a:r>
              <a:rPr lang="ru-RU" sz="1600" i="0" dirty="0"/>
              <a:t> </a:t>
            </a:r>
            <a:r>
              <a:rPr lang="ru-RU" sz="1600" i="0" dirty="0" err="1"/>
              <a:t>клінічних</a:t>
            </a:r>
            <a:r>
              <a:rPr lang="ru-RU" sz="1600" i="0" dirty="0"/>
              <a:t> </a:t>
            </a:r>
            <a:r>
              <a:rPr lang="ru-RU" sz="1600" i="0" dirty="0" err="1" smtClean="0"/>
              <a:t>випробувань</a:t>
            </a:r>
            <a:r>
              <a:rPr lang="ru-RU" sz="1600" i="0" dirty="0" smtClean="0"/>
              <a:t>. </a:t>
            </a:r>
            <a:r>
              <a:rPr lang="ru-RU" sz="1600" i="0" dirty="0"/>
              <a:t>Першим, </a:t>
            </a:r>
            <a:r>
              <a:rPr lang="ru-RU" sz="1600" i="0" dirty="0" err="1"/>
              <a:t>хто</a:t>
            </a:r>
            <a:r>
              <a:rPr lang="ru-RU" sz="1600" i="0" dirty="0"/>
              <a:t> </a:t>
            </a:r>
            <a:r>
              <a:rPr lang="ru-RU" sz="1600" i="0" dirty="0" err="1"/>
              <a:t>отримав</a:t>
            </a:r>
            <a:r>
              <a:rPr lang="ru-RU" sz="1600" i="0" dirty="0"/>
              <a:t> право на </a:t>
            </a:r>
            <a:r>
              <a:rPr lang="ru-RU" sz="1600" i="0" dirty="0" err="1"/>
              <a:t>проведення</a:t>
            </a:r>
            <a:r>
              <a:rPr lang="ru-RU" sz="1600" i="0" dirty="0"/>
              <a:t> </a:t>
            </a:r>
            <a:r>
              <a:rPr lang="ru-RU" sz="1600" i="0" dirty="0" err="1"/>
              <a:t>клінічних</a:t>
            </a:r>
            <a:r>
              <a:rPr lang="ru-RU" sz="1600" i="0" dirty="0"/>
              <a:t> </a:t>
            </a:r>
            <a:r>
              <a:rPr lang="ru-RU" sz="1600" i="0" dirty="0" err="1"/>
              <a:t>випробувань</a:t>
            </a:r>
            <a:r>
              <a:rPr lang="ru-RU" sz="1600" i="0" dirty="0"/>
              <a:t> в </a:t>
            </a:r>
            <a:r>
              <a:rPr lang="ru-RU" sz="1600" i="0" dirty="0" err="1"/>
              <a:t>галузі</a:t>
            </a:r>
            <a:r>
              <a:rPr lang="ru-RU" sz="1600" i="0" dirty="0"/>
              <a:t> </a:t>
            </a:r>
            <a:r>
              <a:rPr lang="ru-RU" sz="1600" i="0" dirty="0" err="1"/>
              <a:t>застосування</a:t>
            </a:r>
            <a:r>
              <a:rPr lang="ru-RU" sz="1600" i="0" dirty="0"/>
              <a:t> </a:t>
            </a:r>
            <a:r>
              <a:rPr lang="ru-RU" sz="1600" i="0" dirty="0" err="1"/>
              <a:t>стовбурових</a:t>
            </a:r>
            <a:r>
              <a:rPr lang="ru-RU" sz="1600" i="0" dirty="0"/>
              <a:t> </a:t>
            </a:r>
            <a:r>
              <a:rPr lang="ru-RU" sz="1600" i="0" dirty="0" err="1"/>
              <a:t>клітин</a:t>
            </a:r>
            <a:r>
              <a:rPr lang="ru-RU" sz="1600" i="0" dirty="0"/>
              <a:t> в </a:t>
            </a:r>
            <a:r>
              <a:rPr lang="ru-RU" sz="1600" i="0" dirty="0" err="1"/>
              <a:t>Україні</a:t>
            </a:r>
            <a:r>
              <a:rPr lang="ru-RU" sz="1600" i="0" dirty="0"/>
              <a:t>, став </a:t>
            </a:r>
            <a:r>
              <a:rPr lang="ru-RU" sz="1600" i="0" dirty="0" err="1" smtClean="0"/>
              <a:t>Інститут</a:t>
            </a:r>
            <a:r>
              <a:rPr lang="ru-RU" sz="1600" i="0" dirty="0" smtClean="0"/>
              <a:t> </a:t>
            </a:r>
            <a:r>
              <a:rPr lang="ru-RU" sz="1600" i="0" dirty="0" err="1" smtClean="0"/>
              <a:t>клітинної</a:t>
            </a:r>
            <a:r>
              <a:rPr lang="ru-RU" sz="1600" i="0" dirty="0" smtClean="0"/>
              <a:t> </a:t>
            </a:r>
            <a:r>
              <a:rPr lang="ru-RU" sz="1600" i="0" dirty="0" err="1" smtClean="0"/>
              <a:t>терапії</a:t>
            </a:r>
            <a:r>
              <a:rPr lang="ru-RU" sz="1600" i="0" dirty="0" smtClean="0"/>
              <a:t>. </a:t>
            </a:r>
            <a:r>
              <a:rPr lang="ru-RU" sz="1600" i="0" dirty="0"/>
              <a:t>За </a:t>
            </a:r>
            <a:r>
              <a:rPr lang="ru-RU" sz="1600" i="0" dirty="0" err="1"/>
              <a:t>допомогою</a:t>
            </a:r>
            <a:r>
              <a:rPr lang="ru-RU" sz="1600" i="0" dirty="0"/>
              <a:t> </a:t>
            </a:r>
            <a:r>
              <a:rPr lang="ru-RU" sz="1600" i="0" dirty="0" err="1"/>
              <a:t>стовбурових</a:t>
            </a:r>
            <a:r>
              <a:rPr lang="ru-RU" sz="1600" i="0" dirty="0"/>
              <a:t> </a:t>
            </a:r>
            <a:r>
              <a:rPr lang="ru-RU" sz="1600" i="0" dirty="0" err="1"/>
              <a:t>клітин</a:t>
            </a:r>
            <a:r>
              <a:rPr lang="ru-RU" sz="1600" i="0" dirty="0"/>
              <a:t> </a:t>
            </a:r>
            <a:r>
              <a:rPr lang="ru-RU" sz="1600" i="0" dirty="0" err="1"/>
              <a:t>пуповинної</a:t>
            </a:r>
            <a:r>
              <a:rPr lang="ru-RU" sz="1600" i="0" dirty="0"/>
              <a:t> </a:t>
            </a:r>
            <a:r>
              <a:rPr lang="ru-RU" sz="1600" i="0" dirty="0" err="1"/>
              <a:t>крові</a:t>
            </a:r>
            <a:r>
              <a:rPr lang="ru-RU" sz="1600" i="0" dirty="0"/>
              <a:t> </a:t>
            </a:r>
            <a:r>
              <a:rPr lang="ru-RU" sz="1600" i="0" dirty="0" err="1"/>
              <a:t>вже</a:t>
            </a:r>
            <a:r>
              <a:rPr lang="ru-RU" sz="1600" i="0" dirty="0"/>
              <a:t> </a:t>
            </a:r>
            <a:r>
              <a:rPr lang="ru-RU" sz="1600" i="0" dirty="0" err="1"/>
              <a:t>успішно</a:t>
            </a:r>
            <a:r>
              <a:rPr lang="ru-RU" sz="1600" i="0" dirty="0"/>
              <a:t> проведено </a:t>
            </a:r>
            <a:r>
              <a:rPr lang="ru-RU" sz="1600" i="0" dirty="0" err="1"/>
              <a:t>лікування</a:t>
            </a:r>
            <a:r>
              <a:rPr lang="ru-RU" sz="1600" i="0" dirty="0"/>
              <a:t> </a:t>
            </a:r>
            <a:r>
              <a:rPr lang="ru-RU" sz="1600" i="0" dirty="0" err="1"/>
              <a:t>десятків</a:t>
            </a:r>
            <a:r>
              <a:rPr lang="ru-RU" sz="1600" i="0" dirty="0"/>
              <a:t> </a:t>
            </a:r>
            <a:r>
              <a:rPr lang="ru-RU" sz="1600" i="0" dirty="0" err="1"/>
              <a:t>пацієнтів</a:t>
            </a:r>
            <a:r>
              <a:rPr lang="ru-RU" sz="1600" i="0" dirty="0"/>
              <a:t> з </a:t>
            </a:r>
            <a:r>
              <a:rPr lang="ru-RU" sz="1600" i="0" dirty="0" err="1"/>
              <a:t>цими</a:t>
            </a:r>
            <a:r>
              <a:rPr lang="ru-RU" sz="1600" i="0" dirty="0"/>
              <a:t> </a:t>
            </a:r>
            <a:r>
              <a:rPr lang="ru-RU" sz="1600" i="0" dirty="0" err="1"/>
              <a:t>захворюваннями</a:t>
            </a:r>
            <a:r>
              <a:rPr lang="ru-RU" sz="1600" i="0" dirty="0"/>
              <a:t>.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120"/>
          </a:xfrm>
        </p:spPr>
        <p:txBody>
          <a:bodyPr/>
          <a:lstStyle/>
          <a:p>
            <a:pPr algn="ctr"/>
            <a:r>
              <a:rPr lang="uk-UA" dirty="0" smtClean="0"/>
              <a:t>Використання у медицині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55221"/>
            <a:ext cx="6096000" cy="2780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31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7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84</TotalTime>
  <Words>175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Tradeshow</vt:lpstr>
      <vt:lpstr>Стовбурові клітини</vt:lpstr>
      <vt:lpstr>Презентация PowerPoint</vt:lpstr>
      <vt:lpstr>Презентация PowerPoint</vt:lpstr>
      <vt:lpstr>Визначення потенціалу стовбурових клітин </vt:lpstr>
      <vt:lpstr>Стовбурові клітини дорослого організму </vt:lpstr>
      <vt:lpstr>Використання у медицині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Стовбурові клітини</dc:title>
  <dc:creator>Herzeleid</dc:creator>
  <cp:lastModifiedBy>Herzeleid</cp:lastModifiedBy>
  <cp:revision>9</cp:revision>
  <dcterms:created xsi:type="dcterms:W3CDTF">2013-09-24T16:02:31Z</dcterms:created>
  <dcterms:modified xsi:type="dcterms:W3CDTF">2013-09-24T17:27:31Z</dcterms:modified>
</cp:coreProperties>
</file>