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B31"/>
    <a:srgbClr val="2D2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0659" y="420129"/>
            <a:ext cx="8151341" cy="1107996"/>
          </a:xfrm>
          <a:prstGeom prst="rect">
            <a:avLst/>
          </a:prstGeom>
          <a:solidFill>
            <a:srgbClr val="2D2F71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6600" dirty="0">
                <a:latin typeface="Gabriola" panose="04040605051002020D02" pitchFamily="82" charset="0"/>
              </a:rPr>
              <a:t>икебана и чайная церемония </a:t>
            </a:r>
          </a:p>
        </p:txBody>
      </p:sp>
    </p:spTree>
    <p:extLst>
      <p:ext uri="{BB962C8B-B14F-4D97-AF65-F5344CB8AC3E}">
        <p14:creationId xmlns:p14="http://schemas.microsoft.com/office/powerpoint/2010/main" val="35445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0" y="0"/>
            <a:ext cx="12192000" cy="6845643"/>
          </a:xfrm>
        </p:spPr>
      </p:pic>
      <p:sp>
        <p:nvSpPr>
          <p:cNvPr id="6" name="Прямоугольник 5"/>
          <p:cNvSpPr/>
          <p:nvPr/>
        </p:nvSpPr>
        <p:spPr>
          <a:xfrm>
            <a:off x="135595" y="148282"/>
            <a:ext cx="9119616" cy="3323987"/>
          </a:xfrm>
          <a:prstGeom prst="rect">
            <a:avLst/>
          </a:prstGeom>
          <a:solidFill>
            <a:srgbClr val="F78B3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Весь процесс проходит в полном молчании.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Хозяин сначала проводит символическое очищение всей используемой утвари, затем приступает к приготовлению чая.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Чай засыпается в грубую керамическую чашу, туда же заливается небольшое количество кипятка, содержимое чаши размешивается бамбуковой мешалкой до появления зелёной пены.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12632" b="4383"/>
          <a:stretch/>
        </p:blipFill>
        <p:spPr>
          <a:xfrm>
            <a:off x="-14416" y="0"/>
            <a:ext cx="1222907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2299" y="247135"/>
            <a:ext cx="7982587" cy="2554545"/>
          </a:xfrm>
          <a:prstGeom prst="rect">
            <a:avLst/>
          </a:prstGeom>
          <a:solidFill>
            <a:srgbClr val="F78B3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Чашу с приготовленным чаем хозяин с поклоном подаёт гостям, а они друг другу. Употребление чая из общей чаши символизирует единение собравшихся. 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Далее хозяин готовит лёгкий чай в отдельной чашке для каждого из гостей. Начинается беседа.</a:t>
            </a:r>
          </a:p>
        </p:txBody>
      </p:sp>
    </p:spTree>
    <p:extLst>
      <p:ext uri="{BB962C8B-B14F-4D97-AF65-F5344CB8AC3E}">
        <p14:creationId xmlns:p14="http://schemas.microsoft.com/office/powerpoint/2010/main" val="6154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34250" r="3467" b="-8019"/>
          <a:stretch/>
        </p:blipFill>
        <p:spPr>
          <a:xfrm>
            <a:off x="0" y="0"/>
            <a:ext cx="12202048" cy="7697037"/>
          </a:xfrm>
        </p:spPr>
      </p:pic>
      <p:sp>
        <p:nvSpPr>
          <p:cNvPr id="9" name="Прямоугольник 8"/>
          <p:cNvSpPr/>
          <p:nvPr/>
        </p:nvSpPr>
        <p:spPr>
          <a:xfrm>
            <a:off x="147783" y="106272"/>
            <a:ext cx="8452022" cy="3170099"/>
          </a:xfrm>
          <a:prstGeom prst="rect">
            <a:avLst/>
          </a:prstGeom>
          <a:solidFill>
            <a:srgbClr val="2D2F71">
              <a:alpha val="54000"/>
            </a:srgbClr>
          </a:solidFill>
        </p:spPr>
        <p:txBody>
          <a:bodyPr wrap="square">
            <a:spAutoFit/>
          </a:bodyPr>
          <a:lstStyle/>
          <a:p>
            <a:r>
              <a:rPr lang="ru-RU" sz="7200" spc="600" dirty="0" err="1">
                <a:solidFill>
                  <a:schemeClr val="bg1"/>
                </a:solidFill>
                <a:latin typeface="Gabriola" panose="04040605051002020D02" pitchFamily="82" charset="0"/>
              </a:rPr>
              <a:t>Икеба́на</a:t>
            </a:r>
            <a:r>
              <a:rPr lang="ru-RU" sz="7200" spc="6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7200" spc="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(</a:t>
            </a:r>
            <a:r>
              <a:rPr lang="ja-JP" altLang="en-US" sz="3200" dirty="0">
                <a:solidFill>
                  <a:schemeClr val="bg1"/>
                </a:solidFill>
                <a:latin typeface="Gabriola" panose="04040605051002020D02" pitchFamily="82" charset="0"/>
              </a:rPr>
              <a:t>生け花 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или </a:t>
            </a:r>
            <a:r>
              <a:rPr lang="ja-JP" altLang="en-US" sz="3200" dirty="0">
                <a:solidFill>
                  <a:schemeClr val="bg1"/>
                </a:solidFill>
                <a:latin typeface="Gabriola" panose="04040605051002020D02" pitchFamily="82" charset="0"/>
              </a:rPr>
              <a:t>いけばな</a:t>
            </a:r>
            <a:r>
              <a:rPr lang="en-US" altLang="ja-JP" sz="3200" dirty="0">
                <a:solidFill>
                  <a:schemeClr val="bg1"/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en-US" altLang="ja-JP" sz="3200" dirty="0">
                <a:solidFill>
                  <a:schemeClr val="bg1"/>
                </a:solidFill>
                <a:latin typeface="Gabriola" panose="04040605051002020D02" pitchFamily="82" charset="0"/>
              </a:rPr>
              <a:t>«</a:t>
            </a:r>
            <a:r>
              <a:rPr lang="ru-RU" sz="3200" dirty="0" err="1">
                <a:solidFill>
                  <a:schemeClr val="bg1"/>
                </a:solidFill>
                <a:latin typeface="Gabriola" panose="04040605051002020D02" pitchFamily="82" charset="0"/>
              </a:rPr>
              <a:t>икэ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» — жизнь, «</a:t>
            </a:r>
            <a:r>
              <a:rPr lang="ru-RU" sz="3200" dirty="0" err="1">
                <a:solidFill>
                  <a:schemeClr val="bg1"/>
                </a:solidFill>
                <a:latin typeface="Gabriola" panose="04040605051002020D02" pitchFamily="82" charset="0"/>
              </a:rPr>
              <a:t>бана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» — цветы) — традиционное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японское искусство </a:t>
            </a:r>
            <a:r>
              <a:rPr lang="ru-RU" sz="3200" dirty="0" err="1">
                <a:solidFill>
                  <a:schemeClr val="bg1"/>
                </a:solidFill>
                <a:latin typeface="Gabriola" panose="04040605051002020D02" pitchFamily="82" charset="0"/>
              </a:rPr>
              <a:t>оранжировки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; создание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композиций из срезанных цветов, побегов в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специальных сосудах и размещение их в интерьере.</a:t>
            </a:r>
          </a:p>
        </p:txBody>
      </p:sp>
    </p:spTree>
    <p:extLst>
      <p:ext uri="{BB962C8B-B14F-4D97-AF65-F5344CB8AC3E}">
        <p14:creationId xmlns:p14="http://schemas.microsoft.com/office/powerpoint/2010/main" val="38506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" b="10962"/>
          <a:stretch/>
        </p:blipFill>
        <p:spPr>
          <a:xfrm>
            <a:off x="-1" y="-506627"/>
            <a:ext cx="12192001" cy="7364627"/>
          </a:xfrm>
        </p:spPr>
      </p:pic>
      <p:sp>
        <p:nvSpPr>
          <p:cNvPr id="8" name="Прямоугольник 7"/>
          <p:cNvSpPr/>
          <p:nvPr/>
        </p:nvSpPr>
        <p:spPr>
          <a:xfrm>
            <a:off x="24384" y="106272"/>
            <a:ext cx="10716521" cy="3170099"/>
          </a:xfrm>
          <a:prstGeom prst="rect">
            <a:avLst/>
          </a:prstGeom>
          <a:solidFill>
            <a:srgbClr val="2D2F71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Икебана зародилась в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Китае в VII веке.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Ее изобрел буддистский священник, изначально она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служила в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качестве приношения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богам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и создавалась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монахами.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 середине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XV века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 появлением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первых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классических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стилей икебана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приобрела </a:t>
            </a:r>
            <a:r>
              <a:rPr lang="ru-RU" sz="40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статус искусства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8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/>
          <a:stretch/>
        </p:blipFill>
        <p:spPr>
          <a:xfrm>
            <a:off x="0" y="12357"/>
            <a:ext cx="12192000" cy="6845643"/>
          </a:xfrm>
        </p:spPr>
      </p:pic>
      <p:sp>
        <p:nvSpPr>
          <p:cNvPr id="5" name="Прямоугольник 4"/>
          <p:cNvSpPr/>
          <p:nvPr/>
        </p:nvSpPr>
        <p:spPr>
          <a:xfrm>
            <a:off x="135925" y="124762"/>
            <a:ext cx="9144000" cy="3539430"/>
          </a:xfrm>
          <a:prstGeom prst="rect">
            <a:avLst/>
          </a:prstGeom>
          <a:solidFill>
            <a:srgbClr val="2D2F71">
              <a:alpha val="58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С течением времени икебана стала завсегдатаем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фестивалей и выставок. В каждой школе икебаны для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них были свои специфические названия, но в 1545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году школа </a:t>
            </a:r>
            <a:r>
              <a:rPr lang="ru-RU" sz="3200" dirty="0" err="1">
                <a:solidFill>
                  <a:schemeClr val="bg1"/>
                </a:solidFill>
                <a:latin typeface="Gabriola" panose="04040605051002020D02" pitchFamily="82" charset="0"/>
              </a:rPr>
              <a:t>Ikenobo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 создала стиль </a:t>
            </a:r>
            <a:r>
              <a:rPr lang="ru-RU" sz="3200" dirty="0" err="1">
                <a:solidFill>
                  <a:schemeClr val="bg1"/>
                </a:solidFill>
                <a:latin typeface="Gabriola" panose="04040605051002020D02" pitchFamily="82" charset="0"/>
              </a:rPr>
              <a:t>rikka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сформулировав семь основных способов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расположения стеблей, применяющихся в том или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ином виде аранжировки.</a:t>
            </a:r>
          </a:p>
        </p:txBody>
      </p:sp>
    </p:spTree>
    <p:extLst>
      <p:ext uri="{BB962C8B-B14F-4D97-AF65-F5344CB8AC3E}">
        <p14:creationId xmlns:p14="http://schemas.microsoft.com/office/powerpoint/2010/main" val="25637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7135" y="365760"/>
            <a:ext cx="8612659" cy="3539430"/>
          </a:xfrm>
          <a:prstGeom prst="rect">
            <a:avLst/>
          </a:prstGeom>
          <a:solidFill>
            <a:srgbClr val="2D2F71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Здесь возможно всё: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разнообразие </a:t>
            </a:r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оттенков и материалов. Причудливые коренья, пушистые 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каштаны,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величественные розы </a:t>
            </a:r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и скромные полевые цветы 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- из всех </a:t>
            </a:r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этих растений мастер создает изысканные композиции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. Главное раскрывая красоту</a:t>
            </a:r>
          </a:p>
          <a:p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цветка - отдать </a:t>
            </a:r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ему частичку </a:t>
            </a:r>
            <a:r>
              <a:rPr lang="ru-RU" sz="3200" dirty="0">
                <a:solidFill>
                  <a:schemeClr val="bg1"/>
                </a:solidFill>
                <a:latin typeface="Gabriola" panose="04040605051002020D02" pitchFamily="82" charset="0"/>
              </a:rPr>
              <a:t>своей души.</a:t>
            </a:r>
          </a:p>
        </p:txBody>
      </p:sp>
    </p:spTree>
    <p:extLst>
      <p:ext uri="{BB962C8B-B14F-4D97-AF65-F5344CB8AC3E}">
        <p14:creationId xmlns:p14="http://schemas.microsoft.com/office/powerpoint/2010/main" val="31394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9729" r="-203" b="13513"/>
          <a:stretch/>
        </p:blipFill>
        <p:spPr>
          <a:xfrm>
            <a:off x="0" y="0"/>
            <a:ext cx="12282616" cy="7018638"/>
          </a:xfrm>
        </p:spPr>
      </p:pic>
      <p:sp>
        <p:nvSpPr>
          <p:cNvPr id="6" name="Прямоугольник 5"/>
          <p:cNvSpPr/>
          <p:nvPr/>
        </p:nvSpPr>
        <p:spPr>
          <a:xfrm>
            <a:off x="138891" y="146728"/>
            <a:ext cx="8612659" cy="3662541"/>
          </a:xfrm>
          <a:prstGeom prst="rect">
            <a:avLst/>
          </a:prstGeom>
          <a:solidFill>
            <a:srgbClr val="F78B31">
              <a:alpha val="48000"/>
            </a:srgbClr>
          </a:solidFill>
        </p:spPr>
        <p:txBody>
          <a:bodyPr wrap="square">
            <a:spAutoFit/>
          </a:bodyPr>
          <a:lstStyle/>
          <a:p>
            <a:r>
              <a:rPr lang="ru-RU" sz="7200" spc="600" dirty="0">
                <a:solidFill>
                  <a:schemeClr val="bg1"/>
                </a:solidFill>
                <a:latin typeface="Gabriola" panose="04040605051002020D02" pitchFamily="82" charset="0"/>
              </a:rPr>
              <a:t>Чайная церемония 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(</a:t>
            </a:r>
            <a:r>
              <a:rPr lang="ja-JP" altLang="en-US" sz="4000" dirty="0">
                <a:solidFill>
                  <a:schemeClr val="bg1"/>
                </a:solidFill>
                <a:latin typeface="Gabriola" panose="04040605051002020D02" pitchFamily="82" charset="0"/>
              </a:rPr>
              <a:t>茶の湯 </a:t>
            </a:r>
            <a:r>
              <a:rPr lang="ru-RU" sz="4000" dirty="0" err="1">
                <a:solidFill>
                  <a:schemeClr val="bg1"/>
                </a:solidFill>
                <a:latin typeface="Gabriola" panose="04040605051002020D02" pitchFamily="82" charset="0"/>
              </a:rPr>
              <a:t>тя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-но ю) —это элемент японской культуры, форма совместного чаепития, созданная в Средние века в Японии и по настоящее время используемая в этой стране. </a:t>
            </a:r>
          </a:p>
        </p:txBody>
      </p:sp>
    </p:spTree>
    <p:extLst>
      <p:ext uri="{BB962C8B-B14F-4D97-AF65-F5344CB8AC3E}">
        <p14:creationId xmlns:p14="http://schemas.microsoft.com/office/powerpoint/2010/main" val="39538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/>
          <a:stretch/>
        </p:blipFill>
        <p:spPr>
          <a:xfrm>
            <a:off x="0" y="0"/>
            <a:ext cx="12192000" cy="6845643"/>
          </a:xfrm>
        </p:spPr>
      </p:pic>
      <p:sp>
        <p:nvSpPr>
          <p:cNvPr id="5" name="Прямоугольник 4"/>
          <p:cNvSpPr/>
          <p:nvPr/>
        </p:nvSpPr>
        <p:spPr>
          <a:xfrm>
            <a:off x="135925" y="265079"/>
            <a:ext cx="8625016" cy="3170099"/>
          </a:xfrm>
          <a:prstGeom prst="rect">
            <a:avLst/>
          </a:prstGeom>
          <a:solidFill>
            <a:srgbClr val="F78B31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Чайная церемония включает четыре принципа: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和 - Гармония («</a:t>
            </a:r>
            <a:r>
              <a:rPr lang="ru-RU" sz="4000" dirty="0" err="1">
                <a:solidFill>
                  <a:schemeClr val="bg1"/>
                </a:solidFill>
                <a:latin typeface="Gabriola" panose="04040605051002020D02" pitchFamily="82" charset="0"/>
              </a:rPr>
              <a:t>ва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»)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敬 - Почтительность («</a:t>
            </a:r>
            <a:r>
              <a:rPr lang="ru-RU" sz="4000" dirty="0" err="1">
                <a:solidFill>
                  <a:schemeClr val="bg1"/>
                </a:solidFill>
                <a:latin typeface="Gabriola" panose="04040605051002020D02" pitchFamily="82" charset="0"/>
              </a:rPr>
              <a:t>кей</a:t>
            </a:r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»)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清 - Чистота («сей»)</a:t>
            </a:r>
          </a:p>
          <a:p>
            <a:r>
              <a:rPr lang="ru-RU" sz="4000" dirty="0">
                <a:solidFill>
                  <a:schemeClr val="bg1"/>
                </a:solidFill>
                <a:latin typeface="Gabriola" panose="04040605051002020D02" pitchFamily="82" charset="0"/>
              </a:rPr>
              <a:t>寂 - Тишина, покой («секи»)</a:t>
            </a:r>
          </a:p>
        </p:txBody>
      </p:sp>
    </p:spTree>
    <p:extLst>
      <p:ext uri="{BB962C8B-B14F-4D97-AF65-F5344CB8AC3E}">
        <p14:creationId xmlns:p14="http://schemas.microsoft.com/office/powerpoint/2010/main" val="2926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1232" y="212797"/>
            <a:ext cx="8530281" cy="5109091"/>
          </a:xfrm>
          <a:prstGeom prst="rect">
            <a:avLst/>
          </a:prstGeom>
          <a:solidFill>
            <a:srgbClr val="F78B31">
              <a:alpha val="4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Gabriola" panose="04040605051002020D02" pitchFamily="82" charset="0"/>
              </a:rPr>
              <a:t>Ночная церемония.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Обычно проводится при луне.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завершается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церемония не позже четырёх часов утра. </a:t>
            </a:r>
          </a:p>
          <a:p>
            <a:r>
              <a:rPr lang="ru-RU" sz="2800" u="sng" dirty="0">
                <a:solidFill>
                  <a:schemeClr val="bg1"/>
                </a:solidFill>
                <a:latin typeface="Gabriola" panose="04040605051002020D02" pitchFamily="82" charset="0"/>
              </a:rPr>
              <a:t>На восходе солнца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. Церемония начинается в три-четыре часа утра и продолжается до шести утра.</a:t>
            </a:r>
          </a:p>
          <a:p>
            <a:r>
              <a:rPr lang="ru-RU" sz="2800" u="sng" dirty="0">
                <a:solidFill>
                  <a:schemeClr val="bg1"/>
                </a:solidFill>
                <a:latin typeface="Gabriola" panose="04040605051002020D02" pitchFamily="82" charset="0"/>
              </a:rPr>
              <a:t>Утренняя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. Проводится обычно в жаркую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погоду, начинается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около шести утра.</a:t>
            </a:r>
          </a:p>
          <a:p>
            <a:r>
              <a:rPr lang="ru-RU" sz="2800" u="sng" dirty="0">
                <a:solidFill>
                  <a:schemeClr val="bg1"/>
                </a:solidFill>
                <a:latin typeface="Gabriola" panose="04040605051002020D02" pitchFamily="82" charset="0"/>
              </a:rPr>
              <a:t>Послеобеденная.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Начинается около часа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пополудни.</a:t>
            </a:r>
          </a:p>
          <a:p>
            <a:r>
              <a:rPr lang="ru-RU" sz="2800" u="sng" dirty="0" smtClean="0">
                <a:solidFill>
                  <a:schemeClr val="bg1"/>
                </a:solidFill>
                <a:latin typeface="Gabriola" panose="04040605051002020D02" pitchFamily="82" charset="0"/>
              </a:rPr>
              <a:t>Вечерняя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. Начинается около шести часов пополудни.</a:t>
            </a:r>
          </a:p>
          <a:p>
            <a:r>
              <a:rPr lang="ru-RU" sz="2800" u="sng" dirty="0">
                <a:solidFill>
                  <a:schemeClr val="bg1"/>
                </a:solidFill>
                <a:latin typeface="Gabriola" panose="04040605051002020D02" pitchFamily="82" charset="0"/>
              </a:rPr>
              <a:t>Специальная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</a:rPr>
              <a:t>риндзитяною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) церемония проводится по особым случаям: праздник, специально организованная встреча друзей, празднование какого-либо события.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 b="4821"/>
          <a:stretch/>
        </p:blipFill>
        <p:spPr>
          <a:xfrm>
            <a:off x="0" y="-12358"/>
            <a:ext cx="12192000" cy="6870357"/>
          </a:xfrm>
        </p:spPr>
      </p:pic>
      <p:sp>
        <p:nvSpPr>
          <p:cNvPr id="5" name="Прямоугольник 4"/>
          <p:cNvSpPr/>
          <p:nvPr/>
        </p:nvSpPr>
        <p:spPr>
          <a:xfrm>
            <a:off x="111211" y="141785"/>
            <a:ext cx="9922475" cy="4678204"/>
          </a:xfrm>
          <a:prstGeom prst="rect">
            <a:avLst/>
          </a:prstGeom>
          <a:solidFill>
            <a:srgbClr val="F78B31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Gabriola" panose="04040605051002020D02" pitchFamily="82" charset="0"/>
              </a:rPr>
              <a:t>Принадлежности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шкатулка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для хранения чая, 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котёл или чайник, в котором кипятится вода, 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общая чаша для совместного питья чая, 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чаши для каждого из гостей, 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ложка для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</a:rPr>
              <a:t>насыпания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 чая,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мешалка, которой хозяин размешивает чай во время приготовления. </a:t>
            </a:r>
          </a:p>
          <a:p>
            <a:endParaRPr lang="ru-RU" sz="28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Все предметы должны быть простыми, скромного вида и почтенного возраста.</a:t>
            </a:r>
          </a:p>
          <a:p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Вся утварь безукоризненно чиста, но при этом никогда не начищается.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101</TotalTime>
  <Words>450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ＭＳ ゴシック</vt:lpstr>
      <vt:lpstr>Arial</vt:lpstr>
      <vt:lpstr>Century Schoolbook</vt:lpstr>
      <vt:lpstr>Gabriola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9</cp:revision>
  <dcterms:created xsi:type="dcterms:W3CDTF">2015-02-01T13:04:07Z</dcterms:created>
  <dcterms:modified xsi:type="dcterms:W3CDTF">2015-02-01T14:49:50Z</dcterms:modified>
</cp:coreProperties>
</file>